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37" r:id="rId2"/>
    <p:sldId id="341" r:id="rId3"/>
    <p:sldId id="539" r:id="rId4"/>
    <p:sldId id="509" r:id="rId5"/>
    <p:sldId id="510" r:id="rId6"/>
    <p:sldId id="511" r:id="rId7"/>
    <p:sldId id="512" r:id="rId8"/>
    <p:sldId id="513" r:id="rId9"/>
    <p:sldId id="515" r:id="rId10"/>
    <p:sldId id="516" r:id="rId11"/>
    <p:sldId id="517" r:id="rId12"/>
    <p:sldId id="518" r:id="rId13"/>
    <p:sldId id="519" r:id="rId14"/>
    <p:sldId id="520" r:id="rId15"/>
    <p:sldId id="521" r:id="rId16"/>
    <p:sldId id="523" r:id="rId17"/>
    <p:sldId id="524" r:id="rId18"/>
    <p:sldId id="526" r:id="rId19"/>
    <p:sldId id="528" r:id="rId20"/>
    <p:sldId id="529" r:id="rId21"/>
    <p:sldId id="531" r:id="rId22"/>
    <p:sldId id="544" r:id="rId23"/>
    <p:sldId id="533" r:id="rId24"/>
    <p:sldId id="534" r:id="rId25"/>
    <p:sldId id="535" r:id="rId26"/>
    <p:sldId id="545" r:id="rId27"/>
    <p:sldId id="546" r:id="rId28"/>
    <p:sldId id="445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9B594-D264-41B9-874C-69A8BD6DBAD2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0AAFB-7F23-416B-A080-4242705E8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0AAFB-7F23-416B-A080-4242705E85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0AAFB-7F23-416B-A080-4242705E851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7EDB-A7E6-468E-BD73-6F16DC10275D}" type="datetimeFigureOut">
              <a:rPr lang="id-ID" smtClean="0"/>
              <a:pPr/>
              <a:t>05/11/2014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7EDB-A7E6-468E-BD73-6F16DC10275D}" type="datetimeFigureOut">
              <a:rPr lang="id-ID" smtClean="0"/>
              <a:pPr/>
              <a:t>05/11/2014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7EDB-A7E6-468E-BD73-6F16DC10275D}" type="datetimeFigureOut">
              <a:rPr lang="id-ID" smtClean="0"/>
              <a:pPr/>
              <a:t>05/11/2014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D5608F3-9182-48E6-A963-8B6112D66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7EDB-A7E6-468E-BD73-6F16DC10275D}" type="datetimeFigureOut">
              <a:rPr lang="id-ID" smtClean="0"/>
              <a:pPr/>
              <a:t>05/11/2014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7EDB-A7E6-468E-BD73-6F16DC10275D}" type="datetimeFigureOut">
              <a:rPr lang="id-ID" smtClean="0"/>
              <a:pPr/>
              <a:t>05/11/2014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7EDB-A7E6-468E-BD73-6F16DC10275D}" type="datetimeFigureOut">
              <a:rPr lang="id-ID" smtClean="0"/>
              <a:pPr/>
              <a:t>05/11/2014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7EDB-A7E6-468E-BD73-6F16DC10275D}" type="datetimeFigureOut">
              <a:rPr lang="id-ID" smtClean="0"/>
              <a:pPr/>
              <a:t>05/11/2014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7EDB-A7E6-468E-BD73-6F16DC10275D}" type="datetimeFigureOut">
              <a:rPr lang="id-ID" smtClean="0"/>
              <a:pPr/>
              <a:t>05/11/2014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7EDB-A7E6-468E-BD73-6F16DC10275D}" type="datetimeFigureOut">
              <a:rPr lang="id-ID" smtClean="0"/>
              <a:pPr/>
              <a:t>05/11/2014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7EDB-A7E6-468E-BD73-6F16DC10275D}" type="datetimeFigureOut">
              <a:rPr lang="id-ID" smtClean="0"/>
              <a:pPr/>
              <a:t>05/11/2014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7EDB-A7E6-468E-BD73-6F16DC10275D}" type="datetimeFigureOut">
              <a:rPr lang="id-ID" smtClean="0"/>
              <a:pPr/>
              <a:t>05/11/2014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7EDB-A7E6-468E-BD73-6F16DC10275D}" type="datetimeFigureOut">
              <a:rPr lang="id-ID" smtClean="0"/>
              <a:pPr/>
              <a:t>05/11/2014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ds@politekniktelkom.ac.i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Semikonduktor" TargetMode="Externa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6" Type="http://schemas.openxmlformats.org/officeDocument/2006/relationships/image" Target="../media/image21.png"/><Relationship Id="rId5" Type="http://schemas.openxmlformats.org/officeDocument/2006/relationships/hyperlink" Target="http://id.wikipedia.org/wiki/Transistor_efek_medan" TargetMode="External"/><Relationship Id="rId4" Type="http://schemas.openxmlformats.org/officeDocument/2006/relationships/hyperlink" Target="http://id.wikipedia.org/wiki/Transistor_bipolar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Impedansi&amp;action=edit&amp;redlink=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hyperlink" Target="http://id.wikipedia.org/w/index.php?title=Rangkaian_logika&amp;action=edit&amp;redlink=1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Ampere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id.wikipedia.org/w/index.php?title=Tegangan_jatuh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/index.php?title=Kendali_Motor_Listrik&amp;action=edit&amp;redlink=1" TargetMode="External"/><Relationship Id="rId5" Type="http://schemas.openxmlformats.org/officeDocument/2006/relationships/hyperlink" Target="http://id.wikipedia.org/w/index.php?title=Inverter&amp;action=edit&amp;redlink=1" TargetMode="External"/><Relationship Id="rId4" Type="http://schemas.openxmlformats.org/officeDocument/2006/relationships/hyperlink" Target="http://id.wikipedia.org/wiki/Daya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43608" y="2852936"/>
            <a:ext cx="8100392" cy="64807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TRANSISTOR 2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32040" y="260648"/>
            <a:ext cx="3990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/>
              <a:t>TK2092 Elektronika Dasar</a:t>
            </a:r>
            <a:endParaRPr lang="id-ID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920151" y="764704"/>
            <a:ext cx="4223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/>
              <a:t>Semester Ganjil 201</a:t>
            </a:r>
            <a:r>
              <a:rPr lang="en-US" sz="2800" b="1" dirty="0" smtClean="0"/>
              <a:t>4</a:t>
            </a:r>
            <a:r>
              <a:rPr lang="id-ID" sz="2800" b="1" dirty="0" smtClean="0"/>
              <a:t>/201</a:t>
            </a:r>
            <a:r>
              <a:rPr lang="en-US" sz="2800" b="1" dirty="0" smtClean="0"/>
              <a:t>5</a:t>
            </a:r>
            <a:endParaRPr lang="id-ID" sz="2800" b="1" dirty="0"/>
          </a:p>
        </p:txBody>
      </p:sp>
      <p:pic>
        <p:nvPicPr>
          <p:cNvPr id="12" name="Picture 11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700808"/>
            <a:ext cx="340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Fakultas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Terapan</a:t>
            </a:r>
            <a:endParaRPr lang="en-US" b="1" dirty="0" smtClean="0"/>
          </a:p>
          <a:p>
            <a:r>
              <a:rPr lang="en-US" b="1" dirty="0" err="1" smtClean="0"/>
              <a:t>Universitas</a:t>
            </a:r>
            <a:r>
              <a:rPr lang="en-US" b="1" dirty="0" smtClean="0"/>
              <a:t> Telkom </a:t>
            </a:r>
            <a:r>
              <a:rPr lang="id-ID" b="1" dirty="0" smtClean="0"/>
              <a:t>Bandung 201</a:t>
            </a:r>
            <a:r>
              <a:rPr lang="en-US" b="1" dirty="0" smtClean="0"/>
              <a:t>4</a:t>
            </a:r>
            <a:endParaRPr lang="id-ID" b="1" dirty="0" smtClean="0"/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3131840" y="3645024"/>
            <a:ext cx="4464496" cy="17842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Disusun oleh: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Duddy Soegiarto, ST.,MT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dds@politekniktelkom.ac.id</a:t>
            </a:r>
            <a:endParaRPr kumimoji="0" 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Rini Handayani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rini.handayani@tass.telkomuniversity.ac.id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6093296"/>
            <a:ext cx="857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Hanya dipergunakan untuk kepentingan pengajaran di lingkungan </a:t>
            </a:r>
            <a:r>
              <a:rPr lang="en-US" b="1" dirty="0" err="1" smtClean="0"/>
              <a:t>Fakultas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Terapan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914400" y="914400"/>
            <a:ext cx="82296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eaLnBrk="1" hangingPunct="1"/>
            <a:endParaRPr lang="en-US" sz="3400" dirty="0">
              <a:solidFill>
                <a:schemeClr val="tx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2"/>
                </a:solidFill>
              </a:rPr>
              <a:t/>
            </a:r>
            <a:br>
              <a:rPr lang="id-ID" dirty="0" smtClean="0">
                <a:solidFill>
                  <a:schemeClr val="tx2"/>
                </a:solidFill>
              </a:rPr>
            </a:br>
            <a:r>
              <a:rPr lang="en-US" dirty="0" smtClean="0"/>
              <a:t>JUNCTION F.E.T</a:t>
            </a:r>
            <a:br>
              <a:rPr lang="en-US" dirty="0" smtClean="0"/>
            </a:br>
            <a:r>
              <a:rPr lang="en-US" dirty="0" smtClean="0"/>
              <a:t>N-TYPE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id-ID" dirty="0"/>
          </a:p>
        </p:txBody>
      </p:sp>
      <p:graphicFrame>
        <p:nvGraphicFramePr>
          <p:cNvPr id="26633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2195736" y="1714616"/>
          <a:ext cx="4613811" cy="2218440"/>
        </p:xfrm>
        <a:graphic>
          <a:graphicData uri="http://schemas.openxmlformats.org/presentationml/2006/ole">
            <p:oleObj spid="_x0000_s46082" name="Bitmap Image" r:id="rId3" imgW="3228571" imgH="1552792" progId="PBrush">
              <p:embed/>
            </p:oleObj>
          </a:graphicData>
        </a:graphic>
      </p:graphicFrame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57200" y="4384675"/>
            <a:ext cx="82296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/>
              <a:t>TIPE-P BERFUNGSI SEBAGAI GATE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/>
              <a:t>TERJADI DEPLESI/PENIPISAN PADA CHANNEL KARENA GERAKAN ELEKTRON PADA GATE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/>
              <a:t>KONDUKSI ARUS TIDAK ADA SAMPAI SANGAT KECIL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en-US" sz="2400" dirty="0"/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914400" y="9144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eaLnBrk="1" hangingPunct="1"/>
            <a:endParaRPr lang="en-US" sz="3400" dirty="0">
              <a:solidFill>
                <a:schemeClr val="tx2"/>
              </a:solidFill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57200" y="48006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sz="2400" dirty="0" smtClean="0"/>
              <a:t>DENGAN </a:t>
            </a:r>
            <a:r>
              <a:rPr lang="en-US" sz="2400" dirty="0"/>
              <a:t>MEMBERIKAN REVERSE BIAS, DEPLESI CHANNEL AKAN BERTAMBAH, SEHINGGA TAHANAN DARI SOURCE KE DRAIN MENINGKAT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2"/>
                </a:solidFill>
              </a:rPr>
              <a:t/>
            </a:r>
            <a:br>
              <a:rPr lang="id-ID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JUNCTION F.E.T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 N-TYPE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id-ID" dirty="0"/>
          </a:p>
        </p:txBody>
      </p:sp>
      <p:graphicFrame>
        <p:nvGraphicFramePr>
          <p:cNvPr id="37894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740315" y="2060848"/>
          <a:ext cx="5732688" cy="2484165"/>
        </p:xfrm>
        <a:graphic>
          <a:graphicData uri="http://schemas.openxmlformats.org/presentationml/2006/ole">
            <p:oleObj spid="_x0000_s47106" name="Bitmap Image" r:id="rId3" imgW="3142857" imgH="1362265" progId="PBrush">
              <p:embed/>
            </p:oleObj>
          </a:graphicData>
        </a:graphic>
      </p:graphicFrame>
      <p:pic>
        <p:nvPicPr>
          <p:cNvPr id="8" name="Picture 7" descr="Tel-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914400" y="6096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eaLnBrk="1" hangingPunct="1"/>
            <a:endParaRPr lang="en-US" sz="3400" dirty="0">
              <a:solidFill>
                <a:schemeClr val="tx2"/>
              </a:solidFill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95536" y="4293096"/>
            <a:ext cx="82296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/>
              <a:t>REVERSE </a:t>
            </a:r>
            <a:r>
              <a:rPr lang="en-US" sz="2400" dirty="0"/>
              <a:t>BIAS PADA GATE DIPERBESAR SEHINGGA MEMPERBESAR AREA DEPLESI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/>
              <a:t>MEMPERKECIL JALUR PADA CHANNEL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/>
              <a:t>MEMPERBESAR TAHANAN CHANNEL DARI SOURCE MENUJU DRAIN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2"/>
                </a:solidFill>
              </a:rPr>
              <a:t/>
            </a:r>
            <a:br>
              <a:rPr lang="id-ID" dirty="0" smtClean="0">
                <a:solidFill>
                  <a:schemeClr val="tx2"/>
                </a:solidFill>
              </a:rPr>
            </a:br>
            <a:r>
              <a:rPr lang="en-US" dirty="0" smtClean="0"/>
              <a:t>JUNCTION F.E.T</a:t>
            </a:r>
            <a:br>
              <a:rPr lang="en-US" dirty="0" smtClean="0"/>
            </a:br>
            <a:r>
              <a:rPr lang="en-US" dirty="0" smtClean="0"/>
              <a:t> N-TYPE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id-ID" dirty="0"/>
          </a:p>
        </p:txBody>
      </p:sp>
      <p:graphicFrame>
        <p:nvGraphicFramePr>
          <p:cNvPr id="38918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977025" y="1772816"/>
          <a:ext cx="4784233" cy="2088232"/>
        </p:xfrm>
        <a:graphic>
          <a:graphicData uri="http://schemas.openxmlformats.org/presentationml/2006/ole">
            <p:oleObj spid="_x0000_s48130" name="Bitmap Image" r:id="rId3" imgW="2924583" imgH="1276190" progId="PBrush">
              <p:embed/>
            </p:oleObj>
          </a:graphicData>
        </a:graphic>
      </p:graphicFrame>
      <p:pic>
        <p:nvPicPr>
          <p:cNvPr id="8" name="Picture 7" descr="Tel-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914400" y="6858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eaLnBrk="1" hangingPunct="1"/>
            <a:endParaRPr lang="en-US" sz="3400" dirty="0">
              <a:solidFill>
                <a:schemeClr val="tx2"/>
              </a:solidFill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67544" y="4941168"/>
            <a:ext cx="82296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/>
              <a:t>REVERSE </a:t>
            </a:r>
            <a:r>
              <a:rPr lang="en-US" sz="2400" dirty="0"/>
              <a:t>BIAS PADA GATE DIPERBESAR SEHINGGA MEMPERBESAR AREA DEPLESI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/>
              <a:t>TERJADI PINCH-OFF(PINCH-OFF VOLTAGE),KARENA KECILNYA VOLTASE YANG DAPAT LEWAT DARI SOURCE MENUJU DRAIN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JUNCTION F.E.T</a:t>
            </a:r>
            <a:br>
              <a:rPr lang="en-US" dirty="0" smtClean="0"/>
            </a:br>
            <a:r>
              <a:rPr lang="en-US" dirty="0" smtClean="0"/>
              <a:t> N-TYPE</a:t>
            </a:r>
            <a:endParaRPr lang="id-ID" dirty="0"/>
          </a:p>
        </p:txBody>
      </p:sp>
      <p:graphicFrame>
        <p:nvGraphicFramePr>
          <p:cNvPr id="39942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763688" y="2060848"/>
          <a:ext cx="4922381" cy="2159496"/>
        </p:xfrm>
        <a:graphic>
          <a:graphicData uri="http://schemas.openxmlformats.org/presentationml/2006/ole">
            <p:oleObj spid="_x0000_s49154" name="Bitmap Image" r:id="rId3" imgW="2952381" imgH="1295238" progId="PBrush">
              <p:embed/>
            </p:oleObj>
          </a:graphicData>
        </a:graphic>
      </p:graphicFrame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914400" y="9144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eaLnBrk="1" hangingPunct="1"/>
            <a:endParaRPr lang="en-US" sz="3400" dirty="0">
              <a:solidFill>
                <a:schemeClr val="tx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2"/>
                </a:solidFill>
              </a:rPr>
              <a:t/>
            </a:r>
            <a:br>
              <a:rPr lang="id-ID" dirty="0" smtClean="0">
                <a:solidFill>
                  <a:schemeClr val="tx2"/>
                </a:solidFill>
              </a:rPr>
            </a:br>
            <a:r>
              <a:rPr lang="en-US" dirty="0" smtClean="0"/>
              <a:t>JUNCTION F.E.T</a:t>
            </a:r>
            <a:br>
              <a:rPr lang="en-US" dirty="0" smtClean="0"/>
            </a:br>
            <a:r>
              <a:rPr lang="en-US" dirty="0" smtClean="0"/>
              <a:t> N-TYPE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id-ID" dirty="0"/>
          </a:p>
        </p:txBody>
      </p:sp>
      <p:pic>
        <p:nvPicPr>
          <p:cNvPr id="4096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9348" y="1594936"/>
            <a:ext cx="7353052" cy="3100646"/>
          </a:xfrm>
          <a:noFill/>
          <a:ln/>
        </p:spPr>
      </p:pic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67544" y="4941168"/>
            <a:ext cx="77724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sz="2400" dirty="0"/>
              <a:t>LEBIH SINGKAT BAHWA RESISTANSI PADA CHANNEL DAPAT DIKONTROL DENGAN DERAJAT/BESAR REVERSE BIAS YANG BERIKAN PADA GATE</a:t>
            </a:r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914400" y="9144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eaLnBrk="1" hangingPunct="1"/>
            <a:endParaRPr lang="en-US" sz="3400" dirty="0">
              <a:solidFill>
                <a:schemeClr val="tx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2"/>
                </a:solidFill>
              </a:rPr>
              <a:t/>
            </a:r>
            <a:br>
              <a:rPr lang="id-ID" dirty="0" smtClean="0">
                <a:solidFill>
                  <a:schemeClr val="tx2"/>
                </a:solidFill>
              </a:rPr>
            </a:br>
            <a:r>
              <a:rPr lang="en-US" dirty="0" smtClean="0"/>
              <a:t>JUNCTION F.E.T</a:t>
            </a:r>
            <a:br>
              <a:rPr lang="en-US" dirty="0" smtClean="0"/>
            </a:br>
            <a:r>
              <a:rPr lang="en-US" dirty="0" smtClean="0"/>
              <a:t> N-TYPE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id-ID" dirty="0"/>
          </a:p>
        </p:txBody>
      </p:sp>
      <p:pic>
        <p:nvPicPr>
          <p:cNvPr id="276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844824"/>
            <a:ext cx="7860508" cy="2232248"/>
          </a:xfrm>
          <a:noFill/>
          <a:ln/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33400" y="4613275"/>
            <a:ext cx="82296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/>
              <a:t>GERAKAN ELEKTRON FET TIPE-N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/>
              <a:t>ARUS ELEKTRON MENGALIR DARI KUTUB NEGATIF SUMBER TEGANGAN,  KE SOURCE,MENUJU DRAIN</a:t>
            </a:r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914400" y="9144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eaLnBrk="1" hangingPunct="1"/>
            <a:endParaRPr lang="en-US" sz="3400" dirty="0">
              <a:solidFill>
                <a:schemeClr val="tx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JUNCTION F.E.T</a:t>
            </a:r>
            <a:br>
              <a:rPr lang="en-US" dirty="0" smtClean="0"/>
            </a:br>
            <a:r>
              <a:rPr lang="en-US" dirty="0" smtClean="0"/>
              <a:t>P-TYPE</a:t>
            </a:r>
            <a:endParaRPr lang="id-ID" dirty="0"/>
          </a:p>
        </p:txBody>
      </p:sp>
      <p:pic>
        <p:nvPicPr>
          <p:cNvPr id="29701" name="Picture 5" descr="1 cop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9835" y="1988840"/>
            <a:ext cx="8087938" cy="1872208"/>
          </a:xfrm>
          <a:noFill/>
          <a:ln/>
        </p:spPr>
      </p:pic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827584" y="4581128"/>
            <a:ext cx="7543800" cy="1554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/>
              <a:t>BAGIAN </a:t>
            </a:r>
            <a:r>
              <a:rPr lang="en-US" sz="2800" dirty="0"/>
              <a:t>CHANNEL DIBUAT DARI BAHAN TIPE-P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/>
              <a:t>GATE TERBUAT DARI BAHAN TIPE-N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/>
              <a:t>ARAH VOLTASE DIBALIK PADA CHANNEL TIPE-P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en-US" sz="2800" dirty="0"/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en-US" sz="2800" dirty="0"/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914400" y="9144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eaLnBrk="1" hangingPunct="1"/>
            <a:endParaRPr lang="en-US" sz="3400" dirty="0">
              <a:solidFill>
                <a:schemeClr val="tx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/>
              <a:t>SIT (STATIC INDUCTION FET)</a:t>
            </a:r>
            <a:br>
              <a:rPr lang="en-US" dirty="0" smtClean="0"/>
            </a:br>
            <a:endParaRPr lang="id-ID" dirty="0"/>
          </a:p>
        </p:txBody>
      </p:sp>
      <p:pic>
        <p:nvPicPr>
          <p:cNvPr id="47111" name="Picture 7" descr="3 cop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484784"/>
            <a:ext cx="6426200" cy="3530600"/>
          </a:xfrm>
          <a:noFill/>
          <a:ln/>
        </p:spPr>
      </p:pic>
      <p:sp>
        <p:nvSpPr>
          <p:cNvPr id="4710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7544" y="4953001"/>
            <a:ext cx="7457256" cy="171636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MERUPAKAN PERANGKAT POWER</a:t>
            </a:r>
          </a:p>
          <a:p>
            <a:r>
              <a:rPr lang="en-US" sz="2400" dirty="0"/>
              <a:t>FAST SWITCHING DEVICE, KARENA MEMILIKI TAHANAN GATE DAN KAPASITANSI DARI GATE MENUJU SOURCE YANG </a:t>
            </a:r>
            <a:r>
              <a:rPr lang="en-US" sz="2400" dirty="0" smtClean="0"/>
              <a:t>LEMAH</a:t>
            </a:r>
            <a:endParaRPr lang="id-ID" sz="2400" dirty="0" smtClean="0"/>
          </a:p>
          <a:p>
            <a:r>
              <a:rPr lang="en-US" sz="2400" dirty="0" smtClean="0"/>
              <a:t>DIGUNAKAN SEBAGAI PENGUAT GELOMBANG MICRO SAMPAI DENGAN 10 </a:t>
            </a:r>
            <a:r>
              <a:rPr lang="en-US" sz="2400" dirty="0" err="1" smtClean="0"/>
              <a:t>gHz</a:t>
            </a:r>
            <a:endParaRPr lang="en-US" sz="2400" dirty="0"/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914400" y="9144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eaLnBrk="1" hangingPunct="1"/>
            <a:endParaRPr lang="en-US" sz="3400" dirty="0">
              <a:solidFill>
                <a:schemeClr val="tx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MESFET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(METAL SEM.CON FET)</a:t>
            </a:r>
            <a:endParaRPr lang="id-ID" dirty="0"/>
          </a:p>
        </p:txBody>
      </p:sp>
      <p:pic>
        <p:nvPicPr>
          <p:cNvPr id="52231" name="Picture 7" descr="4 cop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43233" y="1772816"/>
            <a:ext cx="7325131" cy="2016224"/>
          </a:xfrm>
          <a:noFill/>
          <a:ln/>
        </p:spPr>
      </p:pic>
      <p:sp>
        <p:nvSpPr>
          <p:cNvPr id="5222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7544" y="4232275"/>
            <a:ext cx="8280920" cy="229306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HAMPIR SAMA DENGAN JFET TETAPI BAHAN P YANG DITAMBAHKAN MENGHASILKAN RESISTANSI YANG LEBIH KECIL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BAHAN-BAHAN YANG DIGUNAKAN : </a:t>
            </a:r>
          </a:p>
          <a:p>
            <a:pPr>
              <a:lnSpc>
                <a:spcPct val="90000"/>
              </a:lnSpc>
            </a:pPr>
            <a:r>
              <a:rPr lang="sv-SE" sz="2400" dirty="0"/>
              <a:t>SILIKON, GALIUM ARSENIDE, INDIUM PHOSPHIDE, SILIKON </a:t>
            </a:r>
            <a:r>
              <a:rPr lang="sv-SE" sz="2400" dirty="0" smtClean="0"/>
              <a:t>CARBIDE</a:t>
            </a:r>
            <a:r>
              <a:rPr lang="sv-SE" sz="2400" dirty="0"/>
              <a:t>, DIAMOND ALLOTROPE  DARI CARBON.</a:t>
            </a:r>
            <a:r>
              <a:rPr lang="en-US" sz="2400" dirty="0"/>
              <a:t> </a:t>
            </a:r>
            <a:endParaRPr lang="id-ID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DIGUNAKAN SEBAGAI PENGUAT GELOMBANG MICRO SAMPAI DENGAN FREKUENSI 30 GHz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TRANSISTOR MOSFET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784"/>
            <a:ext cx="5698976" cy="5184576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en-US" sz="2400" dirty="0" err="1" smtClean="0"/>
              <a:t>Mirip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JFET, transistor </a:t>
            </a:r>
            <a:r>
              <a:rPr lang="en-US" sz="2400" b="1" dirty="0" smtClean="0"/>
              <a:t>MOSFET (</a:t>
            </a:r>
            <a:r>
              <a:rPr lang="en-US" sz="2400" b="1" i="1" dirty="0" smtClean="0"/>
              <a:t>Metal oxide</a:t>
            </a:r>
            <a:r>
              <a:rPr lang="en-US" sz="2400" b="1" dirty="0" smtClean="0"/>
              <a:t> FET)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drain, source </a:t>
            </a:r>
            <a:r>
              <a:rPr lang="en-US" sz="2400" dirty="0" err="1" smtClean="0"/>
              <a:t>dan</a:t>
            </a:r>
            <a:r>
              <a:rPr lang="en-US" sz="2400" dirty="0" smtClean="0"/>
              <a:t> gate.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perbedaannya</a:t>
            </a:r>
            <a:r>
              <a:rPr lang="en-US" sz="2400" dirty="0" smtClean="0"/>
              <a:t> gate </a:t>
            </a:r>
            <a:r>
              <a:rPr lang="en-US" sz="2400" dirty="0" err="1" smtClean="0"/>
              <a:t>terisolasi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oksida</a:t>
            </a:r>
            <a:r>
              <a:rPr lang="en-US" sz="2400" dirty="0" smtClean="0"/>
              <a:t>. </a:t>
            </a:r>
            <a:endParaRPr lang="id-ID" sz="2400" dirty="0" smtClean="0"/>
          </a:p>
          <a:p>
            <a:pPr algn="just">
              <a:lnSpc>
                <a:spcPct val="80000"/>
              </a:lnSpc>
            </a:pPr>
            <a:r>
              <a:rPr lang="en-US" sz="2400" dirty="0" smtClean="0"/>
              <a:t>Gate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terbuat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b="1" dirty="0" smtClean="0"/>
              <a:t>metal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aluminium</a:t>
            </a:r>
            <a:r>
              <a:rPr lang="id-ID" sz="2400" dirty="0" smtClean="0"/>
              <a:t>, maka </a:t>
            </a:r>
            <a:r>
              <a:rPr lang="en-US" sz="2400" dirty="0" smtClean="0"/>
              <a:t>transistor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</a:t>
            </a:r>
            <a:r>
              <a:rPr lang="en-US" sz="2400" i="1" dirty="0" smtClean="0"/>
              <a:t>metal-oxide</a:t>
            </a:r>
            <a:r>
              <a:rPr lang="id-ID" sz="2400" dirty="0" smtClean="0"/>
              <a:t>, k</a:t>
            </a:r>
            <a:r>
              <a:rPr lang="en-US" sz="2400" dirty="0" smtClean="0"/>
              <a:t>arena gate yang </a:t>
            </a:r>
            <a:r>
              <a:rPr lang="en-US" sz="2400" dirty="0" err="1" smtClean="0"/>
              <a:t>terisolasi</a:t>
            </a:r>
            <a:r>
              <a:rPr lang="en-US" sz="2400" dirty="0" smtClean="0"/>
              <a:t>, </a:t>
            </a:r>
            <a:endParaRPr lang="id-ID" sz="2400" dirty="0" smtClean="0"/>
          </a:p>
          <a:p>
            <a:pPr algn="just">
              <a:lnSpc>
                <a:spcPct val="80000"/>
              </a:lnSpc>
            </a:pPr>
            <a:r>
              <a:rPr lang="id-ID" sz="2400" dirty="0" smtClean="0"/>
              <a:t>J</a:t>
            </a:r>
            <a:r>
              <a:rPr lang="en-US" sz="2400" dirty="0" err="1" smtClean="0"/>
              <a:t>enis</a:t>
            </a:r>
            <a:r>
              <a:rPr lang="en-US" sz="2400" dirty="0" smtClean="0"/>
              <a:t> transistor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b="1" dirty="0" smtClean="0"/>
              <a:t>IGFET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b="1" i="1" dirty="0" smtClean="0"/>
              <a:t>insulated-gate</a:t>
            </a:r>
            <a:r>
              <a:rPr lang="en-US" sz="2400" b="1" dirty="0" smtClean="0"/>
              <a:t> FET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MOSFET, yang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b="1" i="1" dirty="0" smtClean="0"/>
              <a:t>depletion-mode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b="1" i="1" dirty="0" smtClean="0"/>
              <a:t>enhancement-mode</a:t>
            </a:r>
            <a:r>
              <a:rPr lang="en-US" sz="2400" dirty="0" smtClean="0"/>
              <a:t>.  </a:t>
            </a:r>
            <a:endParaRPr lang="id-ID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Jenis</a:t>
            </a:r>
            <a:r>
              <a:rPr lang="en-US" sz="2400" dirty="0" smtClean="0"/>
              <a:t> MOSFET yang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gerbang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IC </a:t>
            </a:r>
            <a:r>
              <a:rPr lang="en-US" sz="2400" i="1" dirty="0" smtClean="0"/>
              <a:t>micro controller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micro processor</a:t>
            </a:r>
            <a:endParaRPr lang="en-US" sz="2400" b="1" dirty="0" smtClean="0"/>
          </a:p>
        </p:txBody>
      </p:sp>
      <p:pic>
        <p:nvPicPr>
          <p:cNvPr id="1434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628800"/>
            <a:ext cx="2590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dirty="0" smtClean="0"/>
              <a:t>Materi Perkuliahan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Pengenalan Transistor FET</a:t>
            </a:r>
          </a:p>
          <a:p>
            <a:r>
              <a:rPr lang="id-ID" dirty="0" smtClean="0"/>
              <a:t>Jenis-Jenis FET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5" name="Picture 4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MOSFET </a:t>
            </a:r>
            <a:r>
              <a:rPr lang="id-ID" i="1" dirty="0" smtClean="0"/>
              <a:t>D</a:t>
            </a:r>
            <a:r>
              <a:rPr lang="en-US" i="1" dirty="0" err="1" smtClean="0"/>
              <a:t>epletion</a:t>
            </a:r>
            <a:r>
              <a:rPr lang="en-US" i="1" dirty="0" smtClean="0"/>
              <a:t>-</a:t>
            </a:r>
            <a:r>
              <a:rPr lang="id-ID" i="1" dirty="0" smtClean="0"/>
              <a:t>M</a:t>
            </a:r>
            <a:r>
              <a:rPr lang="en-US" i="1" dirty="0" smtClean="0"/>
              <a:t>ode</a:t>
            </a:r>
            <a:endParaRPr lang="id-ID" i="1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    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i="1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  <a:endParaRPr lang="id-ID" sz="2400" dirty="0" smtClean="0"/>
          </a:p>
          <a:p>
            <a:pPr algn="just">
              <a:lnSpc>
                <a:spcPct val="80000"/>
              </a:lnSpc>
            </a:pPr>
            <a:r>
              <a:rPr lang="en-US" sz="2400" dirty="0" smtClean="0"/>
              <a:t>MOSFET </a:t>
            </a:r>
            <a:r>
              <a:rPr lang="en-US" sz="2400" i="1" dirty="0" smtClean="0"/>
              <a:t>depletion-mode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lempengan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semikonduktor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p. </a:t>
            </a:r>
            <a:endParaRPr lang="id-ID" sz="2400" dirty="0" smtClean="0"/>
          </a:p>
          <a:p>
            <a:pPr algn="just">
              <a:lnSpc>
                <a:spcPct val="80000"/>
              </a:lnSpc>
            </a:pPr>
            <a:r>
              <a:rPr lang="en-US" sz="2400" dirty="0" smtClean="0"/>
              <a:t>Implant </a:t>
            </a:r>
            <a:r>
              <a:rPr lang="en-US" sz="2400" dirty="0" err="1" smtClean="0"/>
              <a:t>semikonduktor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n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rupa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celah</a:t>
            </a:r>
            <a:r>
              <a:rPr lang="en-US" sz="2400" dirty="0" smtClean="0"/>
              <a:t> </a:t>
            </a:r>
            <a:r>
              <a:rPr lang="en-US" sz="2400" dirty="0" err="1" smtClean="0"/>
              <a:t>kanal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n. </a:t>
            </a:r>
            <a:r>
              <a:rPr lang="en-US" sz="2400" dirty="0" err="1" smtClean="0"/>
              <a:t>Kanal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drain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source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gate. </a:t>
            </a:r>
            <a:endParaRPr lang="id-ID" sz="2400" dirty="0" smtClean="0"/>
          </a:p>
          <a:p>
            <a:pPr algn="just">
              <a:lnSpc>
                <a:spcPct val="80000"/>
              </a:lnSpc>
            </a:pPr>
            <a:r>
              <a:rPr lang="en-US" sz="2400" dirty="0" smtClean="0"/>
              <a:t>Gate </a:t>
            </a:r>
            <a:r>
              <a:rPr lang="en-US" sz="2400" dirty="0" err="1" smtClean="0"/>
              <a:t>terbuat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metal </a:t>
            </a:r>
            <a:r>
              <a:rPr lang="en-US" sz="2400" dirty="0" err="1" smtClean="0"/>
              <a:t>aluminium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diisolasi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lapisan</a:t>
            </a:r>
            <a:r>
              <a:rPr lang="en-US" sz="2400" dirty="0" smtClean="0"/>
              <a:t> SiO2 (</a:t>
            </a:r>
            <a:r>
              <a:rPr lang="en-US" sz="2400" dirty="0" err="1" smtClean="0"/>
              <a:t>kaca</a:t>
            </a:r>
            <a:r>
              <a:rPr lang="en-US" sz="2400" dirty="0" smtClean="0"/>
              <a:t>). </a:t>
            </a:r>
            <a:endParaRPr lang="id-ID" sz="2400" dirty="0" smtClean="0"/>
          </a:p>
          <a:p>
            <a:pPr algn="just">
              <a:lnSpc>
                <a:spcPct val="80000"/>
              </a:lnSpc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, transistor MOSFET </a:t>
            </a:r>
            <a:r>
              <a:rPr lang="en-US" sz="2400" i="1" dirty="0" smtClean="0"/>
              <a:t>depletion-mode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b="1" dirty="0" smtClean="0"/>
              <a:t>D-MOSFET</a:t>
            </a:r>
            <a:r>
              <a:rPr lang="en-US" sz="2400" dirty="0" smtClean="0"/>
              <a:t>.  </a:t>
            </a:r>
          </a:p>
        </p:txBody>
      </p:sp>
      <p:graphicFrame>
        <p:nvGraphicFramePr>
          <p:cNvPr id="51202" name="Object 4"/>
          <p:cNvGraphicFramePr>
            <a:graphicFrameLocks noChangeAspect="1"/>
          </p:cNvGraphicFramePr>
          <p:nvPr/>
        </p:nvGraphicFramePr>
        <p:xfrm>
          <a:off x="2699792" y="1484784"/>
          <a:ext cx="3568700" cy="2119313"/>
        </p:xfrm>
        <a:graphic>
          <a:graphicData uri="http://schemas.openxmlformats.org/presentationml/2006/ole">
            <p:oleObj spid="_x0000_s51202" name="Visio" r:id="rId4" imgW="2816994" imgH="1671988" progId="Visio.Drawing.11">
              <p:embed/>
            </p:oleObj>
          </a:graphicData>
        </a:graphic>
      </p:graphicFrame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400" dirty="0" smtClean="0"/>
              <a:t>MOSFET Enhancement-mode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en-US" sz="2600" dirty="0" err="1" smtClean="0"/>
              <a:t>Jenis</a:t>
            </a:r>
            <a:r>
              <a:rPr lang="en-US" sz="2600" dirty="0" smtClean="0"/>
              <a:t> transistor MOSFET yang </a:t>
            </a:r>
            <a:r>
              <a:rPr lang="en-US" sz="2600" dirty="0" err="1" smtClean="0"/>
              <a:t>kedua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MOSFET </a:t>
            </a:r>
            <a:r>
              <a:rPr lang="en-US" sz="2600" i="1" dirty="0" smtClean="0"/>
              <a:t>enhancement-mode</a:t>
            </a:r>
            <a:r>
              <a:rPr lang="en-US" sz="2600" dirty="0" smtClean="0"/>
              <a:t>. </a:t>
            </a:r>
            <a:endParaRPr lang="id-ID" sz="2600" dirty="0" smtClean="0"/>
          </a:p>
          <a:p>
            <a:pPr algn="just">
              <a:lnSpc>
                <a:spcPct val="80000"/>
              </a:lnSpc>
            </a:pPr>
            <a:r>
              <a:rPr lang="en-US" sz="2600" dirty="0" smtClean="0"/>
              <a:t>Gate </a:t>
            </a:r>
            <a:r>
              <a:rPr lang="en-US" sz="2600" dirty="0" err="1" smtClean="0"/>
              <a:t>terbuat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metal </a:t>
            </a:r>
            <a:r>
              <a:rPr lang="en-US" sz="2600" dirty="0" err="1" smtClean="0"/>
              <a:t>aluminium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terisolasi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lapisan</a:t>
            </a:r>
            <a:r>
              <a:rPr lang="en-US" sz="2600" dirty="0" smtClean="0"/>
              <a:t> SiO2 </a:t>
            </a:r>
            <a:r>
              <a:rPr lang="en-US" sz="2600" dirty="0" err="1" smtClean="0"/>
              <a:t>sama</a:t>
            </a:r>
            <a:r>
              <a:rPr lang="en-US" sz="2600" dirty="0" smtClean="0"/>
              <a:t> </a:t>
            </a:r>
            <a:r>
              <a:rPr lang="en-US" sz="2600" dirty="0" err="1" smtClean="0"/>
              <a:t>seperti</a:t>
            </a:r>
            <a:r>
              <a:rPr lang="en-US" sz="2600" dirty="0" smtClean="0"/>
              <a:t> transistor MOSFET depletion-mode.</a:t>
            </a:r>
            <a:endParaRPr lang="id-ID" sz="2600" dirty="0" smtClean="0"/>
          </a:p>
          <a:p>
            <a:pPr>
              <a:lnSpc>
                <a:spcPct val="80000"/>
              </a:lnSpc>
            </a:pPr>
            <a:r>
              <a:rPr lang="id-ID" sz="2600" dirty="0" smtClean="0"/>
              <a:t>P</a:t>
            </a:r>
            <a:r>
              <a:rPr lang="en-US" sz="2600" dirty="0" err="1" smtClean="0"/>
              <a:t>erbedaannya</a:t>
            </a:r>
            <a:r>
              <a:rPr lang="en-US" sz="2600" dirty="0" smtClean="0"/>
              <a:t> </a:t>
            </a:r>
            <a:r>
              <a:rPr lang="en-US" sz="2600" dirty="0" err="1" smtClean="0"/>
              <a:t>disini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ada</a:t>
            </a:r>
            <a:r>
              <a:rPr lang="en-US" sz="2600" dirty="0" smtClean="0"/>
              <a:t> </a:t>
            </a:r>
            <a:r>
              <a:rPr lang="en-US" sz="2600" dirty="0" err="1" smtClean="0"/>
              <a:t>kanal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menghubungkan</a:t>
            </a:r>
            <a:r>
              <a:rPr lang="en-US" sz="2600" dirty="0" smtClean="0"/>
              <a:t> drain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source. </a:t>
            </a:r>
            <a:endParaRPr lang="id-ID" sz="2600" dirty="0" smtClean="0"/>
          </a:p>
          <a:p>
            <a:pPr>
              <a:lnSpc>
                <a:spcPct val="80000"/>
              </a:lnSpc>
            </a:pPr>
            <a:r>
              <a:rPr lang="en-US" sz="2600" dirty="0" err="1" smtClean="0"/>
              <a:t>Kanal</a:t>
            </a:r>
            <a:r>
              <a:rPr lang="en-US" sz="2600" dirty="0" smtClean="0"/>
              <a:t> n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terbentuk</a:t>
            </a:r>
            <a:r>
              <a:rPr lang="en-US" sz="2600" dirty="0" smtClean="0"/>
              <a:t> (</a:t>
            </a:r>
            <a:r>
              <a:rPr lang="en-US" sz="2600" i="1" dirty="0" smtClean="0"/>
              <a:t>enhanced)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memberi</a:t>
            </a:r>
            <a:r>
              <a:rPr lang="en-US" sz="2600" dirty="0" smtClean="0"/>
              <a:t> </a:t>
            </a:r>
            <a:r>
              <a:rPr lang="en-US" sz="2600" dirty="0" err="1" smtClean="0"/>
              <a:t>tegangan</a:t>
            </a:r>
            <a:r>
              <a:rPr lang="en-US" sz="2600" dirty="0" smtClean="0"/>
              <a:t> VGS </a:t>
            </a:r>
            <a:r>
              <a:rPr lang="en-US" sz="2600" dirty="0" err="1" smtClean="0"/>
              <a:t>diatas</a:t>
            </a:r>
            <a:r>
              <a:rPr lang="en-US" sz="2600" dirty="0" smtClean="0"/>
              <a:t> </a:t>
            </a:r>
            <a:r>
              <a:rPr lang="en-US" sz="2600" dirty="0" err="1" smtClean="0"/>
              <a:t>tegangan</a:t>
            </a:r>
            <a:r>
              <a:rPr lang="en-US" sz="2600" dirty="0" smtClean="0"/>
              <a:t> </a:t>
            </a:r>
            <a:r>
              <a:rPr lang="en-US" sz="2600" i="1" dirty="0" smtClean="0"/>
              <a:t>threshold</a:t>
            </a:r>
            <a:r>
              <a:rPr lang="en-US" sz="2600" dirty="0" smtClean="0"/>
              <a:t> </a:t>
            </a:r>
            <a:r>
              <a:rPr lang="en-US" sz="2600" dirty="0" err="1" smtClean="0"/>
              <a:t>tertentu</a:t>
            </a:r>
            <a:r>
              <a:rPr lang="en-US" sz="2600" dirty="0" smtClean="0"/>
              <a:t>. </a:t>
            </a:r>
            <a:endParaRPr lang="id-ID" sz="2600" dirty="0" smtClean="0"/>
          </a:p>
          <a:p>
            <a:pPr>
              <a:lnSpc>
                <a:spcPct val="80000"/>
              </a:lnSpc>
            </a:pPr>
            <a:r>
              <a:rPr lang="en-US" sz="2600" dirty="0" err="1" smtClean="0"/>
              <a:t>Inilah</a:t>
            </a:r>
            <a:r>
              <a:rPr lang="en-US" sz="2600" dirty="0" smtClean="0"/>
              <a:t> </a:t>
            </a:r>
            <a:r>
              <a:rPr lang="en-US" sz="2600" dirty="0" err="1" smtClean="0"/>
              <a:t>struktur</a:t>
            </a:r>
            <a:r>
              <a:rPr lang="en-US" sz="2600" dirty="0" smtClean="0"/>
              <a:t> transistor yang paling </a:t>
            </a:r>
            <a:r>
              <a:rPr lang="en-US" sz="2600" dirty="0" err="1" smtClean="0"/>
              <a:t>banyak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terapkan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IC digital. </a:t>
            </a:r>
            <a:endParaRPr lang="id-ID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Transistor MOSFET </a:t>
            </a:r>
            <a:r>
              <a:rPr lang="en-US" sz="2600" i="1" dirty="0" err="1" smtClean="0"/>
              <a:t>enhacement</a:t>
            </a:r>
            <a:r>
              <a:rPr lang="en-US" sz="2600" i="1" dirty="0" smtClean="0"/>
              <a:t> mode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beberapa</a:t>
            </a:r>
            <a:r>
              <a:rPr lang="en-US" sz="2600" dirty="0" smtClean="0"/>
              <a:t> </a:t>
            </a:r>
            <a:r>
              <a:rPr lang="en-US" sz="2600" dirty="0" err="1" smtClean="0"/>
              <a:t>literatur</a:t>
            </a:r>
            <a:r>
              <a:rPr lang="en-US" sz="2600" dirty="0" smtClean="0"/>
              <a:t> </a:t>
            </a:r>
            <a:r>
              <a:rPr lang="en-US" sz="2600" dirty="0" err="1" smtClean="0"/>
              <a:t>disebut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nama</a:t>
            </a:r>
            <a:r>
              <a:rPr lang="en-US" sz="2600" dirty="0" smtClean="0"/>
              <a:t> </a:t>
            </a:r>
            <a:r>
              <a:rPr lang="en-US" sz="2600" b="1" dirty="0" smtClean="0"/>
              <a:t>E-MOSFET</a:t>
            </a:r>
            <a:r>
              <a:rPr lang="en-US" sz="2600" dirty="0" smtClean="0"/>
              <a:t>.</a:t>
            </a:r>
          </a:p>
          <a:p>
            <a:pPr algn="just">
              <a:lnSpc>
                <a:spcPct val="80000"/>
              </a:lnSpc>
            </a:pPr>
            <a:endParaRPr lang="en-US" sz="2400" dirty="0" smtClean="0"/>
          </a:p>
        </p:txBody>
      </p:sp>
      <p:pic>
        <p:nvPicPr>
          <p:cNvPr id="5" name="Picture 4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Enhancement MOSFET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Struktur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Simbol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2915816" y="2204864"/>
          <a:ext cx="5232400" cy="2119312"/>
        </p:xfrm>
        <a:graphic>
          <a:graphicData uri="http://schemas.openxmlformats.org/presentationml/2006/ole">
            <p:oleObj spid="_x0000_s54274" name="Visio" r:id="rId3" imgW="4131243" imgH="1671988" progId="Visio.Drawing.11">
              <p:embed/>
            </p:oleObj>
          </a:graphicData>
        </a:graphic>
      </p:graphicFrame>
      <p:graphicFrame>
        <p:nvGraphicFramePr>
          <p:cNvPr id="14339" name="Object 6"/>
          <p:cNvGraphicFramePr>
            <a:graphicFrameLocks noChangeAspect="1"/>
          </p:cNvGraphicFramePr>
          <p:nvPr/>
        </p:nvGraphicFramePr>
        <p:xfrm>
          <a:off x="2771800" y="4581128"/>
          <a:ext cx="4538663" cy="1831975"/>
        </p:xfrm>
        <a:graphic>
          <a:graphicData uri="http://schemas.openxmlformats.org/presentationml/2006/ole">
            <p:oleObj spid="_x0000_s54275" name="Visio" r:id="rId4" imgW="3583405" imgH="1445394" progId="Visio.Drawing.11">
              <p:embed/>
            </p:oleObj>
          </a:graphicData>
        </a:graphic>
      </p:graphicFrame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d-ID" sz="3400" dirty="0" smtClean="0"/>
              <a:t>Aplikasi </a:t>
            </a:r>
            <a:r>
              <a:rPr lang="en-US" sz="3400" dirty="0" smtClean="0"/>
              <a:t>MOSFET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id-ID" sz="2600" dirty="0" smtClean="0"/>
              <a:t>T</a:t>
            </a:r>
            <a:r>
              <a:rPr lang="en-US" sz="2600" dirty="0" err="1" smtClean="0"/>
              <a:t>ransistor</a:t>
            </a:r>
            <a:r>
              <a:rPr lang="en-US" sz="2600" dirty="0" smtClean="0"/>
              <a:t> MOSFET </a:t>
            </a:r>
            <a:r>
              <a:rPr lang="en-US" sz="2600" dirty="0" err="1" smtClean="0"/>
              <a:t>umumnya</a:t>
            </a:r>
            <a:r>
              <a:rPr lang="en-US" sz="2600" dirty="0" smtClean="0"/>
              <a:t>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saklar</a:t>
            </a:r>
            <a:r>
              <a:rPr lang="en-US" sz="2600" dirty="0" smtClean="0"/>
              <a:t> (</a:t>
            </a:r>
            <a:r>
              <a:rPr lang="en-US" sz="2600" i="1" dirty="0" smtClean="0"/>
              <a:t>switch</a:t>
            </a:r>
            <a:r>
              <a:rPr lang="en-US" sz="2600" dirty="0" smtClean="0"/>
              <a:t>),  parameter yang </a:t>
            </a:r>
            <a:r>
              <a:rPr lang="en-US" sz="2600" dirty="0" err="1" smtClean="0"/>
              <a:t>penting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transistor E-MOSFET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resistansi</a:t>
            </a:r>
            <a:r>
              <a:rPr lang="en-US" sz="2600" dirty="0" smtClean="0"/>
              <a:t> drain-source. </a:t>
            </a:r>
            <a:endParaRPr lang="id-ID" sz="26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sz="2600" dirty="0" err="1" smtClean="0"/>
              <a:t>Biasanya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tercantum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datasheet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resistansi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saat</a:t>
            </a:r>
            <a:r>
              <a:rPr lang="en-US" sz="2600" dirty="0" smtClean="0"/>
              <a:t> transistor ON</a:t>
            </a:r>
            <a:r>
              <a:rPr lang="id-ID" sz="2600" dirty="0" smtClean="0"/>
              <a:t>, r</a:t>
            </a:r>
            <a:r>
              <a:rPr lang="en-US" sz="2600" dirty="0" err="1" smtClean="0"/>
              <a:t>esistansi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dinamakan</a:t>
            </a:r>
            <a:r>
              <a:rPr lang="en-US" sz="2600" dirty="0" smtClean="0"/>
              <a:t> RDS(on). </a:t>
            </a:r>
            <a:endParaRPr lang="id-ID" sz="2600" dirty="0" smtClean="0"/>
          </a:p>
          <a:p>
            <a:pPr algn="just">
              <a:lnSpc>
                <a:spcPct val="80000"/>
              </a:lnSpc>
            </a:pPr>
            <a:r>
              <a:rPr lang="en-US" sz="2600" dirty="0" err="1" smtClean="0"/>
              <a:t>Besar</a:t>
            </a:r>
            <a:r>
              <a:rPr lang="en-US" sz="2600" dirty="0" smtClean="0"/>
              <a:t> </a:t>
            </a:r>
            <a:r>
              <a:rPr lang="en-US" sz="2600" dirty="0" err="1" smtClean="0"/>
              <a:t>resistansi</a:t>
            </a:r>
            <a:r>
              <a:rPr lang="en-US" sz="2600" dirty="0" smtClean="0"/>
              <a:t> </a:t>
            </a:r>
            <a:r>
              <a:rPr lang="en-US" sz="2600" dirty="0" err="1" smtClean="0"/>
              <a:t>bervariasi</a:t>
            </a:r>
            <a:r>
              <a:rPr lang="en-US" sz="2600" dirty="0" smtClean="0"/>
              <a:t> </a:t>
            </a:r>
            <a:r>
              <a:rPr lang="en-US" sz="2600" dirty="0" err="1" smtClean="0"/>
              <a:t>mulai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0.3 Ohm </a:t>
            </a:r>
            <a:r>
              <a:rPr lang="en-US" sz="2600" dirty="0" err="1" smtClean="0"/>
              <a:t>sampai</a:t>
            </a:r>
            <a:r>
              <a:rPr lang="en-US" sz="2600" dirty="0" smtClean="0"/>
              <a:t> </a:t>
            </a:r>
            <a:r>
              <a:rPr lang="en-US" sz="2600" dirty="0" err="1" smtClean="0"/>
              <a:t>puluhan</a:t>
            </a:r>
            <a:r>
              <a:rPr lang="en-US" sz="2600" dirty="0" smtClean="0"/>
              <a:t> Ohm. </a:t>
            </a:r>
            <a:endParaRPr lang="id-ID" sz="2600" dirty="0" smtClean="0"/>
          </a:p>
          <a:p>
            <a:pPr algn="just">
              <a:lnSpc>
                <a:spcPct val="80000"/>
              </a:lnSpc>
            </a:pP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aplikasi</a:t>
            </a:r>
            <a:r>
              <a:rPr lang="en-US" sz="2600" dirty="0" smtClean="0"/>
              <a:t> </a:t>
            </a:r>
            <a:r>
              <a:rPr lang="en-US" sz="2600" i="1" dirty="0" smtClean="0"/>
              <a:t>power switching</a:t>
            </a:r>
            <a:r>
              <a:rPr lang="en-US" sz="2600" dirty="0" smtClean="0"/>
              <a:t>, </a:t>
            </a:r>
            <a:r>
              <a:rPr lang="en-US" sz="2600" dirty="0" err="1" smtClean="0"/>
              <a:t>semakin</a:t>
            </a:r>
            <a:r>
              <a:rPr lang="en-US" sz="2600" dirty="0" smtClean="0"/>
              <a:t> </a:t>
            </a:r>
            <a:r>
              <a:rPr lang="en-US" sz="2600" dirty="0" err="1" smtClean="0"/>
              <a:t>kecil</a:t>
            </a:r>
            <a:r>
              <a:rPr lang="en-US" sz="2600" dirty="0" smtClean="0"/>
              <a:t> </a:t>
            </a:r>
            <a:r>
              <a:rPr lang="en-US" sz="2600" dirty="0" err="1" smtClean="0"/>
              <a:t>resistansi</a:t>
            </a:r>
            <a:r>
              <a:rPr lang="en-US" sz="2600" dirty="0" smtClean="0"/>
              <a:t> RDS(on)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semakin</a:t>
            </a:r>
            <a:r>
              <a:rPr lang="en-US" sz="2600" dirty="0" smtClean="0"/>
              <a:t> </a:t>
            </a:r>
            <a:r>
              <a:rPr lang="en-US" sz="2600" dirty="0" err="1" smtClean="0"/>
              <a:t>baik</a:t>
            </a:r>
            <a:r>
              <a:rPr lang="en-US" sz="2600" dirty="0" smtClean="0"/>
              <a:t> transistor </a:t>
            </a:r>
            <a:r>
              <a:rPr lang="en-US" sz="2600" dirty="0" err="1" smtClean="0"/>
              <a:t>tersebut</a:t>
            </a:r>
            <a:r>
              <a:rPr lang="id-ID" sz="2600" dirty="0" smtClean="0"/>
              <a:t>, karena:</a:t>
            </a:r>
          </a:p>
          <a:p>
            <a:pPr lvl="1" algn="just">
              <a:lnSpc>
                <a:spcPct val="80000"/>
              </a:lnSpc>
            </a:pPr>
            <a:r>
              <a:rPr lang="id-ID" sz="2200" dirty="0" smtClean="0"/>
              <a:t>M</a:t>
            </a:r>
            <a:r>
              <a:rPr lang="en-US" sz="2200" dirty="0" err="1" smtClean="0"/>
              <a:t>emperkecil</a:t>
            </a:r>
            <a:r>
              <a:rPr lang="en-US" sz="2200" dirty="0" smtClean="0"/>
              <a:t> </a:t>
            </a:r>
            <a:r>
              <a:rPr lang="en-US" sz="2200" dirty="0" err="1" smtClean="0"/>
              <a:t>rugi-rugi</a:t>
            </a:r>
            <a:r>
              <a:rPr lang="en-US" sz="2200" dirty="0" smtClean="0"/>
              <a:t> </a:t>
            </a:r>
            <a:r>
              <a:rPr lang="en-US" sz="2200" dirty="0" err="1" smtClean="0"/>
              <a:t>disipasi</a:t>
            </a:r>
            <a:r>
              <a:rPr lang="en-US" sz="2200" dirty="0" smtClean="0"/>
              <a:t> </a:t>
            </a:r>
            <a:r>
              <a:rPr lang="en-US" sz="2200" dirty="0" err="1" smtClean="0"/>
              <a:t>daya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panas</a:t>
            </a:r>
            <a:r>
              <a:rPr lang="en-US" sz="2200" dirty="0" smtClean="0"/>
              <a:t>. </a:t>
            </a:r>
            <a:endParaRPr lang="id-ID" sz="2200" dirty="0" smtClean="0"/>
          </a:p>
          <a:p>
            <a:pPr lvl="1" algn="just">
              <a:lnSpc>
                <a:spcPct val="80000"/>
              </a:lnSpc>
            </a:pPr>
            <a:r>
              <a:rPr lang="id-ID" sz="2200" dirty="0" smtClean="0"/>
              <a:t>Pa</a:t>
            </a:r>
            <a:r>
              <a:rPr lang="en-US" sz="2200" dirty="0" err="1" smtClean="0"/>
              <a:t>rameter</a:t>
            </a:r>
            <a:r>
              <a:rPr lang="en-US" sz="2200" dirty="0" smtClean="0"/>
              <a:t> </a:t>
            </a:r>
            <a:r>
              <a:rPr lang="en-US" sz="2200" dirty="0" err="1" smtClean="0"/>
              <a:t>arus</a:t>
            </a:r>
            <a:r>
              <a:rPr lang="en-US" sz="2200" dirty="0" smtClean="0"/>
              <a:t> drain </a:t>
            </a:r>
            <a:r>
              <a:rPr lang="en-US" sz="2200" dirty="0" err="1" smtClean="0"/>
              <a:t>maksimum</a:t>
            </a:r>
            <a:r>
              <a:rPr lang="en-US" sz="2200" dirty="0" smtClean="0"/>
              <a:t> ID(max)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disipasi</a:t>
            </a:r>
            <a:r>
              <a:rPr lang="en-US" sz="2200" dirty="0" smtClean="0"/>
              <a:t> </a:t>
            </a:r>
            <a:r>
              <a:rPr lang="en-US" sz="2200" dirty="0" err="1" smtClean="0"/>
              <a:t>daya</a:t>
            </a:r>
            <a:r>
              <a:rPr lang="en-US" sz="2200" dirty="0" smtClean="0"/>
              <a:t> </a:t>
            </a:r>
            <a:r>
              <a:rPr lang="en-US" sz="2200" dirty="0" err="1" smtClean="0"/>
              <a:t>maksimum</a:t>
            </a:r>
            <a:r>
              <a:rPr lang="en-US" sz="2200" dirty="0" smtClean="0"/>
              <a:t> PD(max). </a:t>
            </a:r>
          </a:p>
        </p:txBody>
      </p:sp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Simbol Transistor MOSFET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putus-putus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transistor MOSFET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transistor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drain, source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subtrat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gate yang </a:t>
            </a:r>
            <a:r>
              <a:rPr lang="en-US" sz="2400" dirty="0" err="1" smtClean="0"/>
              <a:t>terisolasi</a:t>
            </a:r>
            <a:r>
              <a:rPr lang="en-US" sz="2400" dirty="0" smtClean="0"/>
              <a:t>. </a:t>
            </a:r>
            <a:endParaRPr lang="id-ID" sz="2400" dirty="0" smtClean="0"/>
          </a:p>
          <a:p>
            <a:pPr algn="just" eaLnBrk="1" hangingPunct="1"/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panah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subtrat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type </a:t>
            </a:r>
            <a:r>
              <a:rPr lang="en-US" sz="2400" dirty="0" err="1" smtClean="0"/>
              <a:t>lapisan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subtrat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transistor ON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type </a:t>
            </a:r>
            <a:r>
              <a:rPr lang="en-US" sz="2400" dirty="0" err="1" smtClean="0"/>
              <a:t>kanal</a:t>
            </a:r>
            <a:r>
              <a:rPr lang="en-US" sz="2400" dirty="0" smtClean="0"/>
              <a:t> transistor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038600"/>
            <a:ext cx="4495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TRANSISTOR IGBT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72000" cy="45307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400" b="1" smtClean="0"/>
              <a:t>    IGBT</a:t>
            </a:r>
            <a:r>
              <a:rPr lang="en-US" sz="2400" smtClean="0"/>
              <a:t> (</a:t>
            </a:r>
            <a:r>
              <a:rPr lang="en-US" sz="2400" i="1" smtClean="0"/>
              <a:t>Insulated-Gate Bipolar Transistor</a:t>
            </a:r>
            <a:r>
              <a:rPr lang="en-US" sz="2400" smtClean="0"/>
              <a:t>) adalah piranti </a:t>
            </a:r>
            <a:r>
              <a:rPr lang="en-US" sz="2400" smtClean="0">
                <a:hlinkClick r:id="rId3" tooltip="Semikonduktor"/>
              </a:rPr>
              <a:t>semikonduktor</a:t>
            </a:r>
            <a:r>
              <a:rPr lang="en-US" sz="2400" smtClean="0"/>
              <a:t> yang setara dengan gabungan sebuah </a:t>
            </a:r>
            <a:r>
              <a:rPr lang="en-US" sz="2400" smtClean="0">
                <a:hlinkClick r:id="rId4" tooltip="Transistor bipolar"/>
              </a:rPr>
              <a:t>transistor bipolar</a:t>
            </a:r>
            <a:r>
              <a:rPr lang="en-US" sz="2400" smtClean="0"/>
              <a:t> (</a:t>
            </a:r>
            <a:r>
              <a:rPr lang="en-US" sz="2400" b="1" smtClean="0"/>
              <a:t>BJT</a:t>
            </a:r>
            <a:r>
              <a:rPr lang="en-US" sz="2400" smtClean="0"/>
              <a:t>) dan sebuah </a:t>
            </a:r>
            <a:r>
              <a:rPr lang="en-US" sz="2400" smtClean="0">
                <a:hlinkClick r:id="rId5" tooltip="Transistor efek medan"/>
              </a:rPr>
              <a:t>transistor efek medan</a:t>
            </a:r>
            <a:r>
              <a:rPr lang="en-US" sz="2400" smtClean="0"/>
              <a:t> (</a:t>
            </a:r>
            <a:r>
              <a:rPr lang="en-US" sz="2400" b="1" smtClean="0"/>
              <a:t>MOSFET</a:t>
            </a:r>
            <a:r>
              <a:rPr lang="en-US" sz="2400" smtClean="0"/>
              <a:t>). Jenis divais baru yang berfungsi sebagai komponen saklar untuk aplikasi daya ini muncul sejak tahun 1980-an.</a:t>
            </a:r>
            <a:endParaRPr lang="en-US" sz="2400" b="1" smtClean="0"/>
          </a:p>
          <a:p>
            <a:pPr algn="just" eaLnBrk="1" hangingPunct="1"/>
            <a:endParaRPr lang="en-US" sz="2400" smtClean="0"/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2438400"/>
            <a:ext cx="2971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IGBT</a:t>
            </a:r>
            <a:endParaRPr lang="id-ID" dirty="0"/>
          </a:p>
        </p:txBody>
      </p:sp>
      <p:sp>
        <p:nvSpPr>
          <p:cNvPr id="2355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2800" dirty="0" smtClean="0"/>
              <a:t>Terminal </a:t>
            </a:r>
            <a:r>
              <a:rPr lang="en-US" sz="2800" dirty="0" err="1" smtClean="0"/>
              <a:t>masukan</a:t>
            </a:r>
            <a:r>
              <a:rPr lang="en-US" sz="2800" dirty="0" smtClean="0"/>
              <a:t> IGBT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>
                <a:hlinkClick r:id="rId3" tooltip="Impedansi (halaman belum tersedia)"/>
              </a:rPr>
              <a:t>impedansi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membebani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pengendalinya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>
                <a:hlinkClick r:id="rId4" tooltip="Rangkaian logika (halaman belum tersedia)"/>
              </a:rPr>
              <a:t>rangkaian</a:t>
            </a:r>
            <a:r>
              <a:rPr lang="en-US" sz="2800" dirty="0" smtClean="0">
                <a:hlinkClick r:id="rId4" tooltip="Rangkaian logika (halaman belum tersedia)"/>
              </a:rPr>
              <a:t> </a:t>
            </a:r>
            <a:r>
              <a:rPr lang="en-US" sz="2800" dirty="0" err="1" smtClean="0">
                <a:hlinkClick r:id="rId4" tooltip="Rangkaian logika (halaman belum tersedia)"/>
              </a:rPr>
              <a:t>logika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sz="2800" dirty="0" smtClean="0"/>
              <a:t>Hal di atas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menyederhanakan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</a:t>
            </a:r>
            <a:r>
              <a:rPr lang="en-US" sz="2800" dirty="0" smtClean="0"/>
              <a:t> (</a:t>
            </a:r>
            <a:r>
              <a:rPr lang="en-US" sz="2800" i="1" dirty="0" smtClean="0"/>
              <a:t>controller</a:t>
            </a:r>
            <a:r>
              <a:rPr lang="en-US" sz="2800" dirty="0" smtClean="0"/>
              <a:t>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penggerak</a:t>
            </a:r>
            <a:r>
              <a:rPr lang="en-US" sz="2800" dirty="0" smtClean="0"/>
              <a:t> (</a:t>
            </a:r>
            <a:r>
              <a:rPr lang="en-US" sz="2800" i="1" dirty="0" smtClean="0"/>
              <a:t>driver</a:t>
            </a:r>
            <a:r>
              <a:rPr lang="en-US" sz="2800" dirty="0" smtClean="0"/>
              <a:t>) </a:t>
            </a:r>
            <a:r>
              <a:rPr lang="en-US" sz="2800" dirty="0" err="1" smtClean="0"/>
              <a:t>dari</a:t>
            </a:r>
            <a:r>
              <a:rPr lang="en-US" sz="2800" dirty="0" smtClean="0"/>
              <a:t> IGBT.</a:t>
            </a:r>
          </a:p>
          <a:p>
            <a:pPr algn="just" eaLnBrk="1" hangingPunct="1">
              <a:lnSpc>
                <a:spcPct val="80000"/>
              </a:lnSpc>
            </a:pPr>
            <a:r>
              <a:rPr lang="id-ID" sz="2800" dirty="0" smtClean="0"/>
              <a:t>K</a:t>
            </a:r>
            <a:r>
              <a:rPr lang="en-US" sz="2800" dirty="0" err="1" smtClean="0"/>
              <a:t>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pensaklaran</a:t>
            </a:r>
            <a:r>
              <a:rPr lang="en-US" sz="2800" dirty="0" smtClean="0"/>
              <a:t> IGBT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dibandingkan</a:t>
            </a:r>
            <a:r>
              <a:rPr lang="en-US" sz="2800" dirty="0" smtClean="0"/>
              <a:t> BJT, </a:t>
            </a:r>
            <a:r>
              <a:rPr lang="en-US" sz="2800" dirty="0" err="1" smtClean="0"/>
              <a:t>meskipun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rendah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MOSFET yang </a:t>
            </a:r>
            <a:r>
              <a:rPr lang="en-US" sz="2800" dirty="0" err="1" smtClean="0"/>
              <a:t>setara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sz="2800" dirty="0" smtClean="0"/>
              <a:t>T</a:t>
            </a:r>
            <a:r>
              <a:rPr lang="en-US" sz="2800" dirty="0" err="1" smtClean="0"/>
              <a:t>erminal</a:t>
            </a:r>
            <a:r>
              <a:rPr lang="en-US" sz="2800" dirty="0" smtClean="0"/>
              <a:t> </a:t>
            </a:r>
            <a:r>
              <a:rPr lang="en-US" sz="2800" dirty="0" err="1" smtClean="0"/>
              <a:t>keluaran</a:t>
            </a:r>
            <a:r>
              <a:rPr lang="en-US" sz="2800" dirty="0" smtClean="0"/>
              <a:t> IGBT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menyerupai</a:t>
            </a:r>
            <a:r>
              <a:rPr lang="en-US" sz="2800" dirty="0" smtClean="0"/>
              <a:t> terminal </a:t>
            </a:r>
            <a:r>
              <a:rPr lang="en-US" sz="2800" dirty="0" err="1" smtClean="0"/>
              <a:t>keluaran</a:t>
            </a:r>
            <a:r>
              <a:rPr lang="en-US" sz="2800" dirty="0" smtClean="0"/>
              <a:t> (</a:t>
            </a:r>
            <a:r>
              <a:rPr lang="en-US" sz="2800" dirty="0" err="1" smtClean="0"/>
              <a:t>kolektor</a:t>
            </a:r>
            <a:r>
              <a:rPr lang="en-US" sz="2800" dirty="0" smtClean="0"/>
              <a:t>-emitter) BJT. </a:t>
            </a:r>
          </a:p>
        </p:txBody>
      </p:sp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IGBT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id-ID" dirty="0" smtClean="0"/>
              <a:t>P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menghantar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</a:t>
            </a:r>
            <a:r>
              <a:rPr lang="en-US" dirty="0" err="1" smtClean="0"/>
              <a:t>menghantar</a:t>
            </a:r>
            <a:r>
              <a:rPr lang="en-US" dirty="0" smtClean="0"/>
              <a:t> (</a:t>
            </a:r>
            <a:r>
              <a:rPr lang="en-US" i="1" dirty="0" smtClean="0"/>
              <a:t>Ron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IGBT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menyerupai</a:t>
            </a:r>
            <a:r>
              <a:rPr lang="en-US" dirty="0" smtClean="0"/>
              <a:t> </a:t>
            </a:r>
            <a:r>
              <a:rPr lang="en-US" i="1" dirty="0" smtClean="0"/>
              <a:t>Ron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BJT</a:t>
            </a:r>
          </a:p>
          <a:p>
            <a:pPr algn="just">
              <a:lnSpc>
                <a:spcPct val="80000"/>
              </a:lnSpc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Tegangan jatuh (halaman belum tersedia)"/>
              </a:rPr>
              <a:t>tegangan</a:t>
            </a:r>
            <a:r>
              <a:rPr lang="en-US" dirty="0" smtClean="0">
                <a:hlinkClick r:id="rId2" tooltip="Tegangan jatuh (halaman belum tersedia)"/>
              </a:rPr>
              <a:t> </a:t>
            </a:r>
            <a:r>
              <a:rPr lang="en-US" dirty="0" err="1" smtClean="0">
                <a:hlinkClick r:id="rId2" tooltip="Tegangan jatuh (halaman belum tersedia)"/>
              </a:rPr>
              <a:t>jatuh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lesapan</a:t>
            </a:r>
            <a:r>
              <a:rPr lang="en-US" dirty="0" smtClean="0"/>
              <a:t> </a:t>
            </a:r>
            <a:r>
              <a:rPr lang="en-US" dirty="0" err="1" smtClean="0"/>
              <a:t>dayanya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menghantar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 </a:t>
            </a:r>
            <a:endParaRPr lang="id-ID" dirty="0" smtClean="0"/>
          </a:p>
          <a:p>
            <a:pPr algn="just">
              <a:lnSpc>
                <a:spcPct val="80000"/>
              </a:lnSpc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IGBT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dioperasikan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ratusan</a:t>
            </a:r>
            <a:r>
              <a:rPr lang="en-US" dirty="0" smtClean="0"/>
              <a:t> </a:t>
            </a:r>
            <a:r>
              <a:rPr lang="en-US" dirty="0" smtClean="0">
                <a:hlinkClick r:id="rId3" tooltip="Ampere"/>
              </a:rPr>
              <a:t>Ampere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Daya"/>
              </a:rPr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. </a:t>
            </a:r>
            <a:endParaRPr lang="id-ID" dirty="0" smtClean="0"/>
          </a:p>
          <a:p>
            <a:pPr algn="just">
              <a:lnSpc>
                <a:spcPct val="80000"/>
              </a:lnSpc>
            </a:pPr>
            <a:r>
              <a:rPr lang="en-US" dirty="0" smtClean="0"/>
              <a:t>IGBT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i="1" dirty="0" smtClean="0">
                <a:hlinkClick r:id="rId5" tooltip="Inverter (halaman belum tersedia)"/>
              </a:rPr>
              <a:t>Inverter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>
                <a:hlinkClick r:id="rId6" tooltip="Kendali Motor Listrik (halaman belum tersedia)"/>
              </a:rPr>
              <a:t>Kendali</a:t>
            </a:r>
            <a:r>
              <a:rPr lang="en-US" dirty="0" smtClean="0">
                <a:hlinkClick r:id="rId6" tooltip="Kendali Motor Listrik (halaman belum tersedia)"/>
              </a:rPr>
              <a:t> Motor </a:t>
            </a:r>
            <a:r>
              <a:rPr lang="en-US" dirty="0" err="1" smtClean="0">
                <a:hlinkClick r:id="rId6" tooltip="Kendali Motor Listrik (halaman belum tersedia)"/>
              </a:rPr>
              <a:t>Listrik</a:t>
            </a:r>
            <a:r>
              <a:rPr lang="en-US" dirty="0" smtClean="0"/>
              <a:t> (</a:t>
            </a:r>
            <a:r>
              <a:rPr lang="en-US" i="1" dirty="0" smtClean="0"/>
              <a:t>Drive</a:t>
            </a:r>
            <a:r>
              <a:rPr lang="en-US" dirty="0" smtClean="0"/>
              <a:t>).</a:t>
            </a:r>
            <a:endParaRPr lang="id-ID" dirty="0"/>
          </a:p>
        </p:txBody>
      </p:sp>
      <p:pic>
        <p:nvPicPr>
          <p:cNvPr id="8" name="Picture 7" descr="Tel-U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Adel Sedra and Kenneth Smith. 1998. Microelectronics Circuits, 4th edition. Oxford University Press. New York.</a:t>
            </a:r>
          </a:p>
          <a:p>
            <a:r>
              <a:rPr lang="id-ID" dirty="0" smtClean="0"/>
              <a:t>Thomas L. Floyd and David M. Buchla. 2009. Electronics Fundamentals: Circuits, Devices &amp; Applications (8th Edition). Prentice-Hall.</a:t>
            </a:r>
          </a:p>
          <a:p>
            <a:r>
              <a:rPr lang="id-ID" dirty="0" smtClean="0"/>
              <a:t>Electrical &amp; electronic system pearson education limited 2004</a:t>
            </a:r>
          </a:p>
          <a:p>
            <a:r>
              <a:rPr lang="en-US" dirty="0" err="1" smtClean="0"/>
              <a:t>Jetking</a:t>
            </a:r>
            <a:r>
              <a:rPr lang="en-US" dirty="0" smtClean="0"/>
              <a:t> </a:t>
            </a:r>
            <a:r>
              <a:rPr lang="en-US" dirty="0" err="1" smtClean="0"/>
              <a:t>Infotrain</a:t>
            </a:r>
            <a:r>
              <a:rPr lang="en-US" dirty="0" smtClean="0"/>
              <a:t> Ltd</a:t>
            </a:r>
            <a:r>
              <a:rPr lang="id-ID" dirty="0" smtClean="0"/>
              <a:t> 2010</a:t>
            </a:r>
            <a:endParaRPr lang="en-US" dirty="0" smtClean="0"/>
          </a:p>
          <a:p>
            <a:endParaRPr lang="id-ID" dirty="0"/>
          </a:p>
        </p:txBody>
      </p:sp>
      <p:pic>
        <p:nvPicPr>
          <p:cNvPr id="5" name="Picture 4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</a:rPr>
              <a:t>Field Effect Transistor</a:t>
            </a:r>
            <a:r>
              <a:rPr lang="id-ID" dirty="0" smtClean="0">
                <a:latin typeface="Arial" charset="0"/>
              </a:rPr>
              <a:t/>
            </a:r>
            <a:br>
              <a:rPr lang="id-ID" dirty="0" smtClean="0">
                <a:latin typeface="Arial" charset="0"/>
              </a:rPr>
            </a:br>
            <a:r>
              <a:rPr lang="id-ID" dirty="0" smtClean="0">
                <a:latin typeface="Arial" charset="0"/>
              </a:rPr>
              <a:t>(</a:t>
            </a:r>
            <a:r>
              <a:rPr lang="en-US" dirty="0" smtClean="0">
                <a:latin typeface="Arial" charset="0"/>
              </a:rPr>
              <a:t>FET</a:t>
            </a:r>
            <a:r>
              <a:rPr lang="id-ID" dirty="0" smtClean="0">
                <a:latin typeface="Arial" charset="0"/>
              </a:rPr>
              <a:t>)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latin typeface="Arial" charset="0"/>
                <a:cs typeface="Arial" charset="0"/>
              </a:rPr>
              <a:t>Mengapa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kita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masih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perlu</a:t>
            </a:r>
            <a:r>
              <a:rPr lang="en-US" dirty="0" smtClean="0">
                <a:latin typeface="Arial" charset="0"/>
                <a:cs typeface="Arial" charset="0"/>
              </a:rPr>
              <a:t> transistor </a:t>
            </a:r>
            <a:r>
              <a:rPr lang="en-US" dirty="0" err="1" smtClean="0">
                <a:latin typeface="Arial" charset="0"/>
                <a:cs typeface="Arial" charset="0"/>
              </a:rPr>
              <a:t>jenis</a:t>
            </a:r>
            <a:r>
              <a:rPr lang="en-US" dirty="0" smtClean="0">
                <a:latin typeface="Arial" charset="0"/>
                <a:cs typeface="Arial" charset="0"/>
              </a:rPr>
              <a:t> lain?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Arial" charset="0"/>
                <a:cs typeface="Arial" charset="0"/>
              </a:rPr>
              <a:t>BJT </a:t>
            </a:r>
            <a:r>
              <a:rPr lang="en-US" dirty="0" err="1" smtClean="0">
                <a:latin typeface="Arial" charset="0"/>
                <a:cs typeface="Arial" charset="0"/>
              </a:rPr>
              <a:t>selalu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memerlukan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arus</a:t>
            </a:r>
            <a:r>
              <a:rPr lang="en-US" dirty="0" smtClean="0">
                <a:latin typeface="Arial" charset="0"/>
                <a:cs typeface="Arial" charset="0"/>
              </a:rPr>
              <a:t> basis I</a:t>
            </a:r>
            <a:r>
              <a:rPr lang="en-US" baseline="-25000" dirty="0" smtClean="0">
                <a:latin typeface="Arial" charset="0"/>
                <a:cs typeface="Arial" charset="0"/>
              </a:rPr>
              <a:t>B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cs typeface="Arial" charset="0"/>
              </a:rPr>
              <a:t>walaupun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arus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ini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kecil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cs typeface="Arial" charset="0"/>
              </a:rPr>
              <a:t>tetapi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tidak</a:t>
            </a:r>
            <a:r>
              <a:rPr lang="en-US" dirty="0" smtClean="0">
                <a:latin typeface="Arial" charset="0"/>
                <a:cs typeface="Arial" charset="0"/>
              </a:rPr>
              <a:t>  </a:t>
            </a:r>
            <a:r>
              <a:rPr lang="en-US" dirty="0" err="1" smtClean="0">
                <a:latin typeface="Arial" charset="0"/>
                <a:cs typeface="Arial" charset="0"/>
              </a:rPr>
              <a:t>bisa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diabaikan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cs typeface="Arial" charset="0"/>
              </a:rPr>
              <a:t>terutama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sekali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saat</a:t>
            </a:r>
            <a:r>
              <a:rPr lang="en-US" dirty="0" smtClean="0">
                <a:latin typeface="Arial" charset="0"/>
                <a:cs typeface="Arial" charset="0"/>
              </a:rPr>
              <a:t> BJT </a:t>
            </a:r>
            <a:r>
              <a:rPr lang="en-US" dirty="0" err="1" smtClean="0">
                <a:latin typeface="Arial" charset="0"/>
                <a:cs typeface="Arial" charset="0"/>
              </a:rPr>
              <a:t>digunakan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sebagai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saklar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cs typeface="Arial" charset="0"/>
              </a:rPr>
              <a:t>pasti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dibutuhkan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arus</a:t>
            </a:r>
            <a:r>
              <a:rPr lang="en-US" dirty="0" smtClean="0">
                <a:latin typeface="Arial" charset="0"/>
                <a:cs typeface="Arial" charset="0"/>
              </a:rPr>
              <a:t> yang </a:t>
            </a:r>
            <a:r>
              <a:rPr lang="en-US" dirty="0" err="1" smtClean="0">
                <a:latin typeface="Arial" charset="0"/>
                <a:cs typeface="Arial" charset="0"/>
              </a:rPr>
              <a:t>cukup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besar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untk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membuat</a:t>
            </a:r>
            <a:r>
              <a:rPr lang="en-US" dirty="0" smtClean="0">
                <a:latin typeface="Arial" charset="0"/>
                <a:cs typeface="Arial" charset="0"/>
              </a:rPr>
              <a:t> transistor </a:t>
            </a:r>
            <a:r>
              <a:rPr lang="en-US" dirty="0" err="1" smtClean="0">
                <a:latin typeface="Arial" charset="0"/>
                <a:cs typeface="Arial" charset="0"/>
              </a:rPr>
              <a:t>jenuh</a:t>
            </a:r>
            <a:r>
              <a:rPr lang="en-US" dirty="0" smtClean="0">
                <a:latin typeface="Arial" charset="0"/>
                <a:cs typeface="Arial" charset="0"/>
              </a:rPr>
              <a:t>. </a:t>
            </a:r>
          </a:p>
          <a:p>
            <a:endParaRPr lang="id-ID" dirty="0"/>
          </a:p>
        </p:txBody>
      </p:sp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FET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perantaraan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FET,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menghubungkan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peralatan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transduser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FET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ff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karena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membutuhkan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sduser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pPr>
              <a:spcBef>
                <a:spcPct val="50000"/>
              </a:spcBef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transistor FET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pembuatan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transistor FET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d-ID" dirty="0"/>
          </a:p>
        </p:txBody>
      </p:sp>
      <p:pic>
        <p:nvPicPr>
          <p:cNvPr id="8" name="Picture 7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</a:rPr>
              <a:t>FET </a:t>
            </a:r>
            <a:r>
              <a:rPr lang="en-US" b="1" dirty="0" err="1" smtClean="0">
                <a:latin typeface="Arial" pitchFamily="34" charset="0"/>
              </a:rPr>
              <a:t>vs</a:t>
            </a:r>
            <a:r>
              <a:rPr lang="en-US" b="1" dirty="0" smtClean="0">
                <a:latin typeface="Arial" pitchFamily="34" charset="0"/>
              </a:rPr>
              <a:t> BJT</a:t>
            </a:r>
            <a:endParaRPr lang="id-ID" dirty="0"/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4787900" y="1855788"/>
            <a:ext cx="388778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BJT</a:t>
            </a:r>
          </a:p>
          <a:p>
            <a:endParaRPr lang="id-ID" sz="2000" dirty="0" smtClean="0"/>
          </a:p>
          <a:p>
            <a:r>
              <a:rPr lang="en-US" sz="2000" dirty="0" smtClean="0"/>
              <a:t>Base </a:t>
            </a:r>
            <a:r>
              <a:rPr lang="en-US" sz="2000" dirty="0"/>
              <a:t>(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/>
              <a:t>)</a:t>
            </a:r>
          </a:p>
          <a:p>
            <a:r>
              <a:rPr lang="en-US" sz="2000" dirty="0"/>
              <a:t>Collector (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/>
              <a:t>)</a:t>
            </a:r>
          </a:p>
          <a:p>
            <a:r>
              <a:rPr lang="en-US" sz="2000" dirty="0"/>
              <a:t>Emitter	(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2000" dirty="0"/>
              <a:t>)		</a:t>
            </a:r>
          </a:p>
          <a:p>
            <a:endParaRPr lang="en-US" sz="2000" dirty="0"/>
          </a:p>
          <a:p>
            <a:r>
              <a:rPr lang="en-US" sz="2000" dirty="0"/>
              <a:t>Base current</a:t>
            </a:r>
          </a:p>
          <a:p>
            <a:r>
              <a:rPr lang="en-US" sz="2000" dirty="0"/>
              <a:t>Collector current</a:t>
            </a:r>
          </a:p>
          <a:p>
            <a:r>
              <a:rPr lang="en-US" sz="2000" dirty="0"/>
              <a:t>Collector-Emitter Voltage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827584" y="1844824"/>
            <a:ext cx="316865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FET</a:t>
            </a:r>
          </a:p>
          <a:p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+mj-lt"/>
                <a:cs typeface="Arial" pitchFamily="34" charset="0"/>
              </a:rPr>
              <a:t>Gate </a:t>
            </a:r>
            <a:r>
              <a:rPr lang="en-US" sz="2000" dirty="0">
                <a:latin typeface="+mj-lt"/>
                <a:cs typeface="Arial" pitchFamily="34" charset="0"/>
              </a:rPr>
              <a:t>(</a:t>
            </a:r>
            <a:r>
              <a:rPr lang="en-US" sz="2000" b="1" dirty="0">
                <a:latin typeface="+mj-lt"/>
                <a:cs typeface="Arial" pitchFamily="34" charset="0"/>
              </a:rPr>
              <a:t>G</a:t>
            </a:r>
            <a:r>
              <a:rPr lang="en-US" sz="2000" dirty="0">
                <a:latin typeface="+mj-lt"/>
                <a:cs typeface="Arial" pitchFamily="34" charset="0"/>
              </a:rPr>
              <a:t>)</a:t>
            </a:r>
          </a:p>
          <a:p>
            <a:r>
              <a:rPr lang="en-US" sz="2000" dirty="0">
                <a:latin typeface="+mj-lt"/>
                <a:cs typeface="Arial" pitchFamily="34" charset="0"/>
              </a:rPr>
              <a:t>Drain(</a:t>
            </a:r>
            <a:r>
              <a:rPr lang="en-US" sz="2000" b="1" dirty="0">
                <a:latin typeface="+mj-lt"/>
                <a:cs typeface="Arial" pitchFamily="34" charset="0"/>
              </a:rPr>
              <a:t>D</a:t>
            </a:r>
            <a:r>
              <a:rPr lang="en-US" sz="2000" dirty="0">
                <a:latin typeface="+mj-lt"/>
                <a:cs typeface="Arial" pitchFamily="34" charset="0"/>
              </a:rPr>
              <a:t>)</a:t>
            </a:r>
          </a:p>
          <a:p>
            <a:r>
              <a:rPr lang="en-US" sz="2000" dirty="0">
                <a:latin typeface="+mj-lt"/>
                <a:cs typeface="Arial" pitchFamily="34" charset="0"/>
              </a:rPr>
              <a:t>Source(</a:t>
            </a:r>
            <a:r>
              <a:rPr lang="en-US" sz="2000" b="1" dirty="0">
                <a:latin typeface="+mj-lt"/>
                <a:cs typeface="Arial" pitchFamily="34" charset="0"/>
              </a:rPr>
              <a:t>S</a:t>
            </a:r>
            <a:r>
              <a:rPr lang="en-US" sz="2000" dirty="0">
                <a:latin typeface="+mj-lt"/>
                <a:cs typeface="Arial" pitchFamily="34" charset="0"/>
              </a:rPr>
              <a:t>)</a:t>
            </a:r>
          </a:p>
          <a:p>
            <a:endParaRPr lang="en-US" sz="2000" dirty="0">
              <a:latin typeface="+mj-lt"/>
              <a:cs typeface="Arial" pitchFamily="34" charset="0"/>
            </a:endParaRPr>
          </a:p>
          <a:p>
            <a:r>
              <a:rPr lang="en-US" sz="2000" dirty="0">
                <a:latin typeface="+mj-lt"/>
                <a:cs typeface="Arial" pitchFamily="34" charset="0"/>
              </a:rPr>
              <a:t>Gate Voltage</a:t>
            </a:r>
          </a:p>
          <a:p>
            <a:r>
              <a:rPr lang="en-US" sz="2000" dirty="0">
                <a:latin typeface="+mj-lt"/>
                <a:cs typeface="Arial" pitchFamily="34" charset="0"/>
              </a:rPr>
              <a:t>Drain current</a:t>
            </a:r>
          </a:p>
          <a:p>
            <a:r>
              <a:rPr lang="en-US" sz="2000" dirty="0">
                <a:latin typeface="+mj-lt"/>
                <a:cs typeface="Arial" pitchFamily="34" charset="0"/>
              </a:rPr>
              <a:t>Drain-source voltage</a:t>
            </a:r>
            <a:r>
              <a:rPr lang="en-US" dirty="0">
                <a:latin typeface="Arial" pitchFamily="34" charset="0"/>
                <a:cs typeface="Arial" pitchFamily="34" charset="0"/>
              </a:rPr>
              <a:t>		</a:t>
            </a:r>
          </a:p>
        </p:txBody>
      </p:sp>
      <p:pic>
        <p:nvPicPr>
          <p:cNvPr id="8" name="Picture 7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9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9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9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9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9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29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29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290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1290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build="p"/>
      <p:bldP spid="12902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Jenis-jenis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FET</a:t>
            </a:r>
            <a:endParaRPr lang="id-ID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JFET (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Junction FET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MOSFET (</a:t>
            </a:r>
            <a:r>
              <a:rPr lang="en-US" sz="3600" dirty="0" smtClean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Metal Oxide </a:t>
            </a:r>
            <a:r>
              <a:rPr lang="en-US" sz="3600" dirty="0" err="1" smtClean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Silikon</a:t>
            </a:r>
            <a:r>
              <a:rPr lang="en-US" sz="3600" dirty="0" smtClean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 FET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PMOS ( </a:t>
            </a:r>
            <a:r>
              <a:rPr lang="en-US" sz="36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MOS </a:t>
            </a:r>
            <a:r>
              <a:rPr lang="en-US" sz="36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saluran</a:t>
            </a:r>
            <a:r>
              <a:rPr lang="en-US" sz="36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P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NMOS (</a:t>
            </a:r>
            <a:r>
              <a:rPr lang="en-US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MOS </a:t>
            </a:r>
            <a:r>
              <a:rPr lang="en-US" sz="36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saluran</a:t>
            </a:r>
            <a:r>
              <a:rPr lang="en-US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id-ID" dirty="0" smtClean="0"/>
              <a:t>dll</a:t>
            </a:r>
            <a:endParaRPr lang="en-GB" dirty="0" smtClean="0"/>
          </a:p>
        </p:txBody>
      </p:sp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C953F5-3CB5-4F85-BF0D-BFE2C26237CF}" type="slidenum">
              <a:rPr lang="en-US"/>
              <a:pPr/>
              <a:t>6</a:t>
            </a:fld>
            <a:endParaRPr lang="en-US"/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Parameter FET : I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V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GS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V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DS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pPr>
              <a:spcBef>
                <a:spcPct val="50000"/>
              </a:spcBef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FET: </a:t>
            </a:r>
          </a:p>
          <a:p>
            <a:pPr>
              <a:spcBef>
                <a:spcPct val="50000"/>
              </a:spcBef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I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I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mengalir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besarnya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dikendalikan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tegangan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GS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pPr>
              <a:spcBef>
                <a:spcPct val="50000"/>
              </a:spcBef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lewat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saluran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hambatan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tegangan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DS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endParaRPr lang="id-ID" sz="2000" dirty="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427984" y="3717032"/>
            <a:ext cx="3456384" cy="2952328"/>
            <a:chOff x="1392" y="672"/>
            <a:chExt cx="1440" cy="1488"/>
          </a:xfrm>
        </p:grpSpPr>
        <p:sp>
          <p:nvSpPr>
            <p:cNvPr id="53254" name="Text Box 5"/>
            <p:cNvSpPr txBox="1">
              <a:spLocks noChangeArrowheads="1"/>
            </p:cNvSpPr>
            <p:nvPr/>
          </p:nvSpPr>
          <p:spPr bwMode="auto">
            <a:xfrm>
              <a:off x="1872" y="1344"/>
              <a:ext cx="52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pitchFamily="34" charset="0"/>
                  <a:cs typeface="Arial" pitchFamily="34" charset="0"/>
                </a:rPr>
                <a:t>FET</a:t>
              </a:r>
            </a:p>
          </p:txBody>
        </p:sp>
        <p:sp>
          <p:nvSpPr>
            <p:cNvPr id="53255" name="Line 6"/>
            <p:cNvSpPr>
              <a:spLocks noChangeShapeType="1"/>
            </p:cNvSpPr>
            <p:nvPr/>
          </p:nvSpPr>
          <p:spPr bwMode="auto">
            <a:xfrm>
              <a:off x="2208" y="768"/>
              <a:ext cx="0" cy="480"/>
            </a:xfrm>
            <a:prstGeom prst="line">
              <a:avLst/>
            </a:prstGeom>
            <a:noFill/>
            <a:ln w="76200">
              <a:solidFill>
                <a:srgbClr val="66CC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56" name="Line 7"/>
            <p:cNvSpPr>
              <a:spLocks noChangeShapeType="1"/>
            </p:cNvSpPr>
            <p:nvPr/>
          </p:nvSpPr>
          <p:spPr bwMode="auto">
            <a:xfrm>
              <a:off x="2208" y="1680"/>
              <a:ext cx="0" cy="480"/>
            </a:xfrm>
            <a:prstGeom prst="line">
              <a:avLst/>
            </a:prstGeom>
            <a:noFill/>
            <a:ln w="76200">
              <a:solidFill>
                <a:srgbClr val="66CC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57" name="Line 8"/>
            <p:cNvSpPr>
              <a:spLocks noChangeShapeType="1"/>
            </p:cNvSpPr>
            <p:nvPr/>
          </p:nvSpPr>
          <p:spPr bwMode="auto">
            <a:xfrm>
              <a:off x="1392" y="1488"/>
              <a:ext cx="432" cy="0"/>
            </a:xfrm>
            <a:prstGeom prst="line">
              <a:avLst/>
            </a:prstGeom>
            <a:noFill/>
            <a:ln w="12700">
              <a:solidFill>
                <a:srgbClr val="66CC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58" name="Oval 10"/>
            <p:cNvSpPr>
              <a:spLocks noChangeArrowheads="1"/>
            </p:cNvSpPr>
            <p:nvPr/>
          </p:nvSpPr>
          <p:spPr bwMode="auto">
            <a:xfrm>
              <a:off x="1680" y="1008"/>
              <a:ext cx="912" cy="864"/>
            </a:xfrm>
            <a:prstGeom prst="ellipse">
              <a:avLst/>
            </a:prstGeom>
            <a:noFill/>
            <a:ln w="19050">
              <a:solidFill>
                <a:srgbClr val="99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59" name="Text Box 11"/>
            <p:cNvSpPr txBox="1">
              <a:spLocks noChangeArrowheads="1"/>
            </p:cNvSpPr>
            <p:nvPr/>
          </p:nvSpPr>
          <p:spPr bwMode="auto">
            <a:xfrm>
              <a:off x="2400" y="1296"/>
              <a:ext cx="432" cy="21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V</a:t>
              </a:r>
              <a:r>
                <a:rPr lang="en-US" b="1" baseline="-25000"/>
                <a:t>DS</a:t>
              </a:r>
              <a:endParaRPr lang="en-US"/>
            </a:p>
          </p:txBody>
        </p:sp>
        <p:sp>
          <p:nvSpPr>
            <p:cNvPr id="53260" name="Text Box 12"/>
            <p:cNvSpPr txBox="1">
              <a:spLocks noChangeArrowheads="1"/>
            </p:cNvSpPr>
            <p:nvPr/>
          </p:nvSpPr>
          <p:spPr bwMode="auto">
            <a:xfrm>
              <a:off x="1488" y="912"/>
              <a:ext cx="480" cy="2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/>
            </a:p>
          </p:txBody>
        </p:sp>
        <p:sp>
          <p:nvSpPr>
            <p:cNvPr id="53261" name="Text Box 13"/>
            <p:cNvSpPr txBox="1">
              <a:spLocks noChangeArrowheads="1"/>
            </p:cNvSpPr>
            <p:nvPr/>
          </p:nvSpPr>
          <p:spPr bwMode="auto">
            <a:xfrm>
              <a:off x="1632" y="1680"/>
              <a:ext cx="432" cy="210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V</a:t>
              </a:r>
              <a:r>
                <a:rPr lang="en-US" b="1" baseline="-25000"/>
                <a:t>GS</a:t>
              </a:r>
              <a:endParaRPr lang="en-US"/>
            </a:p>
          </p:txBody>
        </p:sp>
        <p:sp>
          <p:nvSpPr>
            <p:cNvPr id="53262" name="AutoShape 21"/>
            <p:cNvSpPr>
              <a:spLocks noChangeArrowheads="1"/>
            </p:cNvSpPr>
            <p:nvPr/>
          </p:nvSpPr>
          <p:spPr bwMode="auto">
            <a:xfrm flipV="1">
              <a:off x="1632" y="1344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990099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63" name="AutoShape 22"/>
            <p:cNvSpPr>
              <a:spLocks noChangeArrowheads="1"/>
            </p:cNvSpPr>
            <p:nvPr/>
          </p:nvSpPr>
          <p:spPr bwMode="auto">
            <a:xfrm rot="5505050">
              <a:off x="2088" y="936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990099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64" name="AutoShape 23"/>
            <p:cNvSpPr>
              <a:spLocks noChangeArrowheads="1"/>
            </p:cNvSpPr>
            <p:nvPr/>
          </p:nvSpPr>
          <p:spPr bwMode="auto">
            <a:xfrm rot="-1337388">
              <a:off x="1632" y="1488"/>
              <a:ext cx="96" cy="96"/>
            </a:xfrm>
            <a:prstGeom prst="triangle">
              <a:avLst>
                <a:gd name="adj" fmla="val 50000"/>
              </a:avLst>
            </a:prstGeom>
            <a:solidFill>
              <a:srgbClr val="990099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65" name="AutoShape 24"/>
            <p:cNvSpPr>
              <a:spLocks noChangeArrowheads="1"/>
            </p:cNvSpPr>
            <p:nvPr/>
          </p:nvSpPr>
          <p:spPr bwMode="auto">
            <a:xfrm rot="-6471374">
              <a:off x="2280" y="175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990099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66" name="AutoShape 25"/>
            <p:cNvSpPr>
              <a:spLocks noChangeArrowheads="1"/>
            </p:cNvSpPr>
            <p:nvPr/>
          </p:nvSpPr>
          <p:spPr bwMode="auto">
            <a:xfrm rot="-4453058">
              <a:off x="2208" y="953"/>
              <a:ext cx="96" cy="96"/>
            </a:xfrm>
            <a:prstGeom prst="triangle">
              <a:avLst>
                <a:gd name="adj" fmla="val 50000"/>
              </a:avLst>
            </a:prstGeom>
            <a:solidFill>
              <a:srgbClr val="990099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67" name="AutoShape 26"/>
            <p:cNvSpPr>
              <a:spLocks noChangeArrowheads="1"/>
            </p:cNvSpPr>
            <p:nvPr/>
          </p:nvSpPr>
          <p:spPr bwMode="auto">
            <a:xfrm rot="5505050">
              <a:off x="2136" y="180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990099"/>
            </a:solidFill>
            <a:ln w="9525">
              <a:solidFill>
                <a:srgbClr val="99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68" name="Text Box 27"/>
            <p:cNvSpPr txBox="1">
              <a:spLocks noChangeArrowheads="1"/>
            </p:cNvSpPr>
            <p:nvPr/>
          </p:nvSpPr>
          <p:spPr bwMode="auto">
            <a:xfrm>
              <a:off x="2304" y="672"/>
              <a:ext cx="384" cy="21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I</a:t>
              </a:r>
              <a:r>
                <a:rPr lang="en-US" b="1" baseline="-25000"/>
                <a:t>D</a:t>
              </a:r>
              <a:endParaRPr lang="en-US"/>
            </a:p>
          </p:txBody>
        </p:sp>
        <p:sp>
          <p:nvSpPr>
            <p:cNvPr id="53269" name="Text Box 28"/>
            <p:cNvSpPr txBox="1">
              <a:spLocks noChangeArrowheads="1"/>
            </p:cNvSpPr>
            <p:nvPr/>
          </p:nvSpPr>
          <p:spPr bwMode="auto">
            <a:xfrm>
              <a:off x="2304" y="1920"/>
              <a:ext cx="384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I</a:t>
              </a:r>
              <a:r>
                <a:rPr lang="en-US" b="1" baseline="-25000"/>
                <a:t>S</a:t>
              </a:r>
              <a:endParaRPr lang="en-US"/>
            </a:p>
          </p:txBody>
        </p:sp>
        <p:sp>
          <p:nvSpPr>
            <p:cNvPr id="53270" name="Rectangle 4"/>
            <p:cNvSpPr>
              <a:spLocks noChangeArrowheads="1"/>
            </p:cNvSpPr>
            <p:nvPr/>
          </p:nvSpPr>
          <p:spPr bwMode="auto">
            <a:xfrm>
              <a:off x="1872" y="1248"/>
              <a:ext cx="480" cy="432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57150">
              <a:solidFill>
                <a:srgbClr val="990099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53253" name="Text Box 31"/>
          <p:cNvSpPr txBox="1">
            <a:spLocks noChangeArrowheads="1"/>
          </p:cNvSpPr>
          <p:nvPr/>
        </p:nvSpPr>
        <p:spPr bwMode="auto">
          <a:xfrm>
            <a:off x="323850" y="2492375"/>
            <a:ext cx="7362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FET</a:t>
            </a:r>
            <a:endParaRPr lang="id-ID" dirty="0"/>
          </a:p>
        </p:txBody>
      </p:sp>
      <p:pic>
        <p:nvPicPr>
          <p:cNvPr id="26" name="Picture 25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99F3A2-B44F-4045-BFD7-5566A820E94C}" type="slidenum">
              <a:rPr lang="en-US"/>
              <a:pPr/>
              <a:t>8</a:t>
            </a:fld>
            <a:endParaRPr lang="en-US"/>
          </a:p>
        </p:txBody>
      </p:sp>
      <p:pic>
        <p:nvPicPr>
          <p:cNvPr id="5427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773238"/>
            <a:ext cx="3094037" cy="414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492375"/>
            <a:ext cx="39846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Simbol FET</a:t>
            </a:r>
            <a:endParaRPr lang="id-ID" dirty="0"/>
          </a:p>
        </p:txBody>
      </p:sp>
      <p:pic>
        <p:nvPicPr>
          <p:cNvPr id="8" name="Picture 7" descr="Tel-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400" dirty="0" smtClean="0"/>
              <a:t>Struktur FET</a:t>
            </a:r>
            <a:r>
              <a:rPr lang="en-US" sz="3400" dirty="0"/>
              <a:t/>
            </a:r>
            <a:br>
              <a:rPr lang="en-US" sz="3400" dirty="0"/>
            </a:br>
            <a:endParaRPr lang="en-US" sz="3400" dirty="0"/>
          </a:p>
        </p:txBody>
      </p:sp>
      <p:pic>
        <p:nvPicPr>
          <p:cNvPr id="2355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524000"/>
            <a:ext cx="3429000" cy="2570163"/>
          </a:xfrm>
          <a:noFill/>
          <a:ln/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724400" y="1600200"/>
            <a:ext cx="38100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sz="2400"/>
              <a:t>VOLTASE MASUK MELALUI GATE (INPUT) YANG AKAN MENGATUR TAHANAN DI CHANNEL YANG AKAN BERPENGARUH PADA ARUS DARI SOURCE MENUJU DRAIN</a:t>
            </a:r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990600" y="4419600"/>
          <a:ext cx="3505200" cy="1527175"/>
        </p:xfrm>
        <a:graphic>
          <a:graphicData uri="http://schemas.openxmlformats.org/presentationml/2006/ole">
            <p:oleObj spid="_x0000_s45058" name="Bitmap Image" r:id="rId4" imgW="2142857" imgH="933580" progId="PBrush">
              <p:embed/>
            </p:oleObj>
          </a:graphicData>
        </a:graphic>
      </p:graphicFrame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SlabRot.p3d 2"/>
  <p:tag name="POWER3D OPTIONS" val="Medium "/>
  <p:tag name="POWER3D IMAGE0" val="PINBUMP.TGA"/>
  <p:tag name="POWER3D IMAGE1" val="PWRTRANS.TGA"/>
  <p:tag name="POWER3D SOUND" val="Slab Rota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Slabtilt.p3d 0"/>
  <p:tag name="POWER3D OPTIONS" val="Medium "/>
  <p:tag name="POWER3D IMAGE0" val="PINBUMP.TGA"/>
  <p:tag name="POWER3D IMAGE1" val="PWRTRANS.TGA"/>
  <p:tag name="POWER3D SOUND" val="Slab Til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Tumbling.p3d 0"/>
  <p:tag name="POWER3D OPTIONS" val="Medium "/>
  <p:tag name="POWER3D IMAGE0" val="PINBUMP.TGA"/>
  <p:tag name="POWER3D IMAGE1" val="PWRTRANS.TGA"/>
  <p:tag name="POWER3D SOUND" val="Tumbling Awa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Bilboard.p3d 0"/>
  <p:tag name="POWER3D OPTIONS" val="Medium "/>
  <p:tag name="POWER3D IMAGE0" val="PWRTRANS.TGA"/>
  <p:tag name="POWER3D SOUND" val="Turning Billboar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Dropin.p3d 2"/>
  <p:tag name="POWER3D OPTIONS" val="Medium "/>
  <p:tag name="POWER3D IMAGE0" val="PWRTRANS.TGA"/>
  <p:tag name="POWER3D SOUND" val="Drop I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OnEdge.p3d 5"/>
  <p:tag name="POWER3D OPTIONS" val="Medium "/>
  <p:tag name="POWER3D IMAGE0" val="PWRTRANS.TGA"/>
  <p:tag name="POWER3D SOUND" val="On Edg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Revdoors.p3d 1"/>
  <p:tag name="POWER3D OPTIONS" val="Medium "/>
  <p:tag name="POWER3D IMAGE0" val="PWRTRANS.TGA"/>
  <p:tag name="POWER3D SOUND" val="Revolving Door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973</Words>
  <Application>Microsoft Office PowerPoint</Application>
  <PresentationFormat>On-screen Show (4:3)</PresentationFormat>
  <Paragraphs>160</Paragraphs>
  <Slides>28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Bitmap Image</vt:lpstr>
      <vt:lpstr>Visio</vt:lpstr>
      <vt:lpstr>TRANSISTOR 2 </vt:lpstr>
      <vt:lpstr>Materi Perkuliahan</vt:lpstr>
      <vt:lpstr>Field Effect Transistor (FET)</vt:lpstr>
      <vt:lpstr>FET</vt:lpstr>
      <vt:lpstr>FET vs BJT</vt:lpstr>
      <vt:lpstr>Jenis-jenis FET</vt:lpstr>
      <vt:lpstr>Karakteristik FET</vt:lpstr>
      <vt:lpstr>Simbol FET</vt:lpstr>
      <vt:lpstr>Struktur FET </vt:lpstr>
      <vt:lpstr> JUNCTION F.E.T N-TYPE </vt:lpstr>
      <vt:lpstr> JUNCTION F.E.T  N-TYPE </vt:lpstr>
      <vt:lpstr> JUNCTION F.E.T  N-TYPE </vt:lpstr>
      <vt:lpstr>JUNCTION F.E.T  N-TYPE</vt:lpstr>
      <vt:lpstr> JUNCTION F.E.T  N-TYPE </vt:lpstr>
      <vt:lpstr> JUNCTION F.E.T  N-TYPE </vt:lpstr>
      <vt:lpstr>JUNCTION F.E.T P-TYPE</vt:lpstr>
      <vt:lpstr> SIT (STATIC INDUCTION FET) </vt:lpstr>
      <vt:lpstr>MESFET  (METAL SEM.CON FET)</vt:lpstr>
      <vt:lpstr>TRANSISTOR MOSFET</vt:lpstr>
      <vt:lpstr>MOSFET Depletion-Mode</vt:lpstr>
      <vt:lpstr>MOSFET Enhancement-mode</vt:lpstr>
      <vt:lpstr>Enhancement MOSFET</vt:lpstr>
      <vt:lpstr>Aplikasi MOSFET </vt:lpstr>
      <vt:lpstr>Simbol Transistor MOSFET</vt:lpstr>
      <vt:lpstr>TRANSISTOR IGBT</vt:lpstr>
      <vt:lpstr>Karakteristik IGBT</vt:lpstr>
      <vt:lpstr>Karakteristik IGBT</vt:lpstr>
      <vt:lpstr>Referensi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Faculty_Poltek</dc:creator>
  <cp:lastModifiedBy>Rini Handayani</cp:lastModifiedBy>
  <cp:revision>274</cp:revision>
  <dcterms:created xsi:type="dcterms:W3CDTF">2009-03-04T06:32:49Z</dcterms:created>
  <dcterms:modified xsi:type="dcterms:W3CDTF">2014-11-05T03:08:53Z</dcterms:modified>
</cp:coreProperties>
</file>