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37" r:id="rId2"/>
    <p:sldId id="341" r:id="rId3"/>
    <p:sldId id="342" r:id="rId4"/>
    <p:sldId id="446" r:id="rId5"/>
    <p:sldId id="448" r:id="rId6"/>
    <p:sldId id="449" r:id="rId7"/>
    <p:sldId id="450" r:id="rId8"/>
    <p:sldId id="451" r:id="rId9"/>
    <p:sldId id="473" r:id="rId10"/>
    <p:sldId id="463" r:id="rId11"/>
    <p:sldId id="447" r:id="rId12"/>
    <p:sldId id="475" r:id="rId13"/>
    <p:sldId id="454" r:id="rId14"/>
    <p:sldId id="455" r:id="rId15"/>
    <p:sldId id="456" r:id="rId16"/>
    <p:sldId id="457" r:id="rId17"/>
    <p:sldId id="458" r:id="rId18"/>
    <p:sldId id="465" r:id="rId19"/>
    <p:sldId id="476" r:id="rId20"/>
    <p:sldId id="478" r:id="rId21"/>
    <p:sldId id="479" r:id="rId22"/>
    <p:sldId id="459" r:id="rId23"/>
    <p:sldId id="460" r:id="rId24"/>
    <p:sldId id="480" r:id="rId25"/>
    <p:sldId id="461" r:id="rId26"/>
    <p:sldId id="462" r:id="rId27"/>
    <p:sldId id="468" r:id="rId28"/>
    <p:sldId id="482" r:id="rId29"/>
    <p:sldId id="470" r:id="rId30"/>
    <p:sldId id="471" r:id="rId31"/>
    <p:sldId id="472" r:id="rId32"/>
    <p:sldId id="445"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9B594-D264-41B9-874C-69A8BD6DBAD2}" type="datetimeFigureOut">
              <a:rPr lang="en-US" smtClean="0"/>
              <a:pPr/>
              <a:t>11/17/2013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0AAFB-7F23-416B-A080-4242705E85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10AAFB-7F23-416B-A080-4242705E851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http://en.wikipedia.org/wiki/JFET</a:t>
            </a:r>
          </a:p>
          <a:p>
            <a:pPr eaLnBrk="1" hangingPunct="1">
              <a:spcBef>
                <a:spcPct val="0"/>
              </a:spcBef>
            </a:pPr>
            <a:r>
              <a:rPr lang="en-US" smtClean="0"/>
              <a:t>http://en.wikipedia.org/wiki/MOSFET</a:t>
            </a:r>
          </a:p>
          <a:p>
            <a:pPr eaLnBrk="1" hangingPunct="1">
              <a:spcBef>
                <a:spcPct val="0"/>
              </a:spcBef>
            </a:pPr>
            <a:r>
              <a:rPr lang="en-US" smtClean="0"/>
              <a:t>http://en.wikipedia.org/wiki/Bipolar_junction_transistor</a:t>
            </a:r>
          </a:p>
          <a:p>
            <a:pPr eaLnBrk="1" hangingPunct="1">
              <a:spcBef>
                <a:spcPct val="0"/>
              </a:spcBef>
            </a:pPr>
            <a:endParaRPr lang="en-US" smtClean="0"/>
          </a:p>
          <a:p>
            <a:pPr eaLnBrk="1" hangingPunct="1">
              <a:spcBef>
                <a:spcPct val="0"/>
              </a:spcBef>
            </a:pPr>
            <a:r>
              <a:rPr lang="en-US" smtClean="0"/>
              <a:t>As mentioned before, despite there being many different types of transistors, we will only talk about BJTs, JFETs and MOSFETs. Overall, these two types of transistors can be split into two categories. BJTs would fall under the category of current controlled transistors. This means that the current that a transistor will allow to flow through is dependent on the current flowing into the base. JFETs and MOSFETs, (note the similar FET endings) are voltage controlled transistors. This means that the current that a transistor will allow to flow through is dependent on the input voltage to the base.</a:t>
            </a:r>
          </a:p>
        </p:txBody>
      </p:sp>
      <p:sp>
        <p:nvSpPr>
          <p:cNvPr id="47108" name="Slide Number Placeholder 3"/>
          <p:cNvSpPr>
            <a:spLocks noGrp="1"/>
          </p:cNvSpPr>
          <p:nvPr>
            <p:ph type="sldNum" sz="quarter" idx="5"/>
          </p:nvPr>
        </p:nvSpPr>
        <p:spPr bwMode="auto">
          <a:noFill/>
          <a:ln>
            <a:miter lim="800000"/>
            <a:headEnd/>
            <a:tailEnd/>
          </a:ln>
        </p:spPr>
        <p:txBody>
          <a:bodyPr/>
          <a:lstStyle/>
          <a:p>
            <a:fld id="{EE339399-BBFB-4280-8E26-4613E13CAD68}" type="slidenum">
              <a:rPr lang="en-US"/>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710AAFB-7F23-416B-A080-4242705E8517}"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F547EDB-A7E6-468E-BD73-6F16DC10275D}" type="datetimeFigureOut">
              <a:rPr lang="id-ID" smtClean="0"/>
              <a:pPr/>
              <a:t>17/11/2013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F547EDB-A7E6-468E-BD73-6F16DC10275D}" type="datetimeFigureOut">
              <a:rPr lang="id-ID" smtClean="0"/>
              <a:pPr/>
              <a:t>17/11/2013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F547EDB-A7E6-468E-BD73-6F16DC10275D}" type="datetimeFigureOut">
              <a:rPr lang="id-ID" smtClean="0"/>
              <a:pPr/>
              <a:t>17/11/2013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F547EDB-A7E6-468E-BD73-6F16DC10275D}" type="datetimeFigureOut">
              <a:rPr lang="id-ID" smtClean="0"/>
              <a:pPr/>
              <a:t>17/11/2013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47EDB-A7E6-468E-BD73-6F16DC10275D}" type="datetimeFigureOut">
              <a:rPr lang="id-ID" smtClean="0"/>
              <a:pPr/>
              <a:t>17/11/2013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8F547EDB-A7E6-468E-BD73-6F16DC10275D}" type="datetimeFigureOut">
              <a:rPr lang="id-ID" smtClean="0"/>
              <a:pPr/>
              <a:t>17/11/2013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8F547EDB-A7E6-468E-BD73-6F16DC10275D}" type="datetimeFigureOut">
              <a:rPr lang="id-ID" smtClean="0"/>
              <a:pPr/>
              <a:t>17/11/2013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8F547EDB-A7E6-468E-BD73-6F16DC10275D}" type="datetimeFigureOut">
              <a:rPr lang="id-ID" smtClean="0"/>
              <a:pPr/>
              <a:t>17/11/2013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47EDB-A7E6-468E-BD73-6F16DC10275D}" type="datetimeFigureOut">
              <a:rPr lang="id-ID" smtClean="0"/>
              <a:pPr/>
              <a:t>17/11/2013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47EDB-A7E6-468E-BD73-6F16DC10275D}" type="datetimeFigureOut">
              <a:rPr lang="id-ID" smtClean="0"/>
              <a:pPr/>
              <a:t>17/11/2013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47EDB-A7E6-468E-BD73-6F16DC10275D}" type="datetimeFigureOut">
              <a:rPr lang="id-ID" smtClean="0"/>
              <a:pPr/>
              <a:t>17/11/2013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47EDB-A7E6-468E-BD73-6F16DC10275D}" type="datetimeFigureOut">
              <a:rPr lang="id-ID" smtClean="0"/>
              <a:pPr/>
              <a:t>17/11/2013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A9C55-DF84-48B1-A654-5F0F2B7DCC05}"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TK2092%20Elektronika%20Dasar%20-%20Dokumen%20Sistem%20Pembelajaran.xls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31840" y="3645024"/>
            <a:ext cx="4464496" cy="1008112"/>
          </a:xfrm>
        </p:spPr>
        <p:txBody>
          <a:bodyPr>
            <a:normAutofit fontScale="47500" lnSpcReduction="20000"/>
          </a:bodyPr>
          <a:lstStyle/>
          <a:p>
            <a:r>
              <a:rPr lang="id-ID" sz="4000" b="1" dirty="0" smtClean="0">
                <a:solidFill>
                  <a:schemeClr val="tx1"/>
                </a:solidFill>
              </a:rPr>
              <a:t>Disusun oleh:</a:t>
            </a:r>
          </a:p>
          <a:p>
            <a:r>
              <a:rPr lang="id-ID" sz="4000" b="1" dirty="0" smtClean="0">
                <a:solidFill>
                  <a:schemeClr val="tx1"/>
                </a:solidFill>
              </a:rPr>
              <a:t>Duddy Soegiarto, ST.,MT</a:t>
            </a:r>
          </a:p>
          <a:p>
            <a:r>
              <a:rPr lang="id-ID" sz="4000" b="1" dirty="0" smtClean="0">
                <a:solidFill>
                  <a:schemeClr val="tx1"/>
                </a:solidFill>
              </a:rPr>
              <a:t>dds@politekniktelkom.ac.id</a:t>
            </a:r>
            <a:endParaRPr lang="id-ID" sz="4000" b="1" dirty="0">
              <a:solidFill>
                <a:schemeClr val="tx1"/>
              </a:solidFill>
            </a:endParaRPr>
          </a:p>
        </p:txBody>
      </p:sp>
      <p:sp>
        <p:nvSpPr>
          <p:cNvPr id="4" name="TextBox 3"/>
          <p:cNvSpPr txBox="1"/>
          <p:nvPr/>
        </p:nvSpPr>
        <p:spPr>
          <a:xfrm>
            <a:off x="4932040" y="260648"/>
            <a:ext cx="3990964" cy="523220"/>
          </a:xfrm>
          <a:prstGeom prst="rect">
            <a:avLst/>
          </a:prstGeom>
          <a:noFill/>
        </p:spPr>
        <p:txBody>
          <a:bodyPr wrap="none" rtlCol="0">
            <a:spAutoFit/>
          </a:bodyPr>
          <a:lstStyle/>
          <a:p>
            <a:r>
              <a:rPr lang="id-ID" sz="2800" b="1" dirty="0" smtClean="0"/>
              <a:t>TK2092 Elektronika Dasar</a:t>
            </a:r>
            <a:endParaRPr lang="id-ID" sz="2800" b="1" dirty="0"/>
          </a:p>
        </p:txBody>
      </p:sp>
      <p:sp>
        <p:nvSpPr>
          <p:cNvPr id="5" name="TextBox 4"/>
          <p:cNvSpPr txBox="1"/>
          <p:nvPr/>
        </p:nvSpPr>
        <p:spPr>
          <a:xfrm>
            <a:off x="4920151" y="764704"/>
            <a:ext cx="4223849" cy="523220"/>
          </a:xfrm>
          <a:prstGeom prst="rect">
            <a:avLst/>
          </a:prstGeom>
          <a:noFill/>
        </p:spPr>
        <p:txBody>
          <a:bodyPr wrap="none" rtlCol="0">
            <a:spAutoFit/>
          </a:bodyPr>
          <a:lstStyle/>
          <a:p>
            <a:r>
              <a:rPr lang="id-ID" sz="2800" b="1" dirty="0" smtClean="0"/>
              <a:t>Semester Ganjil 2012/2013</a:t>
            </a:r>
            <a:endParaRPr lang="id-ID" sz="2800" b="1" dirty="0"/>
          </a:p>
        </p:txBody>
      </p:sp>
      <p:sp>
        <p:nvSpPr>
          <p:cNvPr id="6" name="Title 5"/>
          <p:cNvSpPr>
            <a:spLocks noGrp="1"/>
          </p:cNvSpPr>
          <p:nvPr>
            <p:ph type="title"/>
          </p:nvPr>
        </p:nvSpPr>
        <p:spPr>
          <a:xfrm>
            <a:off x="1043608" y="2852936"/>
            <a:ext cx="8100392" cy="648072"/>
          </a:xfrm>
        </p:spPr>
        <p:txBody>
          <a:bodyPr>
            <a:normAutofit fontScale="90000"/>
          </a:bodyPr>
          <a:lstStyle/>
          <a:p>
            <a:r>
              <a:rPr lang="id-ID" dirty="0" smtClean="0"/>
              <a:t>TRANSISTOR 1</a:t>
            </a:r>
            <a:r>
              <a:rPr lang="id-ID" dirty="0" smtClean="0"/>
              <a:t/>
            </a:r>
            <a:br>
              <a:rPr lang="id-ID" dirty="0" smtClean="0"/>
            </a:br>
            <a:endParaRPr lang="id-ID" dirty="0"/>
          </a:p>
        </p:txBody>
      </p:sp>
      <p:sp>
        <p:nvSpPr>
          <p:cNvPr id="7" name="TextBox 6"/>
          <p:cNvSpPr txBox="1"/>
          <p:nvPr/>
        </p:nvSpPr>
        <p:spPr>
          <a:xfrm>
            <a:off x="70875" y="6093296"/>
            <a:ext cx="9073125" cy="400110"/>
          </a:xfrm>
          <a:prstGeom prst="rect">
            <a:avLst/>
          </a:prstGeom>
          <a:noFill/>
        </p:spPr>
        <p:txBody>
          <a:bodyPr wrap="none" rtlCol="0">
            <a:spAutoFit/>
          </a:bodyPr>
          <a:lstStyle/>
          <a:p>
            <a:r>
              <a:rPr lang="id-ID" sz="2000" b="1" dirty="0" smtClean="0"/>
              <a:t>Hanya dipergunakan untuk kepentingan pengajaran di lingkungan Politeknik Telkom</a:t>
            </a:r>
            <a:endParaRPr lang="id-ID" sz="2000" b="1" dirty="0"/>
          </a:p>
        </p:txBody>
      </p:sp>
      <p:sp>
        <p:nvSpPr>
          <p:cNvPr id="8" name="TextBox 7"/>
          <p:cNvSpPr txBox="1"/>
          <p:nvPr/>
        </p:nvSpPr>
        <p:spPr>
          <a:xfrm>
            <a:off x="323528" y="1700808"/>
            <a:ext cx="3287118" cy="646331"/>
          </a:xfrm>
          <a:prstGeom prst="rect">
            <a:avLst/>
          </a:prstGeom>
          <a:noFill/>
        </p:spPr>
        <p:txBody>
          <a:bodyPr wrap="none" rtlCol="0">
            <a:spAutoFit/>
          </a:bodyPr>
          <a:lstStyle/>
          <a:p>
            <a:r>
              <a:rPr lang="id-ID" b="1" dirty="0" smtClean="0"/>
              <a:t>Politeknik Telkom Bandung 2013</a:t>
            </a:r>
          </a:p>
          <a:p>
            <a:r>
              <a:rPr lang="id-ID" b="1" i="1" dirty="0" smtClean="0"/>
              <a:t>www.politekniktelkom.ac.id</a:t>
            </a:r>
            <a:endParaRPr lang="id-ID" b="1" i="1" dirty="0"/>
          </a:p>
        </p:txBody>
      </p:sp>
      <p:pic>
        <p:nvPicPr>
          <p:cNvPr id="2051" name="Picture 3"/>
          <p:cNvPicPr>
            <a:picLocks noChangeAspect="1" noChangeArrowheads="1"/>
          </p:cNvPicPr>
          <p:nvPr/>
        </p:nvPicPr>
        <p:blipFill>
          <a:blip r:embed="rId2" cstate="print"/>
          <a:srcRect/>
          <a:stretch>
            <a:fillRect/>
          </a:stretch>
        </p:blipFill>
        <p:spPr bwMode="auto">
          <a:xfrm>
            <a:off x="1115616" y="260648"/>
            <a:ext cx="1323810" cy="1417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Operasional Secara Umum</a:t>
            </a:r>
            <a:endParaRPr lang="en-US" dirty="0"/>
          </a:p>
        </p:txBody>
      </p:sp>
      <p:sp>
        <p:nvSpPr>
          <p:cNvPr id="12291" name="Content Placeholder 2"/>
          <p:cNvSpPr>
            <a:spLocks noGrp="1"/>
          </p:cNvSpPr>
          <p:nvPr>
            <p:ph idx="1"/>
          </p:nvPr>
        </p:nvSpPr>
        <p:spPr/>
        <p:txBody>
          <a:bodyPr/>
          <a:lstStyle/>
          <a:p>
            <a:pPr eaLnBrk="1" hangingPunct="1"/>
            <a:r>
              <a:rPr lang="id-ID" altLang="ja-JP" dirty="0" smtClean="0">
                <a:cs typeface="HGｺﾞｼｯｸM"/>
              </a:rPr>
              <a:t>Dikontrol oleh arus:</a:t>
            </a:r>
            <a:endParaRPr lang="en-US" altLang="ja-JP" dirty="0" smtClean="0">
              <a:cs typeface="HGｺﾞｼｯｸM"/>
            </a:endParaRPr>
          </a:p>
          <a:p>
            <a:pPr lvl="1" eaLnBrk="1" hangingPunct="1"/>
            <a:r>
              <a:rPr lang="en-US" altLang="ja-JP" dirty="0" smtClean="0">
                <a:cs typeface="HGｺﾞｼｯｸM"/>
              </a:rPr>
              <a:t>BJT</a:t>
            </a:r>
            <a:endParaRPr lang="en-US" altLang="ja-JP" dirty="0" smtClean="0">
              <a:cs typeface="HGｺﾞｼｯｸM"/>
            </a:endParaRPr>
          </a:p>
          <a:p>
            <a:pPr lvl="1" eaLnBrk="1" hangingPunct="1"/>
            <a:r>
              <a:rPr lang="id-ID" altLang="ja-JP" dirty="0" smtClean="0">
                <a:cs typeface="HGｺﾞｼｯｸM"/>
              </a:rPr>
              <a:t>Arus keluaran sesuai dengan arus masukan</a:t>
            </a:r>
            <a:endParaRPr lang="en-US" altLang="ja-JP" dirty="0" smtClean="0">
              <a:cs typeface="HGｺﾞｼｯｸM"/>
            </a:endParaRPr>
          </a:p>
          <a:p>
            <a:pPr eaLnBrk="1" hangingPunct="1"/>
            <a:r>
              <a:rPr lang="id-ID" altLang="ja-JP" dirty="0" smtClean="0">
                <a:cs typeface="HGｺﾞｼｯｸM"/>
              </a:rPr>
              <a:t>Dikontrol oleh tegangan</a:t>
            </a:r>
            <a:endParaRPr lang="en-US" altLang="ja-JP" dirty="0" smtClean="0">
              <a:cs typeface="HGｺﾞｼｯｸM"/>
            </a:endParaRPr>
          </a:p>
          <a:p>
            <a:pPr lvl="1" eaLnBrk="1" hangingPunct="1"/>
            <a:r>
              <a:rPr lang="en-US" altLang="ja-JP" dirty="0" smtClean="0">
                <a:cs typeface="HGｺﾞｼｯｸM"/>
              </a:rPr>
              <a:t>JFET</a:t>
            </a:r>
            <a:r>
              <a:rPr lang="en-US" altLang="ja-JP" dirty="0" smtClean="0">
                <a:cs typeface="HGｺﾞｼｯｸM"/>
              </a:rPr>
              <a:t>, MOSFET</a:t>
            </a:r>
          </a:p>
          <a:p>
            <a:pPr lvl="1" eaLnBrk="1" hangingPunct="1"/>
            <a:r>
              <a:rPr lang="id-ID" altLang="ja-JP" dirty="0" smtClean="0">
                <a:cs typeface="HGｺﾞｼｯｸM"/>
              </a:rPr>
              <a:t>Arus keluaran sesuai dengan tegangan nasukan</a:t>
            </a:r>
            <a:endParaRPr lang="en-US" altLang="ja-JP" dirty="0" smtClean="0">
              <a:cs typeface="HGｺﾞｼｯｸM"/>
            </a:endParaRPr>
          </a:p>
          <a:p>
            <a:pPr eaLnBrk="1" hangingPunct="1"/>
            <a:endParaRPr lang="en-US" altLang="ja-JP" dirty="0" smtClean="0">
              <a:cs typeface="HGｺﾞｼｯｸM"/>
            </a:endParaRPr>
          </a:p>
        </p:txBody>
      </p:sp>
      <p:pic>
        <p:nvPicPr>
          <p:cNvPr id="4" name="Picture 3"/>
          <p:cNvPicPr>
            <a:picLocks noChangeAspect="1" noChangeArrowheads="1"/>
          </p:cNvPicPr>
          <p:nvPr/>
        </p:nvPicPr>
        <p:blipFill>
          <a:blip r:embed="rId3"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id-ID" b="1" dirty="0"/>
              <a:t>Transistor Bipolar</a:t>
            </a:r>
            <a:endParaRPr lang="en-US" b="1" dirty="0"/>
          </a:p>
        </p:txBody>
      </p:sp>
      <p:sp>
        <p:nvSpPr>
          <p:cNvPr id="2051" name="Rectangle 3"/>
          <p:cNvSpPr>
            <a:spLocks noGrp="1" noChangeArrowheads="1"/>
          </p:cNvSpPr>
          <p:nvPr>
            <p:ph idx="1"/>
          </p:nvPr>
        </p:nvSpPr>
        <p:spPr/>
        <p:txBody>
          <a:bodyPr>
            <a:normAutofit fontScale="92500"/>
          </a:bodyPr>
          <a:lstStyle/>
          <a:p>
            <a:pPr algn="just">
              <a:lnSpc>
                <a:spcPct val="120000"/>
              </a:lnSpc>
            </a:pPr>
            <a:r>
              <a:rPr lang="id-ID" sz="2500" dirty="0">
                <a:latin typeface="Arial" pitchFamily="34" charset="0"/>
              </a:rPr>
              <a:t>Transistor merupakan dioda dengan dua sambungan (</a:t>
            </a:r>
            <a:r>
              <a:rPr lang="id-ID" sz="2500" i="1" dirty="0">
                <a:latin typeface="Arial" pitchFamily="34" charset="0"/>
              </a:rPr>
              <a:t>junction</a:t>
            </a:r>
            <a:r>
              <a:rPr lang="id-ID" sz="2500" dirty="0">
                <a:latin typeface="Arial" pitchFamily="34" charset="0"/>
              </a:rPr>
              <a:t>). </a:t>
            </a:r>
            <a:endParaRPr lang="id-ID" sz="2500" dirty="0" smtClean="0">
              <a:latin typeface="Arial" pitchFamily="34" charset="0"/>
            </a:endParaRPr>
          </a:p>
          <a:p>
            <a:pPr algn="just">
              <a:lnSpc>
                <a:spcPct val="120000"/>
              </a:lnSpc>
            </a:pPr>
            <a:r>
              <a:rPr lang="id-ID" sz="2500" dirty="0" smtClean="0">
                <a:latin typeface="Arial" pitchFamily="34" charset="0"/>
              </a:rPr>
              <a:t>Sambungan </a:t>
            </a:r>
            <a:r>
              <a:rPr lang="id-ID" sz="2500" dirty="0">
                <a:latin typeface="Arial" pitchFamily="34" charset="0"/>
              </a:rPr>
              <a:t>itu  membentuk transistor </a:t>
            </a:r>
            <a:r>
              <a:rPr lang="id-ID" sz="2500" dirty="0" smtClean="0">
                <a:latin typeface="Arial" pitchFamily="34" charset="0"/>
              </a:rPr>
              <a:t> jenis PNP atau </a:t>
            </a:r>
            <a:r>
              <a:rPr lang="id-ID" sz="2500" dirty="0">
                <a:latin typeface="Arial" pitchFamily="34" charset="0"/>
              </a:rPr>
              <a:t>NPN. </a:t>
            </a:r>
            <a:endParaRPr lang="id-ID" sz="2500" dirty="0" smtClean="0">
              <a:latin typeface="Arial" pitchFamily="34" charset="0"/>
            </a:endParaRPr>
          </a:p>
          <a:p>
            <a:pPr algn="just">
              <a:lnSpc>
                <a:spcPct val="120000"/>
              </a:lnSpc>
            </a:pPr>
            <a:r>
              <a:rPr lang="id-ID" sz="2500" dirty="0" smtClean="0">
                <a:latin typeface="Arial" pitchFamily="34" charset="0"/>
              </a:rPr>
              <a:t>Transistor </a:t>
            </a:r>
            <a:r>
              <a:rPr lang="id-ID" sz="2500" dirty="0">
                <a:latin typeface="Arial" pitchFamily="34" charset="0"/>
              </a:rPr>
              <a:t>ini disebut transistor bipolar,  karena struktur dan prinsip kerjanya tergantung dari perpindahan elektron di kutup negatif mengisi kekurangan elektron (hole) di kutup </a:t>
            </a:r>
            <a:r>
              <a:rPr lang="id-ID" sz="2500" dirty="0" smtClean="0">
                <a:latin typeface="Arial" pitchFamily="34" charset="0"/>
              </a:rPr>
              <a:t>positif,  </a:t>
            </a:r>
            <a:r>
              <a:rPr lang="id-ID" sz="2500" dirty="0">
                <a:latin typeface="Arial" pitchFamily="34" charset="0"/>
              </a:rPr>
              <a:t>bi = 2 dan polar = kutup. </a:t>
            </a:r>
            <a:endParaRPr lang="id-ID" sz="2500" dirty="0" smtClean="0">
              <a:latin typeface="Arial" pitchFamily="34" charset="0"/>
            </a:endParaRPr>
          </a:p>
          <a:p>
            <a:pPr algn="just">
              <a:lnSpc>
                <a:spcPct val="120000"/>
              </a:lnSpc>
            </a:pPr>
            <a:r>
              <a:rPr lang="id-ID" sz="2500" dirty="0" smtClean="0">
                <a:latin typeface="Arial" pitchFamily="34" charset="0"/>
              </a:rPr>
              <a:t>William </a:t>
            </a:r>
            <a:r>
              <a:rPr lang="id-ID" sz="2500" dirty="0">
                <a:latin typeface="Arial" pitchFamily="34" charset="0"/>
              </a:rPr>
              <a:t>Schockley pada tahun 1951 yang pertama kali menemukan transistor bipolar. </a:t>
            </a:r>
            <a:endParaRPr lang="en-US" sz="2500" dirty="0">
              <a:latin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Struktur</a:t>
            </a:r>
            <a:r>
              <a:rPr lang="en-US" dirty="0" smtClean="0"/>
              <a:t> Transistor BJT</a:t>
            </a:r>
            <a:endParaRPr lang="id-ID" dirty="0"/>
          </a:p>
        </p:txBody>
      </p:sp>
      <p:sp>
        <p:nvSpPr>
          <p:cNvPr id="36867" name="Rectangle 3"/>
          <p:cNvSpPr>
            <a:spLocks noGrp="1" noChangeArrowheads="1"/>
          </p:cNvSpPr>
          <p:nvPr>
            <p:ph idx="1"/>
          </p:nvPr>
        </p:nvSpPr>
        <p:spPr/>
        <p:txBody>
          <a:bodyPr/>
          <a:lstStyle/>
          <a:p>
            <a:pPr marL="0" indent="0" algn="just">
              <a:lnSpc>
                <a:spcPct val="130000"/>
              </a:lnSpc>
              <a:buNone/>
            </a:pPr>
            <a:r>
              <a:rPr lang="id-ID" sz="2000" dirty="0"/>
              <a:t>Ujung-ujung terminalnya berturut-turut disebut emitor, base dan kolektor. Base  selalu berada di tengah, di antara emitor dan kolektor.</a:t>
            </a:r>
            <a:endParaRPr lang="en-US" sz="2000" dirty="0"/>
          </a:p>
        </p:txBody>
      </p:sp>
      <p:pic>
        <p:nvPicPr>
          <p:cNvPr id="36869" name="Picture 5"/>
          <p:cNvPicPr>
            <a:picLocks noChangeAspect="1" noChangeArrowheads="1"/>
          </p:cNvPicPr>
          <p:nvPr/>
        </p:nvPicPr>
        <p:blipFill>
          <a:blip r:embed="rId2"/>
          <a:srcRect/>
          <a:stretch>
            <a:fillRect/>
          </a:stretch>
        </p:blipFill>
        <p:spPr bwMode="auto">
          <a:xfrm>
            <a:off x="4572000" y="3429000"/>
            <a:ext cx="0" cy="0"/>
          </a:xfrm>
          <a:prstGeom prst="rect">
            <a:avLst/>
          </a:prstGeom>
          <a:noFill/>
        </p:spPr>
      </p:pic>
      <p:pic>
        <p:nvPicPr>
          <p:cNvPr id="185346" name="Picture 2"/>
          <p:cNvPicPr>
            <a:picLocks noChangeAspect="1" noChangeArrowheads="1"/>
          </p:cNvPicPr>
          <p:nvPr/>
        </p:nvPicPr>
        <p:blipFill>
          <a:blip r:embed="rId3" cstate="print"/>
          <a:srcRect/>
          <a:stretch>
            <a:fillRect/>
          </a:stretch>
        </p:blipFill>
        <p:spPr bwMode="auto">
          <a:xfrm>
            <a:off x="527231" y="3068960"/>
            <a:ext cx="8027995" cy="3168352"/>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marL="0" indent="0"/>
            <a:r>
              <a:rPr lang="id-ID" dirty="0" smtClean="0"/>
              <a:t>E</a:t>
            </a:r>
            <a:r>
              <a:rPr lang="en-US" sz="4400" dirty="0" err="1" smtClean="0"/>
              <a:t>mpat</a:t>
            </a:r>
            <a:r>
              <a:rPr lang="en-US" sz="4400" dirty="0" smtClean="0"/>
              <a:t> </a:t>
            </a:r>
            <a:r>
              <a:rPr lang="id-ID" dirty="0" err="1" smtClean="0"/>
              <a:t>D</a:t>
            </a:r>
            <a:r>
              <a:rPr lang="en-US" sz="4400" dirty="0" err="1" smtClean="0"/>
              <a:t>aerah</a:t>
            </a:r>
            <a:r>
              <a:rPr lang="en-US" sz="4400" dirty="0" smtClean="0"/>
              <a:t> </a:t>
            </a:r>
            <a:r>
              <a:rPr lang="en-US" sz="4400" dirty="0" err="1" smtClean="0"/>
              <a:t>Operasi</a:t>
            </a:r>
            <a:r>
              <a:rPr lang="en-US" sz="4400" dirty="0" smtClean="0"/>
              <a:t> </a:t>
            </a:r>
            <a:r>
              <a:rPr lang="id-ID" sz="4400" dirty="0" smtClean="0"/>
              <a:t/>
            </a:r>
            <a:br>
              <a:rPr lang="id-ID" sz="4400" dirty="0" smtClean="0"/>
            </a:br>
            <a:r>
              <a:rPr lang="en-US" sz="4400" dirty="0" smtClean="0"/>
              <a:t>Transistor </a:t>
            </a:r>
            <a:endParaRPr lang="en-US" sz="4400" dirty="0"/>
          </a:p>
        </p:txBody>
      </p:sp>
      <p:sp>
        <p:nvSpPr>
          <p:cNvPr id="12291" name="Rectangle 3"/>
          <p:cNvSpPr>
            <a:spLocks noGrp="1" noChangeArrowheads="1"/>
          </p:cNvSpPr>
          <p:nvPr>
            <p:ph type="body" idx="1"/>
          </p:nvPr>
        </p:nvSpPr>
        <p:spPr/>
        <p:txBody>
          <a:bodyPr/>
          <a:lstStyle/>
          <a:p>
            <a:pPr marL="0" indent="0" algn="just">
              <a:buFont typeface="Wingdings" pitchFamily="2" charset="2"/>
              <a:buNone/>
            </a:pPr>
            <a:endParaRPr lang="en-US" dirty="0"/>
          </a:p>
          <a:p>
            <a:pPr marL="0" indent="0" algn="just">
              <a:buFont typeface="Wingdings" pitchFamily="2" charset="2"/>
              <a:buAutoNum type="arabicPeriod"/>
            </a:pPr>
            <a:r>
              <a:rPr lang="en-US" dirty="0"/>
              <a:t> Daerah </a:t>
            </a:r>
            <a:r>
              <a:rPr lang="en-US" dirty="0" err="1"/>
              <a:t>Aktif</a:t>
            </a:r>
            <a:endParaRPr lang="en-US" dirty="0"/>
          </a:p>
          <a:p>
            <a:pPr marL="0" indent="0" algn="just">
              <a:buFont typeface="Wingdings" pitchFamily="2" charset="2"/>
              <a:buAutoNum type="arabicPeriod"/>
            </a:pPr>
            <a:r>
              <a:rPr lang="en-US" dirty="0"/>
              <a:t> Daerah </a:t>
            </a:r>
            <a:r>
              <a:rPr lang="en-US" dirty="0" err="1"/>
              <a:t>CutOff</a:t>
            </a:r>
            <a:endParaRPr lang="en-US" dirty="0"/>
          </a:p>
          <a:p>
            <a:pPr marL="0" indent="0" algn="just">
              <a:buFont typeface="Wingdings" pitchFamily="2" charset="2"/>
              <a:buAutoNum type="arabicPeriod"/>
            </a:pPr>
            <a:r>
              <a:rPr lang="en-US" dirty="0"/>
              <a:t> Daerah </a:t>
            </a:r>
            <a:r>
              <a:rPr lang="en-US" dirty="0" err="1"/>
              <a:t>Saturasi</a:t>
            </a:r>
            <a:endParaRPr lang="en-US" dirty="0"/>
          </a:p>
          <a:p>
            <a:pPr marL="0" indent="0" algn="just">
              <a:buFont typeface="Wingdings" pitchFamily="2" charset="2"/>
              <a:buAutoNum type="arabicPeriod"/>
            </a:pPr>
            <a:r>
              <a:rPr lang="en-US" dirty="0"/>
              <a:t> Daerah Breakdown</a:t>
            </a:r>
          </a:p>
          <a:p>
            <a:pPr marL="0" indent="0" algn="just">
              <a:buFont typeface="Wingdings" pitchFamily="2" charset="2"/>
              <a:buAutoNum type="arabicPeriod"/>
            </a:pPr>
            <a:endParaRPr lang="en-US" dirty="0"/>
          </a:p>
        </p:txBody>
      </p:sp>
      <p:pic>
        <p:nvPicPr>
          <p:cNvPr id="12292" name="Picture 4" descr="kurva-IC"/>
          <p:cNvPicPr>
            <a:picLocks noChangeAspect="1" noChangeArrowheads="1"/>
          </p:cNvPicPr>
          <p:nvPr/>
        </p:nvPicPr>
        <p:blipFill>
          <a:blip r:embed="rId2" cstate="print"/>
          <a:srcRect/>
          <a:stretch>
            <a:fillRect/>
          </a:stretch>
        </p:blipFill>
        <p:spPr bwMode="auto">
          <a:xfrm>
            <a:off x="4226760" y="2276872"/>
            <a:ext cx="4666415" cy="388897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Daerah Aktif</a:t>
            </a:r>
          </a:p>
        </p:txBody>
      </p:sp>
      <p:sp>
        <p:nvSpPr>
          <p:cNvPr id="5" name="Content Placeholder 4"/>
          <p:cNvSpPr>
            <a:spLocks noGrp="1"/>
          </p:cNvSpPr>
          <p:nvPr>
            <p:ph idx="1"/>
          </p:nvPr>
        </p:nvSpPr>
        <p:spPr/>
        <p:txBody>
          <a:bodyPr>
            <a:normAutofit/>
          </a:bodyPr>
          <a:lstStyle/>
          <a:p>
            <a:r>
              <a:rPr lang="id-ID" dirty="0" smtClean="0"/>
              <a:t>Daerah </a:t>
            </a:r>
            <a:r>
              <a:rPr lang="id-ID" dirty="0" smtClean="0"/>
              <a:t>kerja transistor yang normal adalah pada daerah aktif, </a:t>
            </a:r>
            <a:r>
              <a:rPr lang="id-ID" dirty="0" smtClean="0"/>
              <a:t>dimana:</a:t>
            </a:r>
          </a:p>
          <a:p>
            <a:pPr lvl="1"/>
            <a:r>
              <a:rPr lang="id-ID" dirty="0" smtClean="0"/>
              <a:t>arus </a:t>
            </a:r>
            <a:r>
              <a:rPr lang="id-ID" dirty="0" smtClean="0"/>
              <a:t>I</a:t>
            </a:r>
            <a:r>
              <a:rPr lang="id-ID" sz="1800" dirty="0" smtClean="0"/>
              <a:t>C</a:t>
            </a:r>
            <a:r>
              <a:rPr lang="id-ID" dirty="0" smtClean="0"/>
              <a:t> konstans terhadap berapapun nilai V</a:t>
            </a:r>
            <a:r>
              <a:rPr lang="id-ID" sz="1800" dirty="0" smtClean="0"/>
              <a:t>CE</a:t>
            </a:r>
            <a:r>
              <a:rPr lang="id-ID" dirty="0" smtClean="0"/>
              <a:t>. </a:t>
            </a:r>
            <a:endParaRPr lang="id-ID" dirty="0" smtClean="0"/>
          </a:p>
          <a:p>
            <a:pPr lvl="1"/>
            <a:r>
              <a:rPr lang="id-ID" dirty="0" smtClean="0"/>
              <a:t>arus </a:t>
            </a:r>
            <a:r>
              <a:rPr lang="id-ID" dirty="0" smtClean="0"/>
              <a:t>I</a:t>
            </a:r>
            <a:r>
              <a:rPr lang="id-ID" sz="1800" dirty="0" smtClean="0"/>
              <a:t>C</a:t>
            </a:r>
            <a:r>
              <a:rPr lang="id-ID" dirty="0" smtClean="0"/>
              <a:t> hanya tergantung dari besar arus I</a:t>
            </a:r>
            <a:r>
              <a:rPr lang="id-ID" sz="1800" dirty="0" smtClean="0"/>
              <a:t>B</a:t>
            </a:r>
            <a:r>
              <a:rPr lang="id-ID" dirty="0" smtClean="0"/>
              <a:t>. </a:t>
            </a:r>
            <a:endParaRPr lang="id-ID" dirty="0" smtClean="0"/>
          </a:p>
          <a:p>
            <a:pPr lvl="1"/>
            <a:r>
              <a:rPr lang="id-ID" dirty="0" smtClean="0"/>
              <a:t>Daerah </a:t>
            </a:r>
            <a:r>
              <a:rPr lang="id-ID" dirty="0" smtClean="0"/>
              <a:t>kerja ini biasa juga disebut daerah linear (</a:t>
            </a:r>
            <a:r>
              <a:rPr lang="id-ID" i="1" dirty="0" smtClean="0"/>
              <a:t>linear region</a:t>
            </a:r>
            <a:r>
              <a:rPr lang="id-ID" dirty="0" smtClean="0"/>
              <a:t>).</a:t>
            </a:r>
            <a:endParaRPr lang="id-ID" dirty="0"/>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id-ID" dirty="0"/>
              <a:t>Daerah Saturasi</a:t>
            </a:r>
            <a:endParaRPr lang="en-US" dirty="0"/>
          </a:p>
        </p:txBody>
      </p:sp>
      <p:sp>
        <p:nvSpPr>
          <p:cNvPr id="5" name="Content Placeholder 4"/>
          <p:cNvSpPr>
            <a:spLocks noGrp="1"/>
          </p:cNvSpPr>
          <p:nvPr>
            <p:ph idx="1"/>
          </p:nvPr>
        </p:nvSpPr>
        <p:spPr/>
        <p:txBody>
          <a:bodyPr/>
          <a:lstStyle/>
          <a:p>
            <a:r>
              <a:rPr lang="id-ID" dirty="0" smtClean="0"/>
              <a:t>Daerah saturasi </a:t>
            </a:r>
            <a:r>
              <a:rPr lang="id-ID" dirty="0" smtClean="0"/>
              <a:t>adalah: </a:t>
            </a:r>
          </a:p>
          <a:p>
            <a:pPr lvl="1"/>
            <a:r>
              <a:rPr lang="id-ID" dirty="0" smtClean="0"/>
              <a:t>Dimulai </a:t>
            </a:r>
            <a:r>
              <a:rPr lang="id-ID" dirty="0" smtClean="0"/>
              <a:t>dari V</a:t>
            </a:r>
            <a:r>
              <a:rPr lang="id-ID" sz="1800" dirty="0" smtClean="0"/>
              <a:t>CE</a:t>
            </a:r>
            <a:r>
              <a:rPr lang="id-ID" dirty="0" smtClean="0"/>
              <a:t> = 0 volt sampai kira-kira 0.7 volt (transistor silikon</a:t>
            </a:r>
            <a:r>
              <a:rPr lang="id-ID" dirty="0" smtClean="0"/>
              <a:t>)</a:t>
            </a:r>
          </a:p>
          <a:p>
            <a:pPr lvl="1"/>
            <a:r>
              <a:rPr lang="id-ID" dirty="0" smtClean="0"/>
              <a:t>Terjadi akibat </a:t>
            </a:r>
            <a:r>
              <a:rPr lang="id-ID" dirty="0" smtClean="0"/>
              <a:t>dari efek dioda kolektor-base yang mana tegangan V</a:t>
            </a:r>
            <a:r>
              <a:rPr lang="id-ID" sz="1800" dirty="0" smtClean="0"/>
              <a:t>CE</a:t>
            </a:r>
            <a:r>
              <a:rPr lang="id-ID" dirty="0" smtClean="0"/>
              <a:t> belum mencukupi untuk dapat menyebabkan </a:t>
            </a:r>
            <a:r>
              <a:rPr lang="id-ID" dirty="0" smtClean="0"/>
              <a:t>terjadinya aliran </a:t>
            </a:r>
            <a:r>
              <a:rPr lang="id-ID" dirty="0" smtClean="0"/>
              <a:t>elektron. </a:t>
            </a:r>
            <a:endParaRPr lang="en-US" dirty="0" smtClean="0"/>
          </a:p>
          <a:p>
            <a:endParaRPr lang="id-ID" dirty="0"/>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id-ID" sz="3800" dirty="0"/>
              <a:t>Daerah </a:t>
            </a:r>
            <a:r>
              <a:rPr lang="id-ID" sz="3800" dirty="0" smtClean="0"/>
              <a:t>Cut-Off</a:t>
            </a:r>
            <a:endParaRPr lang="en-US" sz="3800" dirty="0"/>
          </a:p>
        </p:txBody>
      </p:sp>
      <p:sp>
        <p:nvSpPr>
          <p:cNvPr id="5" name="Content Placeholder 4"/>
          <p:cNvSpPr>
            <a:spLocks noGrp="1"/>
          </p:cNvSpPr>
          <p:nvPr>
            <p:ph idx="1"/>
          </p:nvPr>
        </p:nvSpPr>
        <p:spPr/>
        <p:txBody>
          <a:bodyPr>
            <a:normAutofit lnSpcReduction="10000"/>
          </a:bodyPr>
          <a:lstStyle/>
          <a:p>
            <a:r>
              <a:rPr lang="id-ID" dirty="0" smtClean="0"/>
              <a:t>Terjadi pada suatu tegangan </a:t>
            </a:r>
            <a:r>
              <a:rPr lang="id-ID" dirty="0" smtClean="0"/>
              <a:t>V</a:t>
            </a:r>
            <a:r>
              <a:rPr lang="id-ID" sz="2200" dirty="0" smtClean="0"/>
              <a:t>CE</a:t>
            </a:r>
            <a:r>
              <a:rPr lang="id-ID" dirty="0" smtClean="0"/>
              <a:t> </a:t>
            </a:r>
            <a:r>
              <a:rPr lang="id-ID" dirty="0" smtClean="0"/>
              <a:t>yang menghasilkan nilai arus </a:t>
            </a:r>
            <a:r>
              <a:rPr lang="id-ID" dirty="0" smtClean="0"/>
              <a:t>I</a:t>
            </a:r>
            <a:r>
              <a:rPr lang="id-ID" sz="2200" dirty="0" smtClean="0"/>
              <a:t>C</a:t>
            </a:r>
            <a:r>
              <a:rPr lang="id-ID" dirty="0" smtClean="0"/>
              <a:t> mulai </a:t>
            </a:r>
            <a:r>
              <a:rPr lang="id-ID" dirty="0" smtClean="0"/>
              <a:t>konstan</a:t>
            </a:r>
          </a:p>
          <a:p>
            <a:r>
              <a:rPr lang="id-ID" dirty="0" smtClean="0"/>
              <a:t>Pada </a:t>
            </a:r>
            <a:r>
              <a:rPr lang="id-ID" dirty="0" smtClean="0"/>
              <a:t>saat perubahan ini, daerah kerja transistor berada pada daerah cut-off yaitu dari keadaan saturasi (On) menjadi keadaan mati (Off). </a:t>
            </a:r>
            <a:endParaRPr lang="id-ID" dirty="0" smtClean="0"/>
          </a:p>
          <a:p>
            <a:r>
              <a:rPr lang="id-ID" dirty="0" smtClean="0"/>
              <a:t>Perubahan </a:t>
            </a:r>
            <a:r>
              <a:rPr lang="id-ID" dirty="0" smtClean="0"/>
              <a:t>ini dipakai pada </a:t>
            </a:r>
            <a:r>
              <a:rPr lang="id-ID" dirty="0" smtClean="0"/>
              <a:t>sistem </a:t>
            </a:r>
            <a:r>
              <a:rPr lang="id-ID" dirty="0" smtClean="0"/>
              <a:t>digital yang hanya mengenal angka biner 1 dan 0 </a:t>
            </a:r>
            <a:r>
              <a:rPr lang="id-ID" dirty="0" smtClean="0"/>
              <a:t>sama seperti  </a:t>
            </a:r>
            <a:r>
              <a:rPr lang="id-ID" dirty="0" smtClean="0"/>
              <a:t>status transistor </a:t>
            </a:r>
            <a:r>
              <a:rPr lang="id-ID" dirty="0" smtClean="0"/>
              <a:t>OFF </a:t>
            </a:r>
            <a:r>
              <a:rPr lang="id-ID" dirty="0" smtClean="0"/>
              <a:t>dan </a:t>
            </a:r>
            <a:r>
              <a:rPr lang="id-ID" dirty="0" smtClean="0"/>
              <a:t>ON.</a:t>
            </a:r>
            <a:r>
              <a:rPr lang="id-ID" dirty="0" smtClean="0"/>
              <a:t>   </a:t>
            </a:r>
            <a:endParaRPr lang="en-US" dirty="0" smtClean="0"/>
          </a:p>
          <a:p>
            <a:endParaRPr lang="id-ID" dirty="0"/>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id-ID" sz="3800" dirty="0"/>
              <a:t>Daerah Breakdown </a:t>
            </a:r>
            <a:endParaRPr lang="en-US" sz="3800" dirty="0"/>
          </a:p>
        </p:txBody>
      </p:sp>
      <p:sp>
        <p:nvSpPr>
          <p:cNvPr id="6" name="Content Placeholder 5"/>
          <p:cNvSpPr>
            <a:spLocks noGrp="1"/>
          </p:cNvSpPr>
          <p:nvPr>
            <p:ph idx="1"/>
          </p:nvPr>
        </p:nvSpPr>
        <p:spPr/>
        <p:txBody>
          <a:bodyPr>
            <a:normAutofit/>
          </a:bodyPr>
          <a:lstStyle/>
          <a:p>
            <a:r>
              <a:rPr lang="id-ID" dirty="0" smtClean="0"/>
              <a:t>Transistor </a:t>
            </a:r>
            <a:r>
              <a:rPr lang="id-ID" dirty="0" smtClean="0"/>
              <a:t>disebut berada pada daerah breakdown, jika arus I</a:t>
            </a:r>
            <a:r>
              <a:rPr lang="id-ID" sz="2200" dirty="0" smtClean="0"/>
              <a:t>C</a:t>
            </a:r>
            <a:r>
              <a:rPr lang="id-ID" dirty="0" smtClean="0"/>
              <a:t> menanjak naik dengan cepat akibat tegangan Vce yang </a:t>
            </a:r>
            <a:r>
              <a:rPr lang="id-ID" dirty="0" smtClean="0"/>
              <a:t>besar</a:t>
            </a:r>
          </a:p>
          <a:p>
            <a:r>
              <a:rPr lang="id-ID" dirty="0" smtClean="0"/>
              <a:t>Transistor tidak boleh bekerja pada daerah ini, karena akan dapat merusak </a:t>
            </a:r>
            <a:r>
              <a:rPr lang="id-ID" dirty="0" smtClean="0"/>
              <a:t>transistor</a:t>
            </a:r>
          </a:p>
          <a:p>
            <a:r>
              <a:rPr lang="id-ID" dirty="0" smtClean="0"/>
              <a:t>Nilai tegangan V</a:t>
            </a:r>
            <a:r>
              <a:rPr lang="id-ID" sz="2200" dirty="0" smtClean="0"/>
              <a:t>CEmax</a:t>
            </a:r>
            <a:r>
              <a:rPr lang="id-ID" dirty="0" smtClean="0"/>
              <a:t> setiap </a:t>
            </a:r>
            <a:r>
              <a:rPr lang="id-ID" dirty="0" smtClean="0"/>
              <a:t>transistor </a:t>
            </a:r>
            <a:r>
              <a:rPr lang="id-ID" dirty="0" smtClean="0"/>
              <a:t>yang diperbolehkan sebelum breakdown </a:t>
            </a:r>
            <a:r>
              <a:rPr lang="id-ID" dirty="0" smtClean="0"/>
              <a:t>bervariasi</a:t>
            </a:r>
          </a:p>
          <a:p>
            <a:r>
              <a:rPr lang="id-ID" dirty="0" smtClean="0"/>
              <a:t>V</a:t>
            </a:r>
            <a:r>
              <a:rPr lang="id-ID" sz="2200" dirty="0" smtClean="0"/>
              <a:t>CEmax</a:t>
            </a:r>
            <a:r>
              <a:rPr lang="id-ID" dirty="0" smtClean="0"/>
              <a:t> tercantum pada data</a:t>
            </a:r>
            <a:r>
              <a:rPr lang="en-US" dirty="0" smtClean="0"/>
              <a:t> </a:t>
            </a:r>
            <a:r>
              <a:rPr lang="id-ID" dirty="0" smtClean="0"/>
              <a:t>book transistor</a:t>
            </a:r>
          </a:p>
          <a:p>
            <a:endParaRPr lang="id-ID" dirty="0"/>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id-ID" dirty="0"/>
              <a:t>Bias </a:t>
            </a:r>
            <a:r>
              <a:rPr lang="id-ID" dirty="0" smtClean="0"/>
              <a:t>DC Transistor</a:t>
            </a:r>
            <a:endParaRPr lang="en-US" dirty="0"/>
          </a:p>
        </p:txBody>
      </p:sp>
      <p:sp>
        <p:nvSpPr>
          <p:cNvPr id="5" name="Content Placeholder 4"/>
          <p:cNvSpPr>
            <a:spLocks noGrp="1"/>
          </p:cNvSpPr>
          <p:nvPr>
            <p:ph idx="1"/>
          </p:nvPr>
        </p:nvSpPr>
        <p:spPr/>
        <p:txBody>
          <a:bodyPr>
            <a:normAutofit lnSpcReduction="10000"/>
          </a:bodyPr>
          <a:lstStyle/>
          <a:p>
            <a:r>
              <a:rPr lang="id-ID" dirty="0" smtClean="0"/>
              <a:t>Transistor </a:t>
            </a:r>
            <a:r>
              <a:rPr lang="id-ID" dirty="0" smtClean="0"/>
              <a:t>bipolar memiliki 2 junction yang dapat disamakan dengan penggabungan 2 buah </a:t>
            </a:r>
            <a:r>
              <a:rPr lang="id-ID" dirty="0" smtClean="0"/>
              <a:t>dioda:</a:t>
            </a:r>
          </a:p>
          <a:p>
            <a:pPr lvl="1"/>
            <a:r>
              <a:rPr lang="id-ID" dirty="0" smtClean="0"/>
              <a:t>Emiter-Base</a:t>
            </a:r>
          </a:p>
          <a:p>
            <a:pPr lvl="1"/>
            <a:r>
              <a:rPr lang="id-ID" dirty="0" smtClean="0"/>
              <a:t>Base-Kolektor </a:t>
            </a:r>
          </a:p>
          <a:p>
            <a:r>
              <a:rPr lang="id-ID" dirty="0" smtClean="0"/>
              <a:t>Seperti </a:t>
            </a:r>
            <a:r>
              <a:rPr lang="id-ID" dirty="0" smtClean="0"/>
              <a:t>pada dioda, arus hanya akan mengalir hanya jika diberi bias positif, yaitu hanya jika tegangan pada material P lebih positif daripada material N (</a:t>
            </a:r>
            <a:r>
              <a:rPr lang="id-ID" i="1" dirty="0" smtClean="0"/>
              <a:t>forward bias</a:t>
            </a:r>
            <a:r>
              <a:rPr lang="id-ID" dirty="0" smtClean="0"/>
              <a:t>)</a:t>
            </a:r>
            <a:endParaRPr lang="id-ID" dirty="0"/>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Bias Transistor</a:t>
            </a:r>
            <a:endParaRPr lang="id-ID" dirty="0"/>
          </a:p>
        </p:txBody>
      </p:sp>
      <p:pic>
        <p:nvPicPr>
          <p:cNvPr id="186370" name="Picture 2"/>
          <p:cNvPicPr>
            <a:picLocks noGrp="1" noChangeAspect="1" noChangeArrowheads="1"/>
          </p:cNvPicPr>
          <p:nvPr>
            <p:ph idx="1"/>
          </p:nvPr>
        </p:nvPicPr>
        <p:blipFill>
          <a:blip r:embed="rId2" cstate="print"/>
          <a:srcRect/>
          <a:stretch>
            <a:fillRect/>
          </a:stretch>
        </p:blipFill>
        <p:spPr bwMode="auto">
          <a:xfrm>
            <a:off x="683568" y="1844824"/>
            <a:ext cx="7854284" cy="244827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106112" y="4365104"/>
            <a:ext cx="4990682" cy="2304256"/>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dirty="0" smtClean="0"/>
              <a:t>Materi Perkuliahan</a:t>
            </a:r>
            <a:endParaRPr lang="id-ID" sz="5400" dirty="0"/>
          </a:p>
        </p:txBody>
      </p:sp>
      <p:sp>
        <p:nvSpPr>
          <p:cNvPr id="3" name="Content Placeholder 2"/>
          <p:cNvSpPr>
            <a:spLocks noGrp="1"/>
          </p:cNvSpPr>
          <p:nvPr>
            <p:ph idx="1"/>
          </p:nvPr>
        </p:nvSpPr>
        <p:spPr/>
        <p:txBody>
          <a:bodyPr>
            <a:normAutofit/>
          </a:bodyPr>
          <a:lstStyle/>
          <a:p>
            <a:r>
              <a:rPr lang="id-ID" dirty="0" smtClean="0"/>
              <a:t>Pengenalan Transistor</a:t>
            </a:r>
          </a:p>
          <a:p>
            <a:r>
              <a:rPr lang="id-ID" dirty="0" smtClean="0"/>
              <a:t>Transistor BJT</a:t>
            </a:r>
          </a:p>
          <a:p>
            <a:r>
              <a:rPr lang="id-ID" dirty="0" smtClean="0"/>
              <a:t>Analisa Rangkaian Transistor BJT</a:t>
            </a:r>
            <a:endParaRPr lang="id-ID" dirty="0" smtClean="0"/>
          </a:p>
          <a:p>
            <a:pPr>
              <a:buNone/>
            </a:pPr>
            <a:endParaRPr lang="id-ID" dirty="0"/>
          </a:p>
        </p:txBody>
      </p:sp>
      <p:pic>
        <p:nvPicPr>
          <p:cNvPr id="4" name="Picture 3"/>
          <p:cNvPicPr>
            <a:picLocks noChangeAspect="1" noChangeArrowheads="1"/>
          </p:cNvPicPr>
          <p:nvPr/>
        </p:nvPicPr>
        <p:blipFill>
          <a:blip r:embed="rId3"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Bias Transistor NPN</a:t>
            </a:r>
            <a:endParaRPr lang="id-ID" dirty="0"/>
          </a:p>
        </p:txBody>
      </p:sp>
      <p:pic>
        <p:nvPicPr>
          <p:cNvPr id="188418" name="Picture 2"/>
          <p:cNvPicPr>
            <a:picLocks noGrp="1" noChangeAspect="1" noChangeArrowheads="1"/>
          </p:cNvPicPr>
          <p:nvPr>
            <p:ph idx="1"/>
          </p:nvPr>
        </p:nvPicPr>
        <p:blipFill>
          <a:blip r:embed="rId2" cstate="print"/>
          <a:srcRect/>
          <a:stretch>
            <a:fillRect/>
          </a:stretch>
        </p:blipFill>
        <p:spPr bwMode="auto">
          <a:xfrm>
            <a:off x="899592" y="1772816"/>
            <a:ext cx="7704856" cy="4622914"/>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Paramater-Parameter</a:t>
            </a:r>
            <a:endParaRPr lang="id-ID" dirty="0"/>
          </a:p>
        </p:txBody>
      </p:sp>
      <p:pic>
        <p:nvPicPr>
          <p:cNvPr id="189442" name="Picture 2"/>
          <p:cNvPicPr>
            <a:picLocks noGrp="1" noChangeAspect="1" noChangeArrowheads="1"/>
          </p:cNvPicPr>
          <p:nvPr>
            <p:ph idx="1"/>
          </p:nvPr>
        </p:nvPicPr>
        <p:blipFill>
          <a:blip r:embed="rId2" cstate="print"/>
          <a:srcRect/>
          <a:stretch>
            <a:fillRect/>
          </a:stretch>
        </p:blipFill>
        <p:spPr bwMode="auto">
          <a:xfrm>
            <a:off x="572569" y="1600200"/>
            <a:ext cx="8054230" cy="478112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800" dirty="0" err="1"/>
              <a:t>Garis</a:t>
            </a:r>
            <a:r>
              <a:rPr lang="en-US" sz="3800" dirty="0"/>
              <a:t> </a:t>
            </a:r>
            <a:r>
              <a:rPr lang="en-US" sz="3800" dirty="0" err="1"/>
              <a:t>Beban</a:t>
            </a:r>
            <a:r>
              <a:rPr lang="en-US" sz="3800" dirty="0"/>
              <a:t> Transistor</a:t>
            </a:r>
          </a:p>
        </p:txBody>
      </p:sp>
      <p:sp>
        <p:nvSpPr>
          <p:cNvPr id="5" name="Content Placeholder 4"/>
          <p:cNvSpPr>
            <a:spLocks noGrp="1"/>
          </p:cNvSpPr>
          <p:nvPr>
            <p:ph idx="1"/>
          </p:nvPr>
        </p:nvSpPr>
        <p:spPr/>
        <p:txBody>
          <a:bodyPr>
            <a:normAutofit fontScale="92500"/>
          </a:bodyPr>
          <a:lstStyle/>
          <a:p>
            <a:r>
              <a:rPr lang="en-US" dirty="0" err="1" smtClean="0"/>
              <a:t>Garis</a:t>
            </a:r>
            <a:r>
              <a:rPr lang="en-US" dirty="0" smtClean="0"/>
              <a:t> </a:t>
            </a:r>
            <a:r>
              <a:rPr lang="en-US" dirty="0" err="1" smtClean="0"/>
              <a:t>beban</a:t>
            </a:r>
            <a:r>
              <a:rPr lang="en-US" dirty="0" smtClean="0"/>
              <a:t> </a:t>
            </a:r>
            <a:r>
              <a:rPr lang="en-US" dirty="0" err="1" smtClean="0"/>
              <a:t>sangat</a:t>
            </a:r>
            <a:r>
              <a:rPr lang="en-US" dirty="0" smtClean="0"/>
              <a:t> </a:t>
            </a:r>
            <a:r>
              <a:rPr lang="en-US" dirty="0" err="1" smtClean="0"/>
              <a:t>penting</a:t>
            </a:r>
            <a:r>
              <a:rPr lang="en-US" dirty="0" smtClean="0"/>
              <a:t> </a:t>
            </a:r>
            <a:r>
              <a:rPr lang="en-US" dirty="0" err="1" smtClean="0"/>
              <a:t>dalam</a:t>
            </a:r>
            <a:r>
              <a:rPr lang="en-US" dirty="0" smtClean="0"/>
              <a:t> </a:t>
            </a:r>
            <a:r>
              <a:rPr lang="en-US" dirty="0" err="1" smtClean="0"/>
              <a:t>menggambarkan</a:t>
            </a:r>
            <a:r>
              <a:rPr lang="en-US" dirty="0" smtClean="0"/>
              <a:t> </a:t>
            </a:r>
            <a:r>
              <a:rPr lang="en-US" dirty="0" err="1" smtClean="0"/>
              <a:t>karakteristik</a:t>
            </a:r>
            <a:r>
              <a:rPr lang="en-US" dirty="0" smtClean="0"/>
              <a:t> </a:t>
            </a:r>
            <a:r>
              <a:rPr lang="en-US" dirty="0" err="1" smtClean="0"/>
              <a:t>sebuah</a:t>
            </a:r>
            <a:r>
              <a:rPr lang="en-US" dirty="0" smtClean="0"/>
              <a:t> </a:t>
            </a:r>
            <a:r>
              <a:rPr lang="id-ID" dirty="0" smtClean="0"/>
              <a:t>t</a:t>
            </a:r>
            <a:r>
              <a:rPr lang="en-US" dirty="0" err="1" smtClean="0"/>
              <a:t>ransistor</a:t>
            </a:r>
            <a:endParaRPr lang="id-ID" dirty="0" smtClean="0"/>
          </a:p>
          <a:p>
            <a:r>
              <a:rPr lang="id-ID" dirty="0" smtClean="0"/>
              <a:t>G</a:t>
            </a:r>
            <a:r>
              <a:rPr lang="en-US" dirty="0" err="1" smtClean="0"/>
              <a:t>aris</a:t>
            </a:r>
            <a:r>
              <a:rPr lang="en-US" dirty="0" smtClean="0"/>
              <a:t> </a:t>
            </a:r>
            <a:r>
              <a:rPr lang="en-US" dirty="0" err="1" smtClean="0"/>
              <a:t>beban</a:t>
            </a:r>
            <a:r>
              <a:rPr lang="en-US" dirty="0" smtClean="0"/>
              <a:t> </a:t>
            </a:r>
            <a:r>
              <a:rPr lang="id-ID" dirty="0" smtClean="0"/>
              <a:t>memperlihatkan titik-titik operasi dari rangkaian transistor</a:t>
            </a:r>
            <a:r>
              <a:rPr lang="en-US" dirty="0" smtClean="0"/>
              <a:t> </a:t>
            </a:r>
            <a:endParaRPr lang="id-ID" dirty="0" smtClean="0"/>
          </a:p>
          <a:p>
            <a:r>
              <a:rPr lang="id-ID" dirty="0" smtClean="0"/>
              <a:t>Titik-titik </a:t>
            </a:r>
            <a:r>
              <a:rPr lang="id-ID" dirty="0" smtClean="0"/>
              <a:t>operasi bervariasi bergantung nilai </a:t>
            </a:r>
            <a:r>
              <a:rPr lang="en-US" dirty="0" err="1" smtClean="0"/>
              <a:t>hambatan</a:t>
            </a:r>
            <a:r>
              <a:rPr lang="en-US" dirty="0" smtClean="0"/>
              <a:t> </a:t>
            </a:r>
            <a:r>
              <a:rPr lang="en-US" dirty="0" err="1" smtClean="0"/>
              <a:t>pada</a:t>
            </a:r>
            <a:r>
              <a:rPr lang="en-US" dirty="0" smtClean="0"/>
              <a:t> Basis </a:t>
            </a:r>
            <a:r>
              <a:rPr lang="id-ID" dirty="0" smtClean="0"/>
              <a:t>karena:</a:t>
            </a:r>
          </a:p>
          <a:p>
            <a:pPr lvl="1"/>
            <a:r>
              <a:rPr lang="id-ID" dirty="0" smtClean="0"/>
              <a:t>M</a:t>
            </a:r>
            <a:r>
              <a:rPr lang="en-US" dirty="0" err="1" smtClean="0"/>
              <a:t>enyebabkan</a:t>
            </a:r>
            <a:r>
              <a:rPr lang="en-US" dirty="0" smtClean="0"/>
              <a:t> </a:t>
            </a:r>
            <a:r>
              <a:rPr lang="en-US" dirty="0" err="1" smtClean="0"/>
              <a:t>Arus</a:t>
            </a:r>
            <a:r>
              <a:rPr lang="en-US" dirty="0" smtClean="0"/>
              <a:t> Basis (IB) </a:t>
            </a:r>
            <a:r>
              <a:rPr lang="en-US" dirty="0" err="1" smtClean="0"/>
              <a:t>menjadi</a:t>
            </a:r>
            <a:r>
              <a:rPr lang="en-US" dirty="0" smtClean="0"/>
              <a:t> </a:t>
            </a:r>
            <a:r>
              <a:rPr lang="id-ID" dirty="0" smtClean="0"/>
              <a:t>bervariasi</a:t>
            </a:r>
          </a:p>
          <a:p>
            <a:pPr lvl="1"/>
            <a:r>
              <a:rPr lang="id-ID" dirty="0" smtClean="0"/>
              <a:t>S</a:t>
            </a:r>
            <a:r>
              <a:rPr lang="en-US" dirty="0" err="1" smtClean="0"/>
              <a:t>ehingga</a:t>
            </a:r>
            <a:r>
              <a:rPr lang="en-US" dirty="0" smtClean="0"/>
              <a:t> </a:t>
            </a:r>
            <a:r>
              <a:rPr lang="en-US" dirty="0" err="1" smtClean="0"/>
              <a:t>Arus</a:t>
            </a:r>
            <a:r>
              <a:rPr lang="en-US" dirty="0" smtClean="0"/>
              <a:t> </a:t>
            </a:r>
            <a:r>
              <a:rPr lang="en-US" dirty="0" err="1" smtClean="0"/>
              <a:t>Colector</a:t>
            </a:r>
            <a:r>
              <a:rPr lang="en-US" dirty="0" smtClean="0"/>
              <a:t> (IC) </a:t>
            </a:r>
            <a:r>
              <a:rPr lang="en-US" dirty="0" err="1" smtClean="0"/>
              <a:t>dan</a:t>
            </a:r>
            <a:r>
              <a:rPr lang="en-US" dirty="0" smtClean="0"/>
              <a:t> VCE pun </a:t>
            </a:r>
            <a:r>
              <a:rPr lang="en-US" dirty="0" err="1" smtClean="0"/>
              <a:t>akan</a:t>
            </a:r>
            <a:r>
              <a:rPr lang="en-US" dirty="0" smtClean="0"/>
              <a:t> </a:t>
            </a:r>
            <a:r>
              <a:rPr lang="en-US" dirty="0" err="1" smtClean="0"/>
              <a:t>bervariasi</a:t>
            </a:r>
            <a:r>
              <a:rPr lang="en-US" dirty="0" smtClean="0"/>
              <a:t> </a:t>
            </a:r>
            <a:r>
              <a:rPr lang="en-US" dirty="0" err="1" smtClean="0"/>
              <a:t>pada</a:t>
            </a:r>
            <a:r>
              <a:rPr lang="en-US" dirty="0" smtClean="0"/>
              <a:t> </a:t>
            </a:r>
            <a:r>
              <a:rPr lang="en-US" dirty="0" err="1" smtClean="0"/>
              <a:t>daerah</a:t>
            </a:r>
            <a:r>
              <a:rPr lang="en-US" dirty="0" smtClean="0"/>
              <a:t> </a:t>
            </a:r>
            <a:r>
              <a:rPr lang="en-US" dirty="0" err="1" smtClean="0"/>
              <a:t>masing-masing</a:t>
            </a:r>
            <a:endParaRPr lang="en-US" dirty="0" smtClean="0"/>
          </a:p>
          <a:p>
            <a:endParaRPr lang="id-ID" dirty="0"/>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d-ID" dirty="0" smtClean="0"/>
              <a:t>Karakteristik Garis Beban</a:t>
            </a:r>
            <a:endParaRPr lang="id-ID" dirty="0"/>
          </a:p>
        </p:txBody>
      </p:sp>
      <p:sp>
        <p:nvSpPr>
          <p:cNvPr id="5" name="Content Placeholder 4"/>
          <p:cNvSpPr>
            <a:spLocks noGrp="1"/>
          </p:cNvSpPr>
          <p:nvPr>
            <p:ph idx="1"/>
          </p:nvPr>
        </p:nvSpPr>
        <p:spPr/>
        <p:txBody>
          <a:bodyPr>
            <a:normAutofit/>
          </a:bodyPr>
          <a:lstStyle/>
          <a:p>
            <a:r>
              <a:rPr lang="en-US" dirty="0" err="1" smtClean="0"/>
              <a:t>Bila</a:t>
            </a:r>
            <a:r>
              <a:rPr lang="en-US" dirty="0" smtClean="0"/>
              <a:t> </a:t>
            </a:r>
            <a:r>
              <a:rPr lang="en-US" dirty="0" err="1" smtClean="0"/>
              <a:t>kita</a:t>
            </a:r>
            <a:r>
              <a:rPr lang="en-US" dirty="0" smtClean="0"/>
              <a:t> </a:t>
            </a:r>
            <a:r>
              <a:rPr lang="en-US" dirty="0" err="1" smtClean="0"/>
              <a:t>menggambarkan</a:t>
            </a:r>
            <a:r>
              <a:rPr lang="en-US" dirty="0" smtClean="0"/>
              <a:t> </a:t>
            </a:r>
            <a:r>
              <a:rPr lang="en-US" dirty="0" err="1" smtClean="0"/>
              <a:t>nilai</a:t>
            </a:r>
            <a:r>
              <a:rPr lang="en-US" dirty="0" smtClean="0"/>
              <a:t> I</a:t>
            </a:r>
            <a:r>
              <a:rPr lang="en-US" sz="2200" dirty="0" smtClean="0"/>
              <a:t>C</a:t>
            </a:r>
            <a:r>
              <a:rPr lang="en-US" dirty="0" smtClean="0"/>
              <a:t> </a:t>
            </a:r>
            <a:r>
              <a:rPr lang="en-US" dirty="0" err="1" smtClean="0"/>
              <a:t>dan</a:t>
            </a:r>
            <a:r>
              <a:rPr lang="en-US" dirty="0" smtClean="0"/>
              <a:t> V</a:t>
            </a:r>
            <a:r>
              <a:rPr lang="en-US" sz="2200" dirty="0" smtClean="0"/>
              <a:t>CE</a:t>
            </a:r>
            <a:r>
              <a:rPr lang="en-US" dirty="0" smtClean="0"/>
              <a:t> </a:t>
            </a:r>
            <a:r>
              <a:rPr lang="en-US" dirty="0" err="1" smtClean="0"/>
              <a:t>untuk</a:t>
            </a:r>
            <a:r>
              <a:rPr lang="en-US" dirty="0" smtClean="0"/>
              <a:t> </a:t>
            </a:r>
            <a:r>
              <a:rPr lang="en-US" dirty="0" err="1" smtClean="0"/>
              <a:t>tiap</a:t>
            </a:r>
            <a:r>
              <a:rPr lang="en-US" dirty="0" smtClean="0"/>
              <a:t> </a:t>
            </a:r>
            <a:r>
              <a:rPr lang="en-US" dirty="0" err="1" smtClean="0"/>
              <a:t>nilai</a:t>
            </a:r>
            <a:r>
              <a:rPr lang="en-US" dirty="0" smtClean="0"/>
              <a:t> I</a:t>
            </a:r>
            <a:r>
              <a:rPr lang="en-US" sz="2200" dirty="0" smtClean="0"/>
              <a:t>B</a:t>
            </a:r>
            <a:r>
              <a:rPr lang="en-US" dirty="0" smtClean="0"/>
              <a:t> yang </a:t>
            </a:r>
            <a:r>
              <a:rPr lang="en-US" dirty="0" err="1" smtClean="0"/>
              <a:t>mungkin</a:t>
            </a:r>
            <a:r>
              <a:rPr lang="en-US" dirty="0" smtClean="0"/>
              <a:t>, </a:t>
            </a:r>
            <a:r>
              <a:rPr lang="en-US" dirty="0" err="1" smtClean="0"/>
              <a:t>maka</a:t>
            </a:r>
            <a:r>
              <a:rPr lang="en-US" dirty="0" smtClean="0"/>
              <a:t> </a:t>
            </a:r>
            <a:r>
              <a:rPr lang="en-US" dirty="0" err="1" smtClean="0"/>
              <a:t>kita</a:t>
            </a:r>
            <a:r>
              <a:rPr lang="en-US" dirty="0" smtClean="0"/>
              <a:t> </a:t>
            </a:r>
            <a:r>
              <a:rPr lang="en-US" dirty="0" err="1" smtClean="0"/>
              <a:t>akan</a:t>
            </a:r>
            <a:r>
              <a:rPr lang="en-US" dirty="0" smtClean="0"/>
              <a:t> </a:t>
            </a:r>
            <a:r>
              <a:rPr lang="en-US" dirty="0" err="1" smtClean="0"/>
              <a:t>memperoleh</a:t>
            </a:r>
            <a:r>
              <a:rPr lang="en-US" dirty="0" smtClean="0"/>
              <a:t> </a:t>
            </a:r>
            <a:r>
              <a:rPr lang="en-US" dirty="0" err="1" smtClean="0"/>
              <a:t>gambaran</a:t>
            </a:r>
            <a:r>
              <a:rPr lang="en-US" dirty="0" smtClean="0"/>
              <a:t> </a:t>
            </a:r>
            <a:r>
              <a:rPr lang="en-US" dirty="0" err="1" smtClean="0"/>
              <a:t>mengenai</a:t>
            </a:r>
            <a:r>
              <a:rPr lang="en-US" dirty="0" smtClean="0"/>
              <a:t> </a:t>
            </a:r>
            <a:r>
              <a:rPr lang="en-US" dirty="0" err="1" smtClean="0"/>
              <a:t>Grafik</a:t>
            </a:r>
            <a:r>
              <a:rPr lang="en-US" dirty="0" smtClean="0"/>
              <a:t> G</a:t>
            </a:r>
            <a:r>
              <a:rPr lang="id-ID" dirty="0" smtClean="0"/>
              <a:t>a</a:t>
            </a:r>
            <a:r>
              <a:rPr lang="en-US" dirty="0" err="1" smtClean="0"/>
              <a:t>ris</a:t>
            </a:r>
            <a:r>
              <a:rPr lang="en-US" dirty="0" smtClean="0"/>
              <a:t> </a:t>
            </a:r>
            <a:r>
              <a:rPr lang="en-US" dirty="0" err="1" smtClean="0"/>
              <a:t>Beb</a:t>
            </a:r>
            <a:r>
              <a:rPr lang="id-ID" dirty="0" smtClean="0"/>
              <a:t>an</a:t>
            </a:r>
          </a:p>
          <a:p>
            <a:r>
              <a:rPr lang="en-US" dirty="0" err="1" smtClean="0"/>
              <a:t>Garis</a:t>
            </a:r>
            <a:r>
              <a:rPr lang="en-US" dirty="0" smtClean="0"/>
              <a:t> </a:t>
            </a:r>
            <a:r>
              <a:rPr lang="en-US" dirty="0" err="1" smtClean="0"/>
              <a:t>Beban</a:t>
            </a:r>
            <a:r>
              <a:rPr lang="en-US" dirty="0" smtClean="0"/>
              <a:t> </a:t>
            </a:r>
            <a:r>
              <a:rPr lang="en-US" dirty="0" err="1" smtClean="0"/>
              <a:t>adalah</a:t>
            </a:r>
            <a:r>
              <a:rPr lang="en-US" dirty="0" smtClean="0"/>
              <a:t> </a:t>
            </a:r>
            <a:r>
              <a:rPr lang="en-US" dirty="0" err="1" smtClean="0"/>
              <a:t>sebuah</a:t>
            </a:r>
            <a:r>
              <a:rPr lang="en-US" dirty="0" smtClean="0"/>
              <a:t> </a:t>
            </a:r>
            <a:r>
              <a:rPr lang="id-ID" dirty="0" smtClean="0"/>
              <a:t>k</a:t>
            </a:r>
            <a:r>
              <a:rPr lang="en-US" dirty="0" err="1" smtClean="0"/>
              <a:t>esimpulan</a:t>
            </a:r>
            <a:r>
              <a:rPr lang="en-US" dirty="0" smtClean="0"/>
              <a:t> </a:t>
            </a:r>
            <a:r>
              <a:rPr lang="id-ID" dirty="0" smtClean="0"/>
              <a:t>v</a:t>
            </a:r>
            <a:r>
              <a:rPr lang="en-US" dirty="0" err="1" smtClean="0"/>
              <a:t>isual</a:t>
            </a:r>
            <a:r>
              <a:rPr lang="en-US" dirty="0" smtClean="0"/>
              <a:t> </a:t>
            </a:r>
            <a:r>
              <a:rPr lang="en-US" dirty="0" err="1" smtClean="0"/>
              <a:t>dari</a:t>
            </a:r>
            <a:r>
              <a:rPr lang="en-US" dirty="0" smtClean="0"/>
              <a:t> </a:t>
            </a:r>
            <a:r>
              <a:rPr lang="id-ID" dirty="0" smtClean="0"/>
              <a:t>kemungkinan titik-t</a:t>
            </a:r>
            <a:r>
              <a:rPr lang="en-US" dirty="0" err="1" smtClean="0"/>
              <a:t>itik</a:t>
            </a:r>
            <a:r>
              <a:rPr lang="en-US" dirty="0" smtClean="0"/>
              <a:t> </a:t>
            </a:r>
            <a:r>
              <a:rPr lang="id-ID" dirty="0" err="1" smtClean="0"/>
              <a:t>o</a:t>
            </a:r>
            <a:r>
              <a:rPr lang="en-US" dirty="0" err="1" smtClean="0"/>
              <a:t>perasi</a:t>
            </a:r>
            <a:r>
              <a:rPr lang="en-US" dirty="0" smtClean="0"/>
              <a:t> </a:t>
            </a:r>
            <a:r>
              <a:rPr lang="id-ID" dirty="0" smtClean="0"/>
              <a:t>t</a:t>
            </a:r>
            <a:r>
              <a:rPr lang="en-US" dirty="0" err="1" smtClean="0"/>
              <a:t>ransistor</a:t>
            </a:r>
            <a:endParaRPr lang="id-ID" dirty="0" smtClean="0"/>
          </a:p>
          <a:p>
            <a:endParaRPr lang="id-ID" dirty="0"/>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Gambar Garis Beban</a:t>
            </a:r>
            <a:endParaRPr lang="id-ID" dirty="0"/>
          </a:p>
        </p:txBody>
      </p:sp>
      <p:pic>
        <p:nvPicPr>
          <p:cNvPr id="190466" name="Picture 2"/>
          <p:cNvPicPr>
            <a:picLocks noGrp="1" noChangeAspect="1" noChangeArrowheads="1"/>
          </p:cNvPicPr>
          <p:nvPr>
            <p:ph idx="1"/>
          </p:nvPr>
        </p:nvPicPr>
        <p:blipFill>
          <a:blip r:embed="rId2" cstate="print"/>
          <a:srcRect/>
          <a:stretch>
            <a:fillRect/>
          </a:stretch>
        </p:blipFill>
        <p:spPr bwMode="auto">
          <a:xfrm>
            <a:off x="608239" y="2060848"/>
            <a:ext cx="7996209" cy="3917821"/>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Titik Jenuh</a:t>
            </a:r>
          </a:p>
        </p:txBody>
      </p:sp>
      <p:sp>
        <p:nvSpPr>
          <p:cNvPr id="5" name="Content Placeholder 4"/>
          <p:cNvSpPr>
            <a:spLocks noGrp="1"/>
          </p:cNvSpPr>
          <p:nvPr>
            <p:ph idx="1"/>
          </p:nvPr>
        </p:nvSpPr>
        <p:spPr/>
        <p:txBody>
          <a:bodyPr>
            <a:normAutofit/>
          </a:bodyPr>
          <a:lstStyle/>
          <a:p>
            <a:r>
              <a:rPr lang="en-US" dirty="0" err="1" smtClean="0"/>
              <a:t>Terjadi</a:t>
            </a:r>
            <a:r>
              <a:rPr lang="en-US" dirty="0" smtClean="0"/>
              <a:t> </a:t>
            </a:r>
            <a:r>
              <a:rPr lang="en-US" dirty="0" err="1" smtClean="0"/>
              <a:t>bilamana</a:t>
            </a:r>
            <a:r>
              <a:rPr lang="en-US" dirty="0" smtClean="0"/>
              <a:t> </a:t>
            </a:r>
            <a:r>
              <a:rPr lang="en-US" dirty="0" err="1" smtClean="0"/>
              <a:t>hambatan</a:t>
            </a:r>
            <a:r>
              <a:rPr lang="en-US" dirty="0" smtClean="0"/>
              <a:t> </a:t>
            </a:r>
            <a:r>
              <a:rPr lang="en-US" dirty="0" err="1" smtClean="0"/>
              <a:t>pada</a:t>
            </a:r>
            <a:r>
              <a:rPr lang="en-US" dirty="0" smtClean="0"/>
              <a:t> Basis </a:t>
            </a:r>
            <a:r>
              <a:rPr lang="en-US" dirty="0" err="1" smtClean="0"/>
              <a:t>terlalu</a:t>
            </a:r>
            <a:r>
              <a:rPr lang="en-US" dirty="0" smtClean="0"/>
              <a:t> </a:t>
            </a:r>
            <a:r>
              <a:rPr lang="en-US" dirty="0" err="1" smtClean="0"/>
              <a:t>kecil</a:t>
            </a:r>
            <a:r>
              <a:rPr lang="en-US" dirty="0" smtClean="0"/>
              <a:t> </a:t>
            </a:r>
            <a:r>
              <a:rPr lang="en-US" dirty="0" err="1" smtClean="0"/>
              <a:t>sehingga</a:t>
            </a:r>
            <a:r>
              <a:rPr lang="en-US" dirty="0" smtClean="0"/>
              <a:t> </a:t>
            </a:r>
            <a:r>
              <a:rPr lang="en-US" dirty="0" err="1" smtClean="0"/>
              <a:t>arus</a:t>
            </a:r>
            <a:r>
              <a:rPr lang="en-US" dirty="0" smtClean="0"/>
              <a:t> </a:t>
            </a:r>
            <a:r>
              <a:rPr lang="en-US" dirty="0" err="1" smtClean="0"/>
              <a:t>kolektor</a:t>
            </a:r>
            <a:r>
              <a:rPr lang="en-US" dirty="0" smtClean="0"/>
              <a:t> </a:t>
            </a:r>
            <a:r>
              <a:rPr lang="en-US" dirty="0" err="1" smtClean="0"/>
              <a:t>menjadi</a:t>
            </a:r>
            <a:r>
              <a:rPr lang="en-US" dirty="0" smtClean="0"/>
              <a:t> </a:t>
            </a:r>
            <a:r>
              <a:rPr lang="en-US" dirty="0" err="1" smtClean="0"/>
              <a:t>sangat</a:t>
            </a:r>
            <a:r>
              <a:rPr lang="en-US" dirty="0" smtClean="0"/>
              <a:t> </a:t>
            </a:r>
            <a:r>
              <a:rPr lang="en-US" dirty="0" err="1" smtClean="0"/>
              <a:t>besar</a:t>
            </a:r>
            <a:r>
              <a:rPr lang="en-US" dirty="0" smtClean="0"/>
              <a:t> </a:t>
            </a:r>
            <a:r>
              <a:rPr lang="en-US" dirty="0" err="1" smtClean="0"/>
              <a:t>dan</a:t>
            </a:r>
            <a:r>
              <a:rPr lang="en-US" dirty="0" smtClean="0"/>
              <a:t> </a:t>
            </a:r>
            <a:r>
              <a:rPr lang="en-US" dirty="0" err="1" smtClean="0"/>
              <a:t>tegangan</a:t>
            </a:r>
            <a:r>
              <a:rPr lang="en-US" dirty="0" smtClean="0"/>
              <a:t> </a:t>
            </a:r>
            <a:r>
              <a:rPr lang="en-US" dirty="0" err="1" smtClean="0"/>
              <a:t>kolektor</a:t>
            </a:r>
            <a:r>
              <a:rPr lang="en-US" dirty="0" smtClean="0"/>
              <a:t> </a:t>
            </a:r>
            <a:r>
              <a:rPr lang="en-US" dirty="0" err="1" smtClean="0"/>
              <a:t>emitor</a:t>
            </a:r>
            <a:r>
              <a:rPr lang="en-US" dirty="0" smtClean="0"/>
              <a:t> </a:t>
            </a:r>
            <a:r>
              <a:rPr lang="en-US" dirty="0" err="1" smtClean="0"/>
              <a:t>menjadi</a:t>
            </a:r>
            <a:r>
              <a:rPr lang="en-US" dirty="0" smtClean="0"/>
              <a:t> </a:t>
            </a:r>
            <a:r>
              <a:rPr lang="en-US" dirty="0" err="1" smtClean="0"/>
              <a:t>rendah</a:t>
            </a:r>
            <a:r>
              <a:rPr lang="en-US" dirty="0" smtClean="0"/>
              <a:t> </a:t>
            </a:r>
            <a:r>
              <a:rPr lang="en-US" dirty="0" err="1" smtClean="0"/>
              <a:t>mendekati</a:t>
            </a:r>
            <a:r>
              <a:rPr lang="en-US" dirty="0" smtClean="0"/>
              <a:t> </a:t>
            </a:r>
            <a:r>
              <a:rPr lang="en-US" dirty="0" err="1" smtClean="0"/>
              <a:t>nol</a:t>
            </a:r>
            <a:r>
              <a:rPr lang="id-ID" dirty="0" smtClean="0"/>
              <a:t> (Vce =0)</a:t>
            </a:r>
          </a:p>
          <a:p>
            <a:r>
              <a:rPr lang="id-ID" dirty="0" err="1" smtClean="0"/>
              <a:t>P</a:t>
            </a:r>
            <a:r>
              <a:rPr lang="en-US" dirty="0" err="1" smtClean="0"/>
              <a:t>ada</a:t>
            </a:r>
            <a:r>
              <a:rPr lang="en-US" dirty="0" smtClean="0"/>
              <a:t> </a:t>
            </a:r>
            <a:r>
              <a:rPr lang="en-US" dirty="0" err="1" smtClean="0"/>
              <a:t>keadaan</a:t>
            </a:r>
            <a:r>
              <a:rPr lang="en-US" dirty="0" smtClean="0"/>
              <a:t> </a:t>
            </a:r>
            <a:r>
              <a:rPr lang="en-US" dirty="0" err="1" smtClean="0"/>
              <a:t>ini</a:t>
            </a:r>
            <a:r>
              <a:rPr lang="en-US" dirty="0" smtClean="0"/>
              <a:t> </a:t>
            </a:r>
            <a:r>
              <a:rPr lang="id-ID" dirty="0" smtClean="0"/>
              <a:t>t</a:t>
            </a:r>
            <a:r>
              <a:rPr lang="en-US" dirty="0" err="1" smtClean="0"/>
              <a:t>ransistor</a:t>
            </a:r>
            <a:r>
              <a:rPr lang="en-US" dirty="0" smtClean="0"/>
              <a:t> </a:t>
            </a:r>
            <a:r>
              <a:rPr lang="en-US" dirty="0" err="1" smtClean="0"/>
              <a:t>berada</a:t>
            </a:r>
            <a:r>
              <a:rPr lang="en-US" dirty="0" smtClean="0"/>
              <a:t> </a:t>
            </a:r>
            <a:r>
              <a:rPr lang="en-US" dirty="0" err="1" smtClean="0"/>
              <a:t>pada</a:t>
            </a:r>
            <a:r>
              <a:rPr lang="en-US" dirty="0" smtClean="0"/>
              <a:t> </a:t>
            </a:r>
            <a:r>
              <a:rPr lang="en-US" dirty="0" err="1" smtClean="0"/>
              <a:t>kondisi</a:t>
            </a:r>
            <a:r>
              <a:rPr lang="en-US" dirty="0" smtClean="0"/>
              <a:t> </a:t>
            </a:r>
            <a:r>
              <a:rPr lang="id-ID" b="1" dirty="0" err="1" smtClean="0"/>
              <a:t>j</a:t>
            </a:r>
            <a:r>
              <a:rPr lang="en-US" b="1" dirty="0" err="1" smtClean="0"/>
              <a:t>enuh</a:t>
            </a:r>
            <a:r>
              <a:rPr lang="en-US" b="1" dirty="0" smtClean="0"/>
              <a:t> </a:t>
            </a:r>
            <a:r>
              <a:rPr lang="en-US" dirty="0" err="1" smtClean="0"/>
              <a:t>artinya</a:t>
            </a:r>
            <a:r>
              <a:rPr lang="en-US" dirty="0" smtClean="0"/>
              <a:t> </a:t>
            </a:r>
            <a:r>
              <a:rPr lang="id-ID" dirty="0" err="1" smtClean="0"/>
              <a:t>a</a:t>
            </a:r>
            <a:r>
              <a:rPr lang="en-US" dirty="0" err="1" smtClean="0"/>
              <a:t>rus</a:t>
            </a:r>
            <a:r>
              <a:rPr lang="en-US" dirty="0" smtClean="0"/>
              <a:t>  </a:t>
            </a:r>
            <a:r>
              <a:rPr lang="id-ID" dirty="0" err="1" smtClean="0"/>
              <a:t>k</a:t>
            </a:r>
            <a:r>
              <a:rPr lang="en-US" dirty="0" err="1" smtClean="0"/>
              <a:t>olektor</a:t>
            </a:r>
            <a:r>
              <a:rPr lang="en-US" dirty="0" smtClean="0"/>
              <a:t> </a:t>
            </a:r>
            <a:r>
              <a:rPr lang="en-US" dirty="0" err="1" smtClean="0"/>
              <a:t>meningkat</a:t>
            </a:r>
            <a:r>
              <a:rPr lang="en-US" dirty="0" smtClean="0"/>
              <a:t> </a:t>
            </a:r>
            <a:r>
              <a:rPr lang="en-US" dirty="0" err="1" smtClean="0"/>
              <a:t>mendekati</a:t>
            </a:r>
            <a:r>
              <a:rPr lang="en-US" dirty="0" smtClean="0"/>
              <a:t> </a:t>
            </a:r>
            <a:r>
              <a:rPr lang="en-US" dirty="0" err="1" smtClean="0"/>
              <a:t>nilai</a:t>
            </a:r>
            <a:r>
              <a:rPr lang="en-US" dirty="0" smtClean="0"/>
              <a:t> </a:t>
            </a:r>
            <a:r>
              <a:rPr lang="en-US" dirty="0" err="1" smtClean="0"/>
              <a:t>maksimum</a:t>
            </a:r>
            <a:r>
              <a:rPr lang="en-US" dirty="0" smtClean="0"/>
              <a:t>.</a:t>
            </a:r>
            <a:endParaRPr lang="en-US" b="1" dirty="0" smtClean="0"/>
          </a:p>
          <a:p>
            <a:endParaRPr lang="id-ID" dirty="0"/>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Titik Cutoff</a:t>
            </a:r>
          </a:p>
        </p:txBody>
      </p:sp>
      <p:sp>
        <p:nvSpPr>
          <p:cNvPr id="5" name="Content Placeholder 4"/>
          <p:cNvSpPr>
            <a:spLocks noGrp="1"/>
          </p:cNvSpPr>
          <p:nvPr>
            <p:ph idx="1"/>
          </p:nvPr>
        </p:nvSpPr>
        <p:spPr/>
        <p:txBody>
          <a:bodyPr>
            <a:normAutofit lnSpcReduction="10000"/>
          </a:bodyPr>
          <a:lstStyle/>
          <a:p>
            <a:r>
              <a:rPr lang="en-US" dirty="0" err="1" smtClean="0"/>
              <a:t>Keadaan</a:t>
            </a:r>
            <a:r>
              <a:rPr lang="en-US" dirty="0" smtClean="0"/>
              <a:t> </a:t>
            </a:r>
            <a:r>
              <a:rPr lang="en-US" dirty="0" err="1" smtClean="0"/>
              <a:t>dimana</a:t>
            </a:r>
            <a:r>
              <a:rPr lang="en-US" dirty="0" smtClean="0"/>
              <a:t> </a:t>
            </a:r>
            <a:r>
              <a:rPr lang="en-US" dirty="0" err="1" smtClean="0"/>
              <a:t>garis</a:t>
            </a:r>
            <a:r>
              <a:rPr lang="en-US" dirty="0" smtClean="0"/>
              <a:t> </a:t>
            </a:r>
            <a:r>
              <a:rPr lang="id-ID" dirty="0" smtClean="0"/>
              <a:t>be</a:t>
            </a:r>
            <a:r>
              <a:rPr lang="en-US" dirty="0" smtClean="0"/>
              <a:t>ban </a:t>
            </a:r>
            <a:r>
              <a:rPr lang="en-US" dirty="0" err="1" smtClean="0"/>
              <a:t>berpotongan</a:t>
            </a:r>
            <a:r>
              <a:rPr lang="en-US" dirty="0" smtClean="0"/>
              <a:t> </a:t>
            </a:r>
            <a:r>
              <a:rPr lang="en-US" dirty="0" err="1" smtClean="0"/>
              <a:t>dengan</a:t>
            </a:r>
            <a:r>
              <a:rPr lang="en-US" dirty="0" smtClean="0"/>
              <a:t> </a:t>
            </a:r>
            <a:r>
              <a:rPr lang="en-US" dirty="0" err="1" smtClean="0"/>
              <a:t>daerah</a:t>
            </a:r>
            <a:r>
              <a:rPr lang="en-US" dirty="0" smtClean="0"/>
              <a:t> </a:t>
            </a:r>
            <a:r>
              <a:rPr lang="id-ID" dirty="0" smtClean="0"/>
              <a:t>c</a:t>
            </a:r>
            <a:r>
              <a:rPr lang="en-US" dirty="0" err="1" smtClean="0"/>
              <a:t>ut</a:t>
            </a:r>
            <a:r>
              <a:rPr lang="id-ID" dirty="0" smtClean="0"/>
              <a:t> </a:t>
            </a:r>
            <a:r>
              <a:rPr lang="en-US" dirty="0" smtClean="0"/>
              <a:t>off </a:t>
            </a:r>
            <a:r>
              <a:rPr lang="id-ID" dirty="0" err="1" smtClean="0"/>
              <a:t>k</a:t>
            </a:r>
            <a:r>
              <a:rPr lang="en-US" dirty="0" err="1" smtClean="0"/>
              <a:t>urva</a:t>
            </a:r>
            <a:r>
              <a:rPr lang="en-US" dirty="0" smtClean="0"/>
              <a:t> </a:t>
            </a:r>
            <a:r>
              <a:rPr lang="id-ID" dirty="0" err="1" smtClean="0"/>
              <a:t>k</a:t>
            </a:r>
            <a:r>
              <a:rPr lang="en-US" dirty="0" err="1" smtClean="0"/>
              <a:t>olektor</a:t>
            </a:r>
            <a:r>
              <a:rPr lang="en-US" dirty="0" smtClean="0"/>
              <a:t> </a:t>
            </a:r>
            <a:r>
              <a:rPr lang="en-US" dirty="0" err="1" smtClean="0"/>
              <a:t>hal</a:t>
            </a:r>
            <a:r>
              <a:rPr lang="en-US" dirty="0" smtClean="0"/>
              <a:t> </a:t>
            </a:r>
            <a:r>
              <a:rPr lang="en-US" dirty="0" err="1" smtClean="0"/>
              <a:t>ini</a:t>
            </a:r>
            <a:r>
              <a:rPr lang="en-US" dirty="0" smtClean="0"/>
              <a:t> </a:t>
            </a:r>
            <a:r>
              <a:rPr lang="en-US" dirty="0" err="1" smtClean="0"/>
              <a:t>disebabkan</a:t>
            </a:r>
            <a:r>
              <a:rPr lang="en-US" dirty="0" smtClean="0"/>
              <a:t> </a:t>
            </a:r>
            <a:r>
              <a:rPr lang="en-US" dirty="0" err="1" smtClean="0"/>
              <a:t>karena</a:t>
            </a:r>
            <a:r>
              <a:rPr lang="en-US" dirty="0" smtClean="0"/>
              <a:t> </a:t>
            </a:r>
            <a:r>
              <a:rPr lang="en-US" dirty="0" err="1" smtClean="0"/>
              <a:t>arus</a:t>
            </a:r>
            <a:r>
              <a:rPr lang="en-US" dirty="0" smtClean="0"/>
              <a:t> </a:t>
            </a:r>
            <a:r>
              <a:rPr lang="en-US" dirty="0" err="1" smtClean="0"/>
              <a:t>kolektor</a:t>
            </a:r>
            <a:r>
              <a:rPr lang="en-US" dirty="0" smtClean="0"/>
              <a:t> </a:t>
            </a:r>
            <a:r>
              <a:rPr lang="en-US" dirty="0" err="1" smtClean="0"/>
              <a:t>adalah</a:t>
            </a:r>
            <a:r>
              <a:rPr lang="en-US" dirty="0" smtClean="0"/>
              <a:t> </a:t>
            </a:r>
            <a:r>
              <a:rPr lang="en-US" dirty="0" err="1" smtClean="0"/>
              <a:t>sangat</a:t>
            </a:r>
            <a:r>
              <a:rPr lang="en-US" dirty="0" smtClean="0"/>
              <a:t> </a:t>
            </a:r>
            <a:r>
              <a:rPr lang="en-US" dirty="0" err="1" smtClean="0"/>
              <a:t>kecil</a:t>
            </a:r>
            <a:r>
              <a:rPr lang="id-ID" dirty="0" smtClean="0"/>
              <a:t> (Ic=0)</a:t>
            </a:r>
          </a:p>
          <a:p>
            <a:r>
              <a:rPr lang="id-ID" dirty="0" smtClean="0"/>
              <a:t>T</a:t>
            </a:r>
            <a:r>
              <a:rPr lang="en-US" dirty="0" err="1" smtClean="0"/>
              <a:t>itik</a:t>
            </a:r>
            <a:r>
              <a:rPr lang="en-US" dirty="0" smtClean="0"/>
              <a:t> </a:t>
            </a:r>
            <a:r>
              <a:rPr lang="en-US" dirty="0" smtClean="0"/>
              <a:t>cut</a:t>
            </a:r>
            <a:r>
              <a:rPr lang="id-ID" dirty="0" smtClean="0"/>
              <a:t> </a:t>
            </a:r>
            <a:r>
              <a:rPr lang="en-US" dirty="0" smtClean="0"/>
              <a:t>off </a:t>
            </a:r>
            <a:r>
              <a:rPr lang="en-US" dirty="0" err="1" smtClean="0"/>
              <a:t>hampir</a:t>
            </a:r>
            <a:r>
              <a:rPr lang="en-US" dirty="0" smtClean="0"/>
              <a:t> </a:t>
            </a:r>
            <a:r>
              <a:rPr lang="en-US" dirty="0" err="1" smtClean="0"/>
              <a:t>menyentuh</a:t>
            </a:r>
            <a:r>
              <a:rPr lang="en-US" dirty="0" smtClean="0"/>
              <a:t> </a:t>
            </a:r>
            <a:r>
              <a:rPr lang="en-US" dirty="0" err="1" smtClean="0"/>
              <a:t>ujung</a:t>
            </a:r>
            <a:r>
              <a:rPr lang="en-US" dirty="0" smtClean="0"/>
              <a:t> </a:t>
            </a:r>
            <a:r>
              <a:rPr lang="en-US" dirty="0" err="1" smtClean="0"/>
              <a:t>bawah</a:t>
            </a:r>
            <a:r>
              <a:rPr lang="en-US" dirty="0" smtClean="0"/>
              <a:t> </a:t>
            </a:r>
            <a:r>
              <a:rPr lang="en-US" dirty="0" err="1" smtClean="0"/>
              <a:t>garis</a:t>
            </a:r>
            <a:r>
              <a:rPr lang="en-US" dirty="0" smtClean="0"/>
              <a:t> </a:t>
            </a:r>
            <a:r>
              <a:rPr lang="en-US" dirty="0" err="1" smtClean="0"/>
              <a:t>beban</a:t>
            </a:r>
            <a:endParaRPr lang="id-ID" dirty="0" smtClean="0"/>
          </a:p>
          <a:p>
            <a:r>
              <a:rPr lang="en-US" dirty="0" err="1" smtClean="0"/>
              <a:t>Titik</a:t>
            </a:r>
            <a:r>
              <a:rPr lang="en-US" dirty="0" smtClean="0"/>
              <a:t> </a:t>
            </a:r>
            <a:r>
              <a:rPr lang="en-US" dirty="0" smtClean="0"/>
              <a:t>cutoff </a:t>
            </a:r>
            <a:r>
              <a:rPr lang="en-US" dirty="0" err="1" smtClean="0"/>
              <a:t>menyatakan</a:t>
            </a:r>
            <a:r>
              <a:rPr lang="en-US" dirty="0" smtClean="0"/>
              <a:t> </a:t>
            </a:r>
            <a:r>
              <a:rPr lang="en-US" dirty="0" err="1" smtClean="0"/>
              <a:t>bahwa</a:t>
            </a:r>
            <a:r>
              <a:rPr lang="en-US" dirty="0" smtClean="0"/>
              <a:t> </a:t>
            </a:r>
            <a:r>
              <a:rPr lang="id-ID" dirty="0" smtClean="0"/>
              <a:t>t</a:t>
            </a:r>
            <a:r>
              <a:rPr lang="en-US" dirty="0" err="1" smtClean="0"/>
              <a:t>egangan</a:t>
            </a:r>
            <a:r>
              <a:rPr lang="en-US" dirty="0" smtClean="0"/>
              <a:t> </a:t>
            </a:r>
            <a:r>
              <a:rPr lang="id-ID" dirty="0" smtClean="0"/>
              <a:t>k</a:t>
            </a:r>
            <a:r>
              <a:rPr lang="en-US" dirty="0" err="1" smtClean="0"/>
              <a:t>olektor</a:t>
            </a:r>
            <a:r>
              <a:rPr lang="en-US" dirty="0" smtClean="0"/>
              <a:t> </a:t>
            </a:r>
            <a:r>
              <a:rPr lang="id-ID" dirty="0" smtClean="0"/>
              <a:t>e</a:t>
            </a:r>
            <a:r>
              <a:rPr lang="en-US" dirty="0" err="1" smtClean="0"/>
              <a:t>mitor</a:t>
            </a:r>
            <a:r>
              <a:rPr lang="en-US" dirty="0" smtClean="0"/>
              <a:t> </a:t>
            </a:r>
            <a:r>
              <a:rPr lang="en-US" dirty="0" err="1" smtClean="0"/>
              <a:t>adalah</a:t>
            </a:r>
            <a:r>
              <a:rPr lang="en-US" dirty="0" smtClean="0"/>
              <a:t> </a:t>
            </a:r>
            <a:r>
              <a:rPr lang="en-US" dirty="0" err="1" smtClean="0"/>
              <a:t>tegangan</a:t>
            </a:r>
            <a:r>
              <a:rPr lang="en-US" dirty="0" smtClean="0"/>
              <a:t> </a:t>
            </a:r>
            <a:r>
              <a:rPr lang="en-US" dirty="0" err="1" smtClean="0"/>
              <a:t>maksimum</a:t>
            </a:r>
            <a:r>
              <a:rPr lang="en-US" dirty="0" smtClean="0"/>
              <a:t> yang </a:t>
            </a:r>
            <a:r>
              <a:rPr lang="en-US" dirty="0" err="1" smtClean="0"/>
              <a:t>mungkin</a:t>
            </a:r>
            <a:r>
              <a:rPr lang="en-US" dirty="0" smtClean="0"/>
              <a:t> </a:t>
            </a:r>
            <a:r>
              <a:rPr lang="en-US" dirty="0" err="1" smtClean="0"/>
              <a:t>dalam</a:t>
            </a:r>
            <a:r>
              <a:rPr lang="en-US" dirty="0" smtClean="0"/>
              <a:t> </a:t>
            </a:r>
            <a:r>
              <a:rPr lang="en-US" dirty="0" err="1" smtClean="0"/>
              <a:t>rangkaian</a:t>
            </a:r>
            <a:r>
              <a:rPr lang="en-US" dirty="0" smtClean="0"/>
              <a:t>.</a:t>
            </a:r>
          </a:p>
          <a:p>
            <a:endParaRPr lang="id-ID" dirty="0"/>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
            </a:r>
            <a:br>
              <a:rPr lang="id-ID" dirty="0" smtClean="0"/>
            </a:br>
            <a:r>
              <a:rPr lang="en-US" dirty="0" err="1" smtClean="0"/>
              <a:t>Aplikasi</a:t>
            </a:r>
            <a:r>
              <a:rPr lang="en-US" dirty="0" smtClean="0"/>
              <a:t> </a:t>
            </a:r>
            <a:r>
              <a:rPr lang="en-US" dirty="0" smtClean="0"/>
              <a:t>Transistor </a:t>
            </a:r>
            <a:r>
              <a:rPr lang="id-ID" dirty="0" smtClean="0"/>
              <a:t/>
            </a:r>
            <a:br>
              <a:rPr lang="id-ID" dirty="0" smtClean="0"/>
            </a:br>
            <a:r>
              <a:rPr lang="en-US" dirty="0" err="1" smtClean="0"/>
              <a:t>Sebagai</a:t>
            </a:r>
            <a:r>
              <a:rPr lang="en-US" dirty="0" smtClean="0"/>
              <a:t> </a:t>
            </a:r>
            <a:r>
              <a:rPr lang="en-US" dirty="0" err="1" smtClean="0"/>
              <a:t>Saklar</a:t>
            </a:r>
            <a:r>
              <a:rPr lang="id-ID" dirty="0" smtClean="0"/>
              <a:t/>
            </a:r>
            <a:br>
              <a:rPr lang="id-ID" dirty="0" smtClean="0"/>
            </a:br>
            <a:endParaRPr lang="id-ID"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pPr marL="0" indent="0" algn="just">
              <a:buNone/>
            </a:pPr>
            <a:r>
              <a:rPr lang="en-US" sz="2400" dirty="0" err="1" smtClean="0"/>
              <a:t>Aplikasi</a:t>
            </a:r>
            <a:r>
              <a:rPr lang="en-US" sz="2400" dirty="0" smtClean="0"/>
              <a:t> </a:t>
            </a:r>
            <a:r>
              <a:rPr lang="en-US" sz="2400" dirty="0"/>
              <a:t>Transistor </a:t>
            </a:r>
            <a:r>
              <a:rPr lang="en-US" sz="2400" dirty="0" err="1"/>
              <a:t>sebagai</a:t>
            </a:r>
            <a:r>
              <a:rPr lang="en-US" sz="2400" dirty="0"/>
              <a:t> </a:t>
            </a:r>
            <a:r>
              <a:rPr lang="en-US" sz="2400" dirty="0" err="1"/>
              <a:t>saklar</a:t>
            </a:r>
            <a:r>
              <a:rPr lang="en-US" sz="2400" dirty="0"/>
              <a:t> </a:t>
            </a:r>
            <a:r>
              <a:rPr lang="en-US" sz="2400" dirty="0" err="1"/>
              <a:t>memanfaatkan</a:t>
            </a:r>
            <a:r>
              <a:rPr lang="en-US" sz="2400" dirty="0"/>
              <a:t> </a:t>
            </a:r>
            <a:r>
              <a:rPr lang="en-US" sz="2400" dirty="0" err="1"/>
              <a:t>daerah</a:t>
            </a:r>
            <a:r>
              <a:rPr lang="en-US" sz="2400" dirty="0"/>
              <a:t> </a:t>
            </a:r>
            <a:r>
              <a:rPr lang="en-US" sz="2400" dirty="0" err="1"/>
              <a:t>kerja</a:t>
            </a:r>
            <a:r>
              <a:rPr lang="en-US" sz="2400" dirty="0"/>
              <a:t> transistor </a:t>
            </a:r>
            <a:r>
              <a:rPr lang="en-US" sz="2400" dirty="0" err="1"/>
              <a:t>yaitu</a:t>
            </a:r>
            <a:r>
              <a:rPr lang="en-US" sz="2400" dirty="0"/>
              <a:t> Daerah Cut-off (switch OFF) </a:t>
            </a:r>
            <a:r>
              <a:rPr lang="en-US" sz="2400" dirty="0" err="1"/>
              <a:t>dan</a:t>
            </a:r>
            <a:r>
              <a:rPr lang="en-US" sz="2400" dirty="0"/>
              <a:t> </a:t>
            </a:r>
            <a:r>
              <a:rPr lang="en-US" sz="2400" dirty="0" err="1"/>
              <a:t>daerah</a:t>
            </a:r>
            <a:r>
              <a:rPr lang="en-US" sz="2400" dirty="0"/>
              <a:t> saturation (switch ON</a:t>
            </a:r>
            <a:r>
              <a:rPr lang="en-US" sz="2400" dirty="0" smtClean="0"/>
              <a:t>).</a:t>
            </a:r>
            <a:endParaRPr lang="id-ID" sz="2400" dirty="0" smtClean="0"/>
          </a:p>
        </p:txBody>
      </p:sp>
      <p:pic>
        <p:nvPicPr>
          <p:cNvPr id="9" name="Picture 2"/>
          <p:cNvPicPr>
            <a:picLocks noChangeAspect="1" noChangeArrowheads="1"/>
          </p:cNvPicPr>
          <p:nvPr/>
        </p:nvPicPr>
        <p:blipFill>
          <a:blip r:embed="rId2" cstate="print"/>
          <a:srcRect/>
          <a:stretch>
            <a:fillRect/>
          </a:stretch>
        </p:blipFill>
        <p:spPr bwMode="auto">
          <a:xfrm>
            <a:off x="611561" y="2857500"/>
            <a:ext cx="7848872" cy="3864626"/>
          </a:xfrm>
          <a:prstGeom prst="rect">
            <a:avLst/>
          </a:prstGeom>
          <a:noFill/>
          <a:ln w="9525">
            <a:noFill/>
            <a:miter lim="800000"/>
            <a:headEnd/>
            <a:tailEnd/>
          </a:ln>
        </p:spPr>
      </p:pic>
      <p:pic>
        <p:nvPicPr>
          <p:cNvPr id="10" name="Picture 9"/>
          <p:cNvPicPr>
            <a:picLocks noChangeAspect="1" noChangeArrowheads="1"/>
          </p:cNvPicPr>
          <p:nvPr/>
        </p:nvPicPr>
        <p:blipFill>
          <a:blip r:embed="rId3" cstate="print"/>
          <a:srcRect/>
          <a:stretch>
            <a:fillRect/>
          </a:stretch>
        </p:blipFill>
        <p:spPr bwMode="auto">
          <a:xfrm>
            <a:off x="467544" y="260648"/>
            <a:ext cx="1076249" cy="1152128"/>
          </a:xfrm>
          <a:prstGeom prst="rect">
            <a:avLst/>
          </a:prstGeom>
          <a:noFill/>
          <a:ln w="9525">
            <a:noFill/>
            <a:miter lim="800000"/>
            <a:headEnd/>
            <a:tailEnd/>
          </a:ln>
        </p:spPr>
      </p:pic>
    </p:spTree>
    <p:extLst>
      <p:ext uri="{BB962C8B-B14F-4D97-AF65-F5344CB8AC3E}">
        <p14:creationId xmlns="" xmlns:p14="http://schemas.microsoft.com/office/powerpoint/2010/main" val="54338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Driver Relay</a:t>
            </a:r>
            <a:endParaRPr lang="id-ID" dirty="0"/>
          </a:p>
        </p:txBody>
      </p:sp>
      <p:pic>
        <p:nvPicPr>
          <p:cNvPr id="192514" name="Picture 2"/>
          <p:cNvPicPr>
            <a:picLocks noGrp="1" noChangeAspect="1" noChangeArrowheads="1"/>
          </p:cNvPicPr>
          <p:nvPr>
            <p:ph idx="1"/>
          </p:nvPr>
        </p:nvPicPr>
        <p:blipFill>
          <a:blip r:embed="rId2" cstate="print"/>
          <a:srcRect/>
          <a:stretch>
            <a:fillRect/>
          </a:stretch>
        </p:blipFill>
        <p:spPr bwMode="auto">
          <a:xfrm>
            <a:off x="655773" y="1600200"/>
            <a:ext cx="7832453" cy="4525963"/>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dirty="0" err="1"/>
              <a:t>Rangkaian</a:t>
            </a:r>
            <a:r>
              <a:rPr lang="en-US" dirty="0"/>
              <a:t> Driver LED</a:t>
            </a:r>
          </a:p>
        </p:txBody>
      </p:sp>
      <p:sp>
        <p:nvSpPr>
          <p:cNvPr id="20483" name="Rectangle 3"/>
          <p:cNvSpPr>
            <a:spLocks noGrp="1" noChangeArrowheads="1"/>
          </p:cNvSpPr>
          <p:nvPr>
            <p:ph idx="1"/>
          </p:nvPr>
        </p:nvSpPr>
        <p:spPr/>
        <p:txBody>
          <a:bodyPr/>
          <a:lstStyle/>
          <a:p>
            <a:pPr marL="0" indent="0" algn="just">
              <a:lnSpc>
                <a:spcPct val="150000"/>
              </a:lnSpc>
              <a:buFont typeface="Wingdings" pitchFamily="2" charset="2"/>
              <a:buNone/>
            </a:pPr>
            <a:r>
              <a:rPr lang="id-ID" sz="2000" dirty="0"/>
              <a:t>Misalkan pada rangkaian driver </a:t>
            </a:r>
            <a:r>
              <a:rPr lang="id-ID" sz="2000" dirty="0" smtClean="0"/>
              <a:t>LED, </a:t>
            </a:r>
            <a:r>
              <a:rPr lang="id-ID" sz="2000" dirty="0"/>
              <a:t>transistor yang digunakan adalah transistor dengan </a:t>
            </a:r>
            <a:r>
              <a:rPr lang="id-ID" sz="2000" b="1" dirty="0"/>
              <a:t>β</a:t>
            </a:r>
            <a:r>
              <a:rPr lang="id-ID" sz="2000" dirty="0"/>
              <a:t> = 50. Penyalaan LED diatur oleh sebuah gerbang logika (</a:t>
            </a:r>
            <a:r>
              <a:rPr lang="id-ID" sz="2000" i="1" dirty="0"/>
              <a:t>logic gate)</a:t>
            </a:r>
            <a:r>
              <a:rPr lang="id-ID" sz="2000" dirty="0"/>
              <a:t>  dengan arus </a:t>
            </a:r>
            <a:r>
              <a:rPr lang="id-ID" sz="2000" i="1" dirty="0"/>
              <a:t>output high</a:t>
            </a:r>
            <a:r>
              <a:rPr lang="id-ID" sz="2000" dirty="0"/>
              <a:t> = 400 uA dan diketahui tegangan forward LED, VLED = 2.4 volt. </a:t>
            </a:r>
            <a:r>
              <a:rPr lang="id-ID" sz="2000" dirty="0" smtClean="0"/>
              <a:t>Berapakah </a:t>
            </a:r>
            <a:r>
              <a:rPr lang="id-ID" sz="2000" dirty="0"/>
              <a:t>seharusnya resistansi RL yang dipakai. </a:t>
            </a:r>
            <a:endParaRPr lang="en-US" sz="2000" dirty="0"/>
          </a:p>
        </p:txBody>
      </p:sp>
      <p:pic>
        <p:nvPicPr>
          <p:cNvPr id="20484" name="Picture 4" descr="rang_led"/>
          <p:cNvPicPr>
            <a:picLocks noChangeAspect="1" noChangeArrowheads="1"/>
          </p:cNvPicPr>
          <p:nvPr/>
        </p:nvPicPr>
        <p:blipFill>
          <a:blip r:embed="rId2" cstate="print"/>
          <a:srcRect/>
          <a:stretch>
            <a:fillRect/>
          </a:stretch>
        </p:blipFill>
        <p:spPr bwMode="auto">
          <a:xfrm>
            <a:off x="5076056" y="3501008"/>
            <a:ext cx="2678112" cy="316865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smtClean="0"/>
              <a:t>Indikator Kajian 2 </a:t>
            </a:r>
            <a:br>
              <a:rPr lang="id-ID" sz="3200" dirty="0" smtClean="0"/>
            </a:br>
            <a:endParaRPr lang="id-ID" sz="3200" dirty="0"/>
          </a:p>
        </p:txBody>
      </p:sp>
      <p:sp>
        <p:nvSpPr>
          <p:cNvPr id="6" name="Content Placeholder 5"/>
          <p:cNvSpPr>
            <a:spLocks noGrp="1"/>
          </p:cNvSpPr>
          <p:nvPr>
            <p:ph idx="1"/>
          </p:nvPr>
        </p:nvSpPr>
        <p:spPr/>
        <p:txBody>
          <a:bodyPr/>
          <a:lstStyle/>
          <a:p>
            <a:r>
              <a:rPr lang="id-ID" dirty="0" smtClean="0">
                <a:hlinkClick r:id="rId2" action="ppaction://hlinkfile"/>
              </a:rPr>
              <a:t>Dokumen sistem pembelajaran</a:t>
            </a:r>
            <a:endParaRPr lang="id-ID" dirty="0" smtClean="0"/>
          </a:p>
          <a:p>
            <a:endParaRPr lang="id-ID" dirty="0"/>
          </a:p>
        </p:txBody>
      </p:sp>
      <p:pic>
        <p:nvPicPr>
          <p:cNvPr id="5" name="Picture 4"/>
          <p:cNvPicPr>
            <a:picLocks noChangeAspect="1" noChangeArrowheads="1"/>
          </p:cNvPicPr>
          <p:nvPr/>
        </p:nvPicPr>
        <p:blipFill>
          <a:blip r:embed="rId3"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Solusi</a:t>
            </a:r>
            <a:endParaRPr lang="id-ID" dirty="0"/>
          </a:p>
        </p:txBody>
      </p:sp>
      <p:sp>
        <p:nvSpPr>
          <p:cNvPr id="19459" name="Rectangle 3"/>
          <p:cNvSpPr>
            <a:spLocks noGrp="1" noChangeArrowheads="1"/>
          </p:cNvSpPr>
          <p:nvPr>
            <p:ph idx="1"/>
          </p:nvPr>
        </p:nvSpPr>
        <p:spPr/>
        <p:txBody>
          <a:bodyPr/>
          <a:lstStyle/>
          <a:p>
            <a:pPr algn="just">
              <a:lnSpc>
                <a:spcPct val="110000"/>
              </a:lnSpc>
            </a:pPr>
            <a:r>
              <a:rPr lang="id-ID" sz="2600"/>
              <a:t>IC = </a:t>
            </a:r>
            <a:r>
              <a:rPr lang="id-ID" sz="2600" b="1"/>
              <a:t>β</a:t>
            </a:r>
            <a:r>
              <a:rPr lang="id-ID" sz="2600"/>
              <a:t> IB = 50 x 400 uA = 20 mA</a:t>
            </a:r>
          </a:p>
          <a:p>
            <a:pPr algn="just">
              <a:lnSpc>
                <a:spcPct val="110000"/>
              </a:lnSpc>
            </a:pPr>
            <a:r>
              <a:rPr lang="id-ID" sz="2600"/>
              <a:t>Arus sebesar ini cukup untuk menyalakan LED pada saat transistor </a:t>
            </a:r>
            <a:r>
              <a:rPr lang="id-ID" sz="2600" i="1"/>
              <a:t>cut-off</a:t>
            </a:r>
            <a:r>
              <a:rPr lang="id-ID" sz="2600"/>
              <a:t>. Tegangan VCE pada saat </a:t>
            </a:r>
            <a:r>
              <a:rPr lang="id-ID" sz="2600" i="1"/>
              <a:t>cut-off</a:t>
            </a:r>
            <a:r>
              <a:rPr lang="id-ID" sz="2600"/>
              <a:t> idealnya = 0, dan aproksimasi ini sudah cukup untuk rangkaian ini. </a:t>
            </a:r>
          </a:p>
          <a:p>
            <a:pPr algn="just">
              <a:lnSpc>
                <a:spcPct val="110000"/>
              </a:lnSpc>
            </a:pPr>
            <a:r>
              <a:rPr lang="id-ID" sz="2600"/>
              <a:t>RL </a:t>
            </a:r>
            <a:r>
              <a:rPr lang="en-US" sz="2600"/>
              <a:t>	</a:t>
            </a:r>
            <a:r>
              <a:rPr lang="id-ID" sz="2600"/>
              <a:t>= (VCC - VLED - VCE) / IC</a:t>
            </a:r>
          </a:p>
          <a:p>
            <a:pPr algn="just">
              <a:lnSpc>
                <a:spcPct val="110000"/>
              </a:lnSpc>
              <a:buFont typeface="Wingdings" pitchFamily="2" charset="2"/>
              <a:buNone/>
            </a:pPr>
            <a:r>
              <a:rPr lang="en-US" sz="2600"/>
              <a:t>		</a:t>
            </a:r>
            <a:r>
              <a:rPr lang="id-ID" sz="2600"/>
              <a:t>= (5 - 2.4 - 0)V / 20 mA</a:t>
            </a:r>
            <a:endParaRPr lang="en-US" sz="2600"/>
          </a:p>
          <a:p>
            <a:pPr algn="just">
              <a:lnSpc>
                <a:spcPct val="110000"/>
              </a:lnSpc>
              <a:buFont typeface="Wingdings" pitchFamily="2" charset="2"/>
              <a:buNone/>
            </a:pPr>
            <a:r>
              <a:rPr lang="en-US" sz="2600"/>
              <a:t>		</a:t>
            </a:r>
            <a:r>
              <a:rPr lang="id-ID" sz="2600"/>
              <a:t>= 2.6V / 20 mA</a:t>
            </a:r>
          </a:p>
          <a:p>
            <a:pPr algn="just">
              <a:lnSpc>
                <a:spcPct val="110000"/>
              </a:lnSpc>
              <a:buFont typeface="Wingdings" pitchFamily="2" charset="2"/>
              <a:buNone/>
            </a:pPr>
            <a:r>
              <a:rPr lang="en-US" sz="2600"/>
              <a:t>		</a:t>
            </a:r>
            <a:r>
              <a:rPr lang="id-ID" sz="2600"/>
              <a:t>= 130 Ohm   </a:t>
            </a:r>
            <a:endParaRPr lang="en-US" sz="2600"/>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Soal :</a:t>
            </a:r>
          </a:p>
        </p:txBody>
      </p:sp>
      <p:pic>
        <p:nvPicPr>
          <p:cNvPr id="16388" name="Picture 4" descr="rangk-01"/>
          <p:cNvPicPr>
            <a:picLocks noGrp="1" noChangeAspect="1" noChangeArrowheads="1"/>
          </p:cNvPicPr>
          <p:nvPr>
            <p:ph sz="quarter" idx="1"/>
          </p:nvPr>
        </p:nvPicPr>
        <p:blipFill>
          <a:blip r:embed="rId2" cstate="print"/>
          <a:srcRect/>
          <a:stretch>
            <a:fillRect/>
          </a:stretch>
        </p:blipFill>
        <p:spPr>
          <a:xfrm>
            <a:off x="2124075" y="1989138"/>
            <a:ext cx="3671888" cy="2282825"/>
          </a:xfrm>
          <a:noFill/>
          <a:ln/>
        </p:spPr>
      </p:pic>
      <p:sp>
        <p:nvSpPr>
          <p:cNvPr id="16389" name="Text Box 5"/>
          <p:cNvSpPr txBox="1">
            <a:spLocks noChangeArrowheads="1"/>
          </p:cNvSpPr>
          <p:nvPr/>
        </p:nvSpPr>
        <p:spPr bwMode="auto">
          <a:xfrm>
            <a:off x="395288" y="4543425"/>
            <a:ext cx="8064500" cy="1117600"/>
          </a:xfrm>
          <a:prstGeom prst="rect">
            <a:avLst/>
          </a:prstGeom>
          <a:noFill/>
          <a:ln w="9525">
            <a:noFill/>
            <a:miter lim="800000"/>
            <a:headEnd/>
            <a:tailEnd/>
          </a:ln>
          <a:effectLst/>
        </p:spPr>
        <p:txBody>
          <a:bodyPr>
            <a:spAutoFit/>
          </a:bodyPr>
          <a:lstStyle/>
          <a:p>
            <a:pPr>
              <a:lnSpc>
                <a:spcPct val="120000"/>
              </a:lnSpc>
              <a:spcBef>
                <a:spcPct val="50000"/>
              </a:spcBef>
            </a:pPr>
            <a:r>
              <a:rPr lang="en-US" sz="2800"/>
              <a:t>Berapakah Tegangan pada Resistor Basis dan Arus Kolektor bila diketahui </a:t>
            </a:r>
            <a:r>
              <a:rPr lang="id-ID" sz="2800" b="1"/>
              <a:t>β</a:t>
            </a:r>
            <a:r>
              <a:rPr lang="id-ID" sz="2800"/>
              <a:t> = 200</a:t>
            </a:r>
            <a:r>
              <a:rPr lang="en-US" sz="2800"/>
              <a:t>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Referensi</a:t>
            </a:r>
            <a:endParaRPr lang="id-ID" dirty="0"/>
          </a:p>
        </p:txBody>
      </p:sp>
      <p:sp>
        <p:nvSpPr>
          <p:cNvPr id="3" name="Content Placeholder 2"/>
          <p:cNvSpPr>
            <a:spLocks noGrp="1"/>
          </p:cNvSpPr>
          <p:nvPr>
            <p:ph idx="1"/>
          </p:nvPr>
        </p:nvSpPr>
        <p:spPr/>
        <p:txBody>
          <a:bodyPr>
            <a:normAutofit lnSpcReduction="10000"/>
          </a:bodyPr>
          <a:lstStyle/>
          <a:p>
            <a:r>
              <a:rPr lang="id-ID" dirty="0" smtClean="0"/>
              <a:t>Adel Sedra and Kenneth Smith. 1998. Microelectronics Circuits, 4th edition. Oxford University Press. New York.</a:t>
            </a:r>
          </a:p>
          <a:p>
            <a:r>
              <a:rPr lang="id-ID" dirty="0" smtClean="0"/>
              <a:t>Thomas L. Floyd and David M. Buchla. 2009. Electronics Fundamentals: Circuits, Devices &amp; Applications (8th Edition). Prentice-Hall.</a:t>
            </a:r>
          </a:p>
          <a:p>
            <a:r>
              <a:rPr lang="id-ID" dirty="0" smtClean="0"/>
              <a:t>Electrical &amp; electronic system pearson education limited 2004</a:t>
            </a:r>
          </a:p>
          <a:p>
            <a:r>
              <a:rPr lang="en-US" dirty="0" err="1" smtClean="0"/>
              <a:t>Jetking</a:t>
            </a:r>
            <a:r>
              <a:rPr lang="en-US" dirty="0" smtClean="0"/>
              <a:t> </a:t>
            </a:r>
            <a:r>
              <a:rPr lang="en-US" dirty="0" err="1" smtClean="0"/>
              <a:t>Infotrain</a:t>
            </a:r>
            <a:r>
              <a:rPr lang="en-US" dirty="0" smtClean="0"/>
              <a:t> Ltd</a:t>
            </a:r>
            <a:r>
              <a:rPr lang="id-ID" dirty="0" smtClean="0"/>
              <a:t> 2010</a:t>
            </a:r>
            <a:endParaRPr lang="en-US" dirty="0" smtClean="0"/>
          </a:p>
          <a:p>
            <a:endParaRPr lang="id-ID" dirty="0"/>
          </a:p>
        </p:txBody>
      </p:sp>
      <p:pic>
        <p:nvPicPr>
          <p:cNvPr id="4" name="Picture 3"/>
          <p:cNvPicPr>
            <a:picLocks noChangeAspect="1" noChangeArrowheads="1"/>
          </p:cNvPicPr>
          <p:nvPr/>
        </p:nvPicPr>
        <p:blipFill>
          <a:blip r:embed="rId3"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ctr"/>
            <a:r>
              <a:rPr lang="en-US" dirty="0"/>
              <a:t>Transistor</a:t>
            </a:r>
          </a:p>
        </p:txBody>
      </p:sp>
      <p:sp>
        <p:nvSpPr>
          <p:cNvPr id="186371" name="Rectangle 3"/>
          <p:cNvSpPr>
            <a:spLocks noGrp="1" noChangeArrowheads="1"/>
          </p:cNvSpPr>
          <p:nvPr>
            <p:ph idx="1"/>
          </p:nvPr>
        </p:nvSpPr>
        <p:spPr/>
        <p:txBody>
          <a:bodyPr>
            <a:normAutofit/>
          </a:bodyPr>
          <a:lstStyle/>
          <a:p>
            <a:pPr>
              <a:lnSpc>
                <a:spcPct val="120000"/>
              </a:lnSpc>
            </a:pPr>
            <a:r>
              <a:rPr lang="id-ID" sz="2200" dirty="0" smtClean="0">
                <a:latin typeface="Arial" charset="0"/>
              </a:rPr>
              <a:t>K</a:t>
            </a:r>
            <a:r>
              <a:rPr lang="en-US" sz="2200" dirty="0" err="1" smtClean="0">
                <a:latin typeface="Arial" charset="0"/>
              </a:rPr>
              <a:t>omponen</a:t>
            </a:r>
            <a:r>
              <a:rPr lang="en-US" sz="2200" dirty="0" smtClean="0">
                <a:latin typeface="Arial" charset="0"/>
              </a:rPr>
              <a:t> </a:t>
            </a:r>
            <a:r>
              <a:rPr lang="id-ID" sz="2200" dirty="0" smtClean="0">
                <a:latin typeface="Arial" charset="0"/>
              </a:rPr>
              <a:t>elektronika </a:t>
            </a:r>
            <a:r>
              <a:rPr lang="en-US" sz="2200" dirty="0" err="1" smtClean="0">
                <a:latin typeface="Arial" charset="0"/>
              </a:rPr>
              <a:t>aktif</a:t>
            </a:r>
            <a:r>
              <a:rPr lang="en-US" sz="2200" dirty="0" smtClean="0">
                <a:latin typeface="Arial" charset="0"/>
              </a:rPr>
              <a:t> </a:t>
            </a:r>
            <a:r>
              <a:rPr lang="id-ID" sz="2200" dirty="0" smtClean="0">
                <a:latin typeface="Arial" charset="0"/>
              </a:rPr>
              <a:t>yang menghasilkan keluaran berupa a</a:t>
            </a:r>
            <a:r>
              <a:rPr lang="en-US" sz="2200" dirty="0" err="1" smtClean="0">
                <a:latin typeface="Arial" charset="0"/>
              </a:rPr>
              <a:t>rus</a:t>
            </a:r>
            <a:r>
              <a:rPr lang="en-US" sz="2200" dirty="0">
                <a:latin typeface="Arial" charset="0"/>
              </a:rPr>
              <a:t>, </a:t>
            </a:r>
            <a:r>
              <a:rPr lang="en-US" sz="2200" dirty="0" err="1">
                <a:latin typeface="Arial" charset="0"/>
              </a:rPr>
              <a:t>tegangan</a:t>
            </a:r>
            <a:r>
              <a:rPr lang="en-US" sz="2200" dirty="0">
                <a:latin typeface="Arial" charset="0"/>
              </a:rPr>
              <a:t> </a:t>
            </a:r>
            <a:r>
              <a:rPr lang="en-US" sz="2200" dirty="0" err="1">
                <a:latin typeface="Arial" charset="0"/>
              </a:rPr>
              <a:t>atau</a:t>
            </a:r>
            <a:r>
              <a:rPr lang="en-US" sz="2200" dirty="0">
                <a:latin typeface="Arial" charset="0"/>
              </a:rPr>
              <a:t> </a:t>
            </a:r>
            <a:r>
              <a:rPr lang="en-US" sz="2200" dirty="0" err="1">
                <a:latin typeface="Arial" charset="0"/>
              </a:rPr>
              <a:t>daya</a:t>
            </a:r>
            <a:r>
              <a:rPr lang="en-US" sz="2200" dirty="0">
                <a:latin typeface="Arial" charset="0"/>
              </a:rPr>
              <a:t> </a:t>
            </a:r>
            <a:r>
              <a:rPr lang="en-US" sz="2200" dirty="0" err="1" smtClean="0">
                <a:latin typeface="Arial" charset="0"/>
              </a:rPr>
              <a:t>dikendalikan</a:t>
            </a:r>
            <a:r>
              <a:rPr lang="en-US" sz="2200" dirty="0" smtClean="0">
                <a:latin typeface="Arial" charset="0"/>
              </a:rPr>
              <a:t> </a:t>
            </a:r>
            <a:r>
              <a:rPr lang="en-US" sz="2200" dirty="0" err="1">
                <a:latin typeface="Arial" charset="0"/>
              </a:rPr>
              <a:t>oleh</a:t>
            </a:r>
            <a:r>
              <a:rPr lang="en-US" sz="2200" dirty="0">
                <a:latin typeface="Arial" charset="0"/>
              </a:rPr>
              <a:t> </a:t>
            </a:r>
            <a:r>
              <a:rPr lang="en-US" sz="2200" dirty="0" err="1">
                <a:latin typeface="Arial" charset="0"/>
              </a:rPr>
              <a:t>arus</a:t>
            </a:r>
            <a:r>
              <a:rPr lang="en-US" sz="2200" dirty="0">
                <a:latin typeface="Arial" charset="0"/>
              </a:rPr>
              <a:t> </a:t>
            </a:r>
            <a:r>
              <a:rPr lang="id-ID" sz="2200" dirty="0" smtClean="0">
                <a:latin typeface="Arial" charset="0"/>
              </a:rPr>
              <a:t>atau tegangan </a:t>
            </a:r>
            <a:r>
              <a:rPr lang="en-US" sz="2200" dirty="0" err="1" smtClean="0">
                <a:latin typeface="Arial" charset="0"/>
              </a:rPr>
              <a:t>masukkan</a:t>
            </a:r>
            <a:r>
              <a:rPr lang="en-US" sz="2200" dirty="0">
                <a:latin typeface="Arial" charset="0"/>
              </a:rPr>
              <a:t>.</a:t>
            </a:r>
          </a:p>
          <a:p>
            <a:pPr>
              <a:lnSpc>
                <a:spcPct val="120000"/>
              </a:lnSpc>
            </a:pPr>
            <a:r>
              <a:rPr lang="en-US" sz="2200" dirty="0" err="1">
                <a:latin typeface="Arial" charset="0"/>
              </a:rPr>
              <a:t>Pada</a:t>
            </a:r>
            <a:r>
              <a:rPr lang="en-US" sz="2200" dirty="0">
                <a:latin typeface="Arial" charset="0"/>
              </a:rPr>
              <a:t> </a:t>
            </a:r>
            <a:r>
              <a:rPr lang="en-US" sz="2200" dirty="0" err="1">
                <a:latin typeface="Arial" charset="0"/>
              </a:rPr>
              <a:t>sistem</a:t>
            </a:r>
            <a:r>
              <a:rPr lang="en-US" sz="2200" dirty="0">
                <a:latin typeface="Arial" charset="0"/>
              </a:rPr>
              <a:t> </a:t>
            </a:r>
            <a:r>
              <a:rPr lang="en-US" sz="2200" dirty="0" err="1">
                <a:latin typeface="Arial" charset="0"/>
              </a:rPr>
              <a:t>komunikasi</a:t>
            </a:r>
            <a:r>
              <a:rPr lang="en-US" sz="2200" dirty="0">
                <a:latin typeface="Arial" charset="0"/>
              </a:rPr>
              <a:t>, transistor </a:t>
            </a:r>
            <a:r>
              <a:rPr lang="en-US" sz="2200" dirty="0" err="1">
                <a:latin typeface="Arial" charset="0"/>
              </a:rPr>
              <a:t>digunakan</a:t>
            </a:r>
            <a:r>
              <a:rPr lang="en-US" sz="2200" dirty="0">
                <a:latin typeface="Arial" charset="0"/>
              </a:rPr>
              <a:t> </a:t>
            </a:r>
            <a:r>
              <a:rPr lang="en-US" sz="2200" dirty="0" err="1">
                <a:latin typeface="Arial" charset="0"/>
              </a:rPr>
              <a:t>sebagai</a:t>
            </a:r>
            <a:r>
              <a:rPr lang="en-US" sz="2200" dirty="0">
                <a:latin typeface="Arial" charset="0"/>
              </a:rPr>
              <a:t> </a:t>
            </a:r>
            <a:r>
              <a:rPr lang="en-US" sz="2200" dirty="0" err="1">
                <a:latin typeface="Arial" charset="0"/>
              </a:rPr>
              <a:t>penguat</a:t>
            </a:r>
            <a:r>
              <a:rPr lang="en-US" sz="2200" dirty="0">
                <a:latin typeface="Arial" charset="0"/>
              </a:rPr>
              <a:t> </a:t>
            </a:r>
            <a:r>
              <a:rPr lang="en-US" sz="2200" dirty="0" err="1" smtClean="0">
                <a:latin typeface="Arial" charset="0"/>
              </a:rPr>
              <a:t>sinyal</a:t>
            </a:r>
            <a:r>
              <a:rPr lang="en-US" sz="2200" dirty="0">
                <a:latin typeface="Arial" charset="0"/>
              </a:rPr>
              <a:t>, </a:t>
            </a:r>
            <a:r>
              <a:rPr lang="en-US" sz="2200" dirty="0" err="1">
                <a:latin typeface="Arial" charset="0"/>
              </a:rPr>
              <a:t>sedang</a:t>
            </a:r>
            <a:r>
              <a:rPr lang="en-US" sz="2200" dirty="0">
                <a:latin typeface="Arial" charset="0"/>
              </a:rPr>
              <a:t> </a:t>
            </a:r>
            <a:r>
              <a:rPr lang="en-US" sz="2200" dirty="0" err="1">
                <a:latin typeface="Arial" charset="0"/>
              </a:rPr>
              <a:t>pada</a:t>
            </a:r>
            <a:r>
              <a:rPr lang="en-US" sz="2200" dirty="0">
                <a:latin typeface="Arial" charset="0"/>
              </a:rPr>
              <a:t> </a:t>
            </a:r>
            <a:r>
              <a:rPr lang="id-ID" sz="2200" dirty="0" smtClean="0">
                <a:latin typeface="Arial" charset="0"/>
              </a:rPr>
              <a:t>sistem elektronika </a:t>
            </a:r>
            <a:r>
              <a:rPr lang="en-US" sz="2200" dirty="0" err="1" smtClean="0">
                <a:latin typeface="Arial" charset="0"/>
              </a:rPr>
              <a:t>komputer</a:t>
            </a:r>
            <a:r>
              <a:rPr lang="en-US" sz="2200" dirty="0">
                <a:latin typeface="Arial" charset="0"/>
              </a:rPr>
              <a:t>, transistor </a:t>
            </a:r>
            <a:r>
              <a:rPr lang="en-US" sz="2200" dirty="0" err="1">
                <a:latin typeface="Arial" charset="0"/>
              </a:rPr>
              <a:t>digunakan</a:t>
            </a:r>
            <a:r>
              <a:rPr lang="en-US" sz="2200" dirty="0">
                <a:latin typeface="Arial" charset="0"/>
              </a:rPr>
              <a:t> </a:t>
            </a:r>
            <a:r>
              <a:rPr lang="en-US" sz="2200" dirty="0" err="1">
                <a:latin typeface="Arial" charset="0"/>
              </a:rPr>
              <a:t>untuk</a:t>
            </a:r>
            <a:r>
              <a:rPr lang="en-US" sz="2200" dirty="0">
                <a:latin typeface="Arial" charset="0"/>
              </a:rPr>
              <a:t> </a:t>
            </a:r>
            <a:r>
              <a:rPr lang="en-US" sz="2200" dirty="0" err="1">
                <a:latin typeface="Arial" charset="0"/>
              </a:rPr>
              <a:t>saklar</a:t>
            </a:r>
            <a:r>
              <a:rPr lang="en-US" sz="2200" dirty="0">
                <a:latin typeface="Arial" charset="0"/>
              </a:rPr>
              <a:t> </a:t>
            </a:r>
            <a:r>
              <a:rPr lang="en-US" sz="2200" dirty="0" err="1">
                <a:latin typeface="Arial" charset="0"/>
              </a:rPr>
              <a:t>elektronis</a:t>
            </a:r>
            <a:r>
              <a:rPr lang="en-US" sz="2200" dirty="0">
                <a:latin typeface="Arial" charset="0"/>
              </a:rPr>
              <a:t> </a:t>
            </a:r>
            <a:r>
              <a:rPr lang="id-ID" sz="2200" dirty="0" smtClean="0">
                <a:latin typeface="Arial" charset="0"/>
              </a:rPr>
              <a:t>kecepatan</a:t>
            </a:r>
            <a:r>
              <a:rPr lang="en-US" sz="2200" dirty="0" smtClean="0">
                <a:latin typeface="Arial" charset="0"/>
              </a:rPr>
              <a:t> </a:t>
            </a:r>
            <a:r>
              <a:rPr lang="en-US" sz="2200" dirty="0" err="1">
                <a:latin typeface="Arial" charset="0"/>
              </a:rPr>
              <a:t>tinggi</a:t>
            </a:r>
            <a:r>
              <a:rPr lang="en-US" sz="2200" dirty="0">
                <a:latin typeface="Arial" charset="0"/>
              </a:rPr>
              <a:t>.</a:t>
            </a:r>
          </a:p>
          <a:p>
            <a:pPr>
              <a:lnSpc>
                <a:spcPct val="120000"/>
              </a:lnSpc>
            </a:pPr>
            <a:r>
              <a:rPr lang="en-US" sz="2200" dirty="0" err="1">
                <a:latin typeface="Arial" charset="0"/>
              </a:rPr>
              <a:t>Ada</a:t>
            </a:r>
            <a:r>
              <a:rPr lang="en-US" sz="2200" dirty="0">
                <a:latin typeface="Arial" charset="0"/>
              </a:rPr>
              <a:t> 2 </a:t>
            </a:r>
            <a:r>
              <a:rPr lang="en-US" sz="2200" dirty="0" err="1">
                <a:latin typeface="Arial" charset="0"/>
              </a:rPr>
              <a:t>jenis</a:t>
            </a:r>
            <a:r>
              <a:rPr lang="en-US" sz="2200" dirty="0">
                <a:latin typeface="Arial" charset="0"/>
              </a:rPr>
              <a:t> transistor </a:t>
            </a:r>
            <a:r>
              <a:rPr lang="en-US" sz="2200" dirty="0" err="1">
                <a:latin typeface="Arial" charset="0"/>
              </a:rPr>
              <a:t>yaitu</a:t>
            </a:r>
            <a:r>
              <a:rPr lang="en-US" sz="2200" dirty="0">
                <a:latin typeface="Arial" charset="0"/>
              </a:rPr>
              <a:t> </a:t>
            </a:r>
            <a:r>
              <a:rPr lang="en-US" sz="2200" dirty="0" smtClean="0">
                <a:latin typeface="Arial" charset="0"/>
              </a:rPr>
              <a:t>transistor</a:t>
            </a:r>
            <a:r>
              <a:rPr lang="id-ID" sz="2200" dirty="0" smtClean="0">
                <a:latin typeface="Arial" charset="0"/>
              </a:rPr>
              <a:t>:</a:t>
            </a:r>
          </a:p>
          <a:p>
            <a:pPr lvl="1">
              <a:lnSpc>
                <a:spcPct val="120000"/>
              </a:lnSpc>
            </a:pPr>
            <a:r>
              <a:rPr lang="id-ID" sz="2200" dirty="0" smtClean="0">
                <a:latin typeface="Arial" charset="0"/>
              </a:rPr>
              <a:t>Transistor b</a:t>
            </a:r>
            <a:r>
              <a:rPr lang="en-US" sz="2200" dirty="0" err="1" smtClean="0">
                <a:latin typeface="Arial" charset="0"/>
              </a:rPr>
              <a:t>ipolar</a:t>
            </a:r>
            <a:r>
              <a:rPr lang="en-US" sz="2200" dirty="0" smtClean="0">
                <a:latin typeface="Arial" charset="0"/>
              </a:rPr>
              <a:t> </a:t>
            </a:r>
            <a:r>
              <a:rPr lang="en-US" sz="2200" dirty="0">
                <a:latin typeface="Arial" charset="0"/>
              </a:rPr>
              <a:t>(</a:t>
            </a:r>
            <a:r>
              <a:rPr lang="en-US" sz="2200" i="1" dirty="0">
                <a:latin typeface="Arial" charset="0"/>
              </a:rPr>
              <a:t>bipolar junction </a:t>
            </a:r>
            <a:r>
              <a:rPr lang="en-US" sz="2200" i="1" dirty="0" smtClean="0">
                <a:latin typeface="Arial" charset="0"/>
              </a:rPr>
              <a:t>transistor</a:t>
            </a:r>
            <a:r>
              <a:rPr lang="id-ID" sz="2200" dirty="0" smtClean="0">
                <a:latin typeface="Arial" charset="0"/>
              </a:rPr>
              <a:t>/</a:t>
            </a:r>
            <a:r>
              <a:rPr lang="en-US" sz="2200" b="1" dirty="0" smtClean="0">
                <a:latin typeface="Arial" charset="0"/>
              </a:rPr>
              <a:t>BJT</a:t>
            </a:r>
            <a:r>
              <a:rPr lang="en-US" sz="2200" dirty="0">
                <a:latin typeface="Arial" charset="0"/>
              </a:rPr>
              <a:t>) </a:t>
            </a:r>
            <a:endParaRPr lang="id-ID" sz="2200" dirty="0" smtClean="0">
              <a:latin typeface="Arial" charset="0"/>
            </a:endParaRPr>
          </a:p>
          <a:p>
            <a:pPr lvl="1">
              <a:lnSpc>
                <a:spcPct val="120000"/>
              </a:lnSpc>
            </a:pPr>
            <a:r>
              <a:rPr lang="id-ID" sz="2200" dirty="0" smtClean="0">
                <a:latin typeface="Arial" charset="0"/>
              </a:rPr>
              <a:t>T</a:t>
            </a:r>
            <a:r>
              <a:rPr lang="en-US" sz="2200" dirty="0" err="1" smtClean="0">
                <a:latin typeface="Arial" charset="0"/>
              </a:rPr>
              <a:t>ransistor</a:t>
            </a:r>
            <a:r>
              <a:rPr lang="en-US" sz="2200" dirty="0" smtClean="0">
                <a:latin typeface="Arial" charset="0"/>
              </a:rPr>
              <a:t> </a:t>
            </a:r>
            <a:r>
              <a:rPr lang="en-US" sz="2200" dirty="0" err="1">
                <a:latin typeface="Arial" charset="0"/>
              </a:rPr>
              <a:t>efek</a:t>
            </a:r>
            <a:r>
              <a:rPr lang="en-US" sz="2200" dirty="0">
                <a:latin typeface="Arial" charset="0"/>
              </a:rPr>
              <a:t> </a:t>
            </a:r>
            <a:r>
              <a:rPr lang="en-US" sz="2200" dirty="0" err="1">
                <a:latin typeface="Arial" charset="0"/>
              </a:rPr>
              <a:t>medan</a:t>
            </a:r>
            <a:r>
              <a:rPr lang="en-US" sz="2200" dirty="0">
                <a:latin typeface="Arial" charset="0"/>
              </a:rPr>
              <a:t> (</a:t>
            </a:r>
            <a:r>
              <a:rPr lang="en-US" sz="2200" i="1" dirty="0">
                <a:latin typeface="Arial" charset="0"/>
              </a:rPr>
              <a:t>field effect </a:t>
            </a:r>
            <a:r>
              <a:rPr lang="en-US" sz="2200" i="1" dirty="0" smtClean="0">
                <a:latin typeface="Arial" charset="0"/>
              </a:rPr>
              <a:t>transistor</a:t>
            </a:r>
            <a:r>
              <a:rPr lang="id-ID" sz="2200" dirty="0" smtClean="0">
                <a:latin typeface="Arial" charset="0"/>
              </a:rPr>
              <a:t>/</a:t>
            </a:r>
            <a:r>
              <a:rPr lang="en-US" sz="2200" b="1" dirty="0" smtClean="0">
                <a:latin typeface="Arial" charset="0"/>
              </a:rPr>
              <a:t>FET</a:t>
            </a:r>
            <a:r>
              <a:rPr lang="en-US" sz="2200" dirty="0">
                <a:latin typeface="Arial" charset="0"/>
              </a:rPr>
              <a:t>). </a:t>
            </a:r>
            <a:endParaRPr lang="id-ID" sz="2200" dirty="0" smtClean="0">
              <a:latin typeface="Arial" charset="0"/>
            </a:endParaRPr>
          </a:p>
          <a:p>
            <a:pPr lvl="1">
              <a:lnSpc>
                <a:spcPct val="120000"/>
              </a:lnSpc>
            </a:pPr>
            <a:r>
              <a:rPr lang="id-ID" sz="2200" dirty="0" smtClean="0">
                <a:latin typeface="Arial" charset="0"/>
              </a:rPr>
              <a:t>Perbedaannya</a:t>
            </a:r>
            <a:r>
              <a:rPr lang="en-US" sz="2200" dirty="0" smtClean="0">
                <a:latin typeface="Arial" charset="0"/>
              </a:rPr>
              <a:t> </a:t>
            </a:r>
            <a:r>
              <a:rPr lang="en-US" sz="2200" dirty="0" err="1">
                <a:latin typeface="Arial" charset="0"/>
              </a:rPr>
              <a:t>yaitu</a:t>
            </a:r>
            <a:r>
              <a:rPr lang="en-US" sz="2200" dirty="0">
                <a:latin typeface="Arial" charset="0"/>
              </a:rPr>
              <a:t> </a:t>
            </a:r>
            <a:r>
              <a:rPr lang="en-US" sz="2200" dirty="0" err="1">
                <a:latin typeface="Arial" charset="0"/>
              </a:rPr>
              <a:t>karakteristik</a:t>
            </a:r>
            <a:r>
              <a:rPr lang="en-US" sz="2200" dirty="0">
                <a:latin typeface="Arial" charset="0"/>
              </a:rPr>
              <a:t> </a:t>
            </a:r>
            <a:r>
              <a:rPr lang="en-US" sz="2200" dirty="0" err="1">
                <a:latin typeface="Arial" charset="0"/>
              </a:rPr>
              <a:t>kerja</a:t>
            </a:r>
            <a:r>
              <a:rPr lang="en-US" sz="2200" dirty="0">
                <a:latin typeface="Arial" charset="0"/>
              </a:rPr>
              <a:t> </a:t>
            </a:r>
            <a:r>
              <a:rPr lang="en-US" sz="2200" dirty="0" err="1">
                <a:latin typeface="Arial" charset="0"/>
              </a:rPr>
              <a:t>dan</a:t>
            </a:r>
            <a:r>
              <a:rPr lang="en-US" sz="2200" dirty="0">
                <a:latin typeface="Arial" charset="0"/>
              </a:rPr>
              <a:t> </a:t>
            </a:r>
            <a:r>
              <a:rPr lang="en-US" sz="2200" dirty="0" err="1">
                <a:latin typeface="Arial" charset="0"/>
              </a:rPr>
              <a:t>kontruksinya</a:t>
            </a:r>
            <a:r>
              <a:rPr lang="en-US" sz="2200" dirty="0">
                <a:latin typeface="Arial" charset="0"/>
              </a:rPr>
              <a:t>.</a:t>
            </a:r>
          </a:p>
        </p:txBody>
      </p:sp>
      <p:sp>
        <p:nvSpPr>
          <p:cNvPr id="4" name="Slide Number Placeholder 5"/>
          <p:cNvSpPr>
            <a:spLocks noGrp="1"/>
          </p:cNvSpPr>
          <p:nvPr>
            <p:ph type="sldNum" sz="quarter" idx="12"/>
          </p:nvPr>
        </p:nvSpPr>
        <p:spPr/>
        <p:txBody>
          <a:bodyPr/>
          <a:lstStyle/>
          <a:p>
            <a:fld id="{C78FEA7E-103F-41A0-85F6-E33CCED3C4A2}" type="slidenum">
              <a:rPr lang="en-US"/>
              <a:pPr/>
              <a:t>4</a:t>
            </a:fld>
            <a:endParaRPr lang="en-US"/>
          </a:p>
        </p:txBody>
      </p:sp>
      <p:pic>
        <p:nvPicPr>
          <p:cNvPr id="5" name="Picture 4"/>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905"/>
                <a:effectLst>
                  <a:innerShdw blurRad="69850" dist="43180" dir="5400000">
                    <a:srgbClr val="000000">
                      <a:alpha val="65000"/>
                    </a:srgbClr>
                  </a:innerShdw>
                </a:effectLst>
              </a:rPr>
              <a:t>F</a:t>
            </a:r>
            <a:r>
              <a:rPr lang="id-ID" dirty="0" smtClean="0">
                <a:ln w="1905"/>
                <a:effectLst>
                  <a:innerShdw blurRad="69850" dist="43180" dir="5400000">
                    <a:srgbClr val="000000">
                      <a:alpha val="65000"/>
                    </a:srgbClr>
                  </a:innerShdw>
                </a:effectLst>
              </a:rPr>
              <a:t>ungsi Transistor</a:t>
            </a:r>
            <a:endParaRPr lang="id-ID" dirty="0">
              <a:ln w="1905"/>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just"/>
            <a:r>
              <a:rPr lang="id-ID" sz="2800" dirty="0" err="1" smtClean="0"/>
              <a:t>P</a:t>
            </a:r>
            <a:r>
              <a:rPr lang="en-US" sz="2800" dirty="0" err="1" smtClean="0">
                <a:solidFill>
                  <a:schemeClr val="tx1"/>
                </a:solidFill>
                <a:latin typeface="+mn-lt"/>
                <a:ea typeface="+mn-ea"/>
                <a:cs typeface="+mn-cs"/>
              </a:rPr>
              <a:t>enguat</a:t>
            </a:r>
            <a:r>
              <a:rPr lang="en-US" sz="2800" dirty="0" smtClean="0">
                <a:solidFill>
                  <a:schemeClr val="tx1"/>
                </a:solidFill>
                <a:latin typeface="+mn-lt"/>
                <a:ea typeface="+mn-ea"/>
                <a:cs typeface="+mn-cs"/>
              </a:rPr>
              <a:t> </a:t>
            </a:r>
            <a:r>
              <a:rPr lang="en-US" sz="2800" dirty="0" err="1">
                <a:solidFill>
                  <a:schemeClr val="tx1"/>
                </a:solidFill>
                <a:latin typeface="+mn-lt"/>
                <a:ea typeface="+mn-ea"/>
                <a:cs typeface="+mn-cs"/>
              </a:rPr>
              <a:t>arus</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maupun</a:t>
            </a:r>
            <a:r>
              <a:rPr lang="en-US" sz="2800" dirty="0">
                <a:solidFill>
                  <a:schemeClr val="tx1"/>
                </a:solidFill>
                <a:latin typeface="+mn-lt"/>
                <a:ea typeface="+mn-ea"/>
                <a:cs typeface="+mn-cs"/>
              </a:rPr>
              <a:t> </a:t>
            </a:r>
            <a:r>
              <a:rPr lang="en-US" sz="2800" dirty="0" err="1" smtClean="0">
                <a:solidFill>
                  <a:schemeClr val="tx1"/>
                </a:solidFill>
                <a:latin typeface="+mn-lt"/>
                <a:ea typeface="+mn-ea"/>
                <a:cs typeface="+mn-cs"/>
              </a:rPr>
              <a:t>tegangan</a:t>
            </a:r>
            <a:endParaRPr lang="id-ID" sz="2800" dirty="0" smtClean="0">
              <a:solidFill>
                <a:schemeClr val="tx1"/>
              </a:solidFill>
              <a:latin typeface="+mn-lt"/>
              <a:ea typeface="+mn-ea"/>
              <a:cs typeface="+mn-cs"/>
            </a:endParaRPr>
          </a:p>
          <a:p>
            <a:pPr algn="just"/>
            <a:r>
              <a:rPr lang="id-ID" sz="2800" dirty="0" smtClean="0">
                <a:solidFill>
                  <a:schemeClr val="tx1"/>
                </a:solidFill>
                <a:latin typeface="+mn-lt"/>
                <a:ea typeface="+mn-ea"/>
                <a:cs typeface="+mn-cs"/>
              </a:rPr>
              <a:t>Rangkaian</a:t>
            </a:r>
            <a:r>
              <a:rPr lang="en-US" sz="2800" dirty="0" smtClean="0">
                <a:solidFill>
                  <a:schemeClr val="tx1"/>
                </a:solidFill>
                <a:latin typeface="+mn-lt"/>
                <a:ea typeface="+mn-ea"/>
                <a:cs typeface="+mn-cs"/>
              </a:rPr>
              <a:t> </a:t>
            </a:r>
            <a:r>
              <a:rPr lang="en-US" sz="2800" dirty="0" err="1">
                <a:solidFill>
                  <a:schemeClr val="tx1"/>
                </a:solidFill>
                <a:latin typeface="+mn-lt"/>
                <a:ea typeface="+mn-ea"/>
                <a:cs typeface="+mn-cs"/>
              </a:rPr>
              <a:t>pemutus</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dan</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penyambung</a:t>
            </a:r>
            <a:r>
              <a:rPr lang="en-US" sz="2800" dirty="0">
                <a:solidFill>
                  <a:schemeClr val="tx1"/>
                </a:solidFill>
                <a:latin typeface="+mn-lt"/>
                <a:ea typeface="+mn-ea"/>
                <a:cs typeface="+mn-cs"/>
              </a:rPr>
              <a:t> (switching</a:t>
            </a:r>
            <a:r>
              <a:rPr lang="en-US" sz="2800" dirty="0" smtClean="0">
                <a:solidFill>
                  <a:schemeClr val="tx1"/>
                </a:solidFill>
                <a:latin typeface="+mn-lt"/>
                <a:ea typeface="+mn-ea"/>
                <a:cs typeface="+mn-cs"/>
              </a:rPr>
              <a:t>)</a:t>
            </a:r>
            <a:endParaRPr lang="id-ID" sz="2800" dirty="0" smtClean="0">
              <a:solidFill>
                <a:schemeClr val="tx1"/>
              </a:solidFill>
              <a:latin typeface="+mn-lt"/>
              <a:ea typeface="+mn-ea"/>
              <a:cs typeface="+mn-cs"/>
            </a:endParaRPr>
          </a:p>
          <a:p>
            <a:pPr algn="just"/>
            <a:r>
              <a:rPr lang="id-ID" sz="2800" dirty="0" smtClean="0">
                <a:solidFill>
                  <a:schemeClr val="tx1"/>
                </a:solidFill>
                <a:latin typeface="+mn-lt"/>
                <a:ea typeface="+mn-ea"/>
                <a:cs typeface="+mn-cs"/>
              </a:rPr>
              <a:t>Pen</a:t>
            </a:r>
            <a:r>
              <a:rPr lang="en-US" sz="2800" dirty="0" err="1" smtClean="0">
                <a:solidFill>
                  <a:schemeClr val="tx1"/>
                </a:solidFill>
                <a:latin typeface="+mn-lt"/>
                <a:ea typeface="+mn-ea"/>
                <a:cs typeface="+mn-cs"/>
              </a:rPr>
              <a:t>stabil</a:t>
            </a:r>
            <a:r>
              <a:rPr lang="en-US" sz="2800" dirty="0" smtClean="0">
                <a:solidFill>
                  <a:schemeClr val="tx1"/>
                </a:solidFill>
                <a:latin typeface="+mn-lt"/>
                <a:ea typeface="+mn-ea"/>
                <a:cs typeface="+mn-cs"/>
              </a:rPr>
              <a:t> </a:t>
            </a:r>
            <a:r>
              <a:rPr lang="en-US" sz="2800" dirty="0" err="1">
                <a:solidFill>
                  <a:schemeClr val="tx1"/>
                </a:solidFill>
                <a:latin typeface="+mn-lt"/>
                <a:ea typeface="+mn-ea"/>
                <a:cs typeface="+mn-cs"/>
              </a:rPr>
              <a:t>tegangan</a:t>
            </a:r>
            <a:r>
              <a:rPr lang="en-US" sz="2800" dirty="0">
                <a:solidFill>
                  <a:schemeClr val="tx1"/>
                </a:solidFill>
                <a:latin typeface="+mn-lt"/>
                <a:ea typeface="+mn-ea"/>
                <a:cs typeface="+mn-cs"/>
              </a:rPr>
              <a:t> </a:t>
            </a:r>
            <a:r>
              <a:rPr lang="id-ID" sz="2800" dirty="0" smtClean="0">
                <a:solidFill>
                  <a:schemeClr val="tx1"/>
                </a:solidFill>
                <a:latin typeface="+mn-lt"/>
                <a:ea typeface="+mn-ea"/>
                <a:cs typeface="+mn-cs"/>
              </a:rPr>
              <a:t>seperti sumber</a:t>
            </a:r>
            <a:r>
              <a:rPr lang="en-US" sz="2800" dirty="0" smtClean="0">
                <a:solidFill>
                  <a:schemeClr val="tx1"/>
                </a:solidFill>
                <a:latin typeface="+mn-lt"/>
                <a:ea typeface="+mn-ea"/>
                <a:cs typeface="+mn-cs"/>
              </a:rPr>
              <a:t> </a:t>
            </a:r>
            <a:r>
              <a:rPr lang="en-US" sz="2800" dirty="0" err="1">
                <a:solidFill>
                  <a:schemeClr val="tx1"/>
                </a:solidFill>
                <a:latin typeface="+mn-lt"/>
                <a:ea typeface="+mn-ea"/>
                <a:cs typeface="+mn-cs"/>
              </a:rPr>
              <a:t>listrik</a:t>
            </a:r>
            <a:r>
              <a:rPr lang="en-US" sz="2800" dirty="0">
                <a:solidFill>
                  <a:schemeClr val="tx1"/>
                </a:solidFill>
                <a:latin typeface="+mn-lt"/>
                <a:ea typeface="+mn-ea"/>
                <a:cs typeface="+mn-cs"/>
              </a:rPr>
              <a:t>, </a:t>
            </a:r>
            <a:r>
              <a:rPr lang="id-ID" sz="2800" dirty="0" smtClean="0">
                <a:solidFill>
                  <a:schemeClr val="tx1"/>
                </a:solidFill>
                <a:latin typeface="+mn-lt"/>
                <a:ea typeface="+mn-ea"/>
                <a:cs typeface="+mn-cs"/>
              </a:rPr>
              <a:t>dengan</a:t>
            </a:r>
            <a:r>
              <a:rPr lang="en-US" sz="2800" dirty="0" smtClean="0">
                <a:solidFill>
                  <a:schemeClr val="tx1"/>
                </a:solidFill>
                <a:latin typeface="+mn-lt"/>
                <a:ea typeface="+mn-ea"/>
                <a:cs typeface="+mn-cs"/>
              </a:rPr>
              <a:t> </a:t>
            </a:r>
            <a:r>
              <a:rPr lang="id-ID" sz="2800" dirty="0" smtClean="0">
                <a:solidFill>
                  <a:schemeClr val="tx1"/>
                </a:solidFill>
                <a:latin typeface="+mn-lt"/>
                <a:ea typeface="+mn-ea"/>
                <a:cs typeface="+mn-cs"/>
              </a:rPr>
              <a:t>mengatur</a:t>
            </a:r>
            <a:r>
              <a:rPr lang="en-US" sz="2800" dirty="0" smtClean="0">
                <a:solidFill>
                  <a:schemeClr val="tx1"/>
                </a:solidFill>
                <a:latin typeface="+mn-lt"/>
                <a:ea typeface="+mn-ea"/>
                <a:cs typeface="+mn-cs"/>
              </a:rPr>
              <a:t> </a:t>
            </a:r>
            <a:r>
              <a:rPr lang="en-US" sz="2800" dirty="0" err="1">
                <a:solidFill>
                  <a:schemeClr val="tx1"/>
                </a:solidFill>
                <a:latin typeface="+mn-lt"/>
                <a:ea typeface="+mn-ea"/>
                <a:cs typeface="+mn-cs"/>
              </a:rPr>
              <a:t>arus</a:t>
            </a:r>
            <a:r>
              <a:rPr lang="en-US" sz="2800" dirty="0">
                <a:solidFill>
                  <a:schemeClr val="tx1"/>
                </a:solidFill>
                <a:latin typeface="+mn-lt"/>
                <a:ea typeface="+mn-ea"/>
                <a:cs typeface="+mn-cs"/>
              </a:rPr>
              <a:t> </a:t>
            </a:r>
            <a:r>
              <a:rPr lang="id-ID" sz="2800" dirty="0" smtClean="0">
                <a:solidFill>
                  <a:schemeClr val="tx1"/>
                </a:solidFill>
                <a:latin typeface="+mn-lt"/>
                <a:ea typeface="+mn-ea"/>
                <a:cs typeface="+mn-cs"/>
              </a:rPr>
              <a:t>masukan</a:t>
            </a:r>
            <a:r>
              <a:rPr lang="en-US" sz="2800" dirty="0" smtClean="0">
                <a:solidFill>
                  <a:schemeClr val="tx1"/>
                </a:solidFill>
                <a:latin typeface="+mn-lt"/>
                <a:ea typeface="+mn-ea"/>
                <a:cs typeface="+mn-cs"/>
              </a:rPr>
              <a:t> </a:t>
            </a:r>
            <a:r>
              <a:rPr lang="en-US" sz="2800" dirty="0">
                <a:solidFill>
                  <a:schemeClr val="tx1"/>
                </a:solidFill>
                <a:latin typeface="+mn-lt"/>
                <a:ea typeface="+mn-ea"/>
                <a:cs typeface="+mn-cs"/>
              </a:rPr>
              <a:t>(BJT) </a:t>
            </a:r>
            <a:r>
              <a:rPr lang="en-US" sz="2800" dirty="0" err="1" smtClean="0">
                <a:solidFill>
                  <a:schemeClr val="tx1"/>
                </a:solidFill>
                <a:latin typeface="+mn-lt"/>
                <a:ea typeface="+mn-ea"/>
                <a:cs typeface="+mn-cs"/>
              </a:rPr>
              <a:t>atau</a:t>
            </a:r>
            <a:r>
              <a:rPr lang="id-ID"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tegangan</a:t>
            </a:r>
            <a:r>
              <a:rPr lang="en-US" sz="2800" dirty="0" smtClean="0">
                <a:solidFill>
                  <a:schemeClr val="tx1"/>
                </a:solidFill>
                <a:latin typeface="+mn-lt"/>
                <a:ea typeface="+mn-ea"/>
                <a:cs typeface="+mn-cs"/>
              </a:rPr>
              <a:t> </a:t>
            </a:r>
            <a:r>
              <a:rPr lang="id-ID" sz="2800" dirty="0" smtClean="0">
                <a:solidFill>
                  <a:schemeClr val="tx1"/>
                </a:solidFill>
                <a:latin typeface="+mn-lt"/>
                <a:ea typeface="+mn-ea"/>
                <a:cs typeface="+mn-cs"/>
              </a:rPr>
              <a:t>masukan</a:t>
            </a:r>
            <a:r>
              <a:rPr lang="en-US" sz="2800" dirty="0" smtClean="0">
                <a:solidFill>
                  <a:schemeClr val="tx1"/>
                </a:solidFill>
                <a:latin typeface="+mn-lt"/>
                <a:ea typeface="+mn-ea"/>
                <a:cs typeface="+mn-cs"/>
              </a:rPr>
              <a:t> </a:t>
            </a:r>
            <a:r>
              <a:rPr lang="en-US" sz="2800" dirty="0">
                <a:solidFill>
                  <a:schemeClr val="tx1"/>
                </a:solidFill>
                <a:latin typeface="+mn-lt"/>
                <a:ea typeface="+mn-ea"/>
                <a:cs typeface="+mn-cs"/>
              </a:rPr>
              <a:t>(</a:t>
            </a:r>
            <a:r>
              <a:rPr lang="en-US" sz="2800" dirty="0" smtClean="0">
                <a:solidFill>
                  <a:schemeClr val="tx1"/>
                </a:solidFill>
                <a:latin typeface="+mn-lt"/>
                <a:ea typeface="+mn-ea"/>
                <a:cs typeface="+mn-cs"/>
              </a:rPr>
              <a:t>FET)</a:t>
            </a:r>
            <a:r>
              <a:rPr lang="id-ID" sz="2800" dirty="0" smtClean="0"/>
              <a:t>, sehingga </a:t>
            </a:r>
            <a:r>
              <a:rPr lang="en-US" sz="2800" dirty="0" err="1" smtClean="0">
                <a:solidFill>
                  <a:schemeClr val="tx1"/>
                </a:solidFill>
              </a:rPr>
              <a:t>memungkinkan</a:t>
            </a:r>
            <a:r>
              <a:rPr lang="en-US" sz="2800" dirty="0" smtClean="0">
                <a:solidFill>
                  <a:schemeClr val="tx1"/>
                </a:solidFill>
              </a:rPr>
              <a:t> </a:t>
            </a:r>
            <a:r>
              <a:rPr lang="id-ID" sz="2800" dirty="0" smtClean="0">
                <a:solidFill>
                  <a:schemeClr val="tx1"/>
                </a:solidFill>
              </a:rPr>
              <a:t>pengaturan arus</a:t>
            </a:r>
            <a:r>
              <a:rPr lang="en-US" sz="2800" dirty="0" smtClean="0">
                <a:solidFill>
                  <a:schemeClr val="tx1"/>
                </a:solidFill>
              </a:rPr>
              <a:t> </a:t>
            </a:r>
            <a:r>
              <a:rPr lang="en-US" sz="2800" dirty="0" err="1">
                <a:solidFill>
                  <a:schemeClr val="tx1"/>
                </a:solidFill>
              </a:rPr>
              <a:t>listrik</a:t>
            </a:r>
            <a:r>
              <a:rPr lang="en-US" sz="2800" dirty="0">
                <a:solidFill>
                  <a:schemeClr val="tx1"/>
                </a:solidFill>
              </a:rPr>
              <a:t> </a:t>
            </a:r>
            <a:r>
              <a:rPr lang="en-US" sz="2800" dirty="0" smtClean="0">
                <a:solidFill>
                  <a:schemeClr val="tx1"/>
                </a:solidFill>
              </a:rPr>
              <a:t>d</a:t>
            </a:r>
            <a:r>
              <a:rPr lang="id-ID" sz="2800" dirty="0" smtClean="0">
                <a:solidFill>
                  <a:schemeClr val="tx1"/>
                </a:solidFill>
              </a:rPr>
              <a:t>ari suatu rangkaian</a:t>
            </a:r>
            <a:r>
              <a:rPr lang="en-US" sz="2800" dirty="0" smtClean="0">
                <a:solidFill>
                  <a:schemeClr val="tx1"/>
                </a:solidFill>
              </a:rPr>
              <a:t> </a:t>
            </a:r>
            <a:endParaRPr lang="id-ID" sz="2800" dirty="0"/>
          </a:p>
        </p:txBody>
      </p:sp>
      <p:pic>
        <p:nvPicPr>
          <p:cNvPr id="8" name="Picture 7"/>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extLst>
      <p:ext uri="{BB962C8B-B14F-4D97-AF65-F5344CB8AC3E}">
        <p14:creationId xmlns="" xmlns:p14="http://schemas.microsoft.com/office/powerpoint/2010/main" val="2516279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905"/>
                <a:effectLst>
                  <a:innerShdw blurRad="69850" dist="43180" dir="5400000">
                    <a:srgbClr val="000000">
                      <a:alpha val="65000"/>
                    </a:srgbClr>
                  </a:innerShdw>
                </a:effectLst>
              </a:rPr>
              <a:t>J</a:t>
            </a:r>
            <a:r>
              <a:rPr lang="id-ID" dirty="0" smtClean="0">
                <a:ln w="1905"/>
                <a:effectLst>
                  <a:innerShdw blurRad="69850" dist="43180" dir="5400000">
                    <a:srgbClr val="000000">
                      <a:alpha val="65000"/>
                    </a:srgbClr>
                  </a:innerShdw>
                </a:effectLst>
              </a:rPr>
              <a:t>enis Transistor</a:t>
            </a:r>
            <a:endParaRPr lang="id-ID"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normAutofit/>
          </a:bodyPr>
          <a:lstStyle/>
          <a:p>
            <a:pPr marL="0" indent="0" algn="just"/>
            <a:r>
              <a:rPr lang="id-ID" sz="2400" dirty="0" smtClean="0"/>
              <a:t>    </a:t>
            </a:r>
            <a:r>
              <a:rPr lang="en-US" sz="2400" dirty="0" err="1" smtClean="0"/>
              <a:t>Secara</a:t>
            </a:r>
            <a:r>
              <a:rPr lang="en-US" sz="2400" dirty="0" smtClean="0"/>
              <a:t> </a:t>
            </a:r>
            <a:r>
              <a:rPr lang="en-US" sz="2400" dirty="0" err="1" smtClean="0"/>
              <a:t>umum</a:t>
            </a:r>
            <a:r>
              <a:rPr lang="en-US" sz="2400" dirty="0" smtClean="0"/>
              <a:t>, transistor </a:t>
            </a:r>
            <a:r>
              <a:rPr lang="en-US" sz="2400" dirty="0" err="1" smtClean="0"/>
              <a:t>dapat</a:t>
            </a:r>
            <a:r>
              <a:rPr lang="en-US" sz="2400" dirty="0" smtClean="0"/>
              <a:t> </a:t>
            </a:r>
            <a:r>
              <a:rPr lang="en-US" sz="2400" dirty="0" err="1" smtClean="0"/>
              <a:t>dibedakan</a:t>
            </a:r>
            <a:r>
              <a:rPr lang="en-US" sz="2400" dirty="0" smtClean="0"/>
              <a:t> </a:t>
            </a:r>
            <a:r>
              <a:rPr lang="en-US" sz="2400" dirty="0" err="1" smtClean="0"/>
              <a:t>berdasarkan</a:t>
            </a:r>
            <a:r>
              <a:rPr lang="en-US" sz="2400" dirty="0" smtClean="0"/>
              <a:t> :</a:t>
            </a:r>
            <a:endParaRPr lang="id-ID" sz="2400" dirty="0" smtClean="0"/>
          </a:p>
          <a:p>
            <a:pPr lvl="1"/>
            <a:r>
              <a:rPr lang="id-ID" sz="2400" dirty="0" smtClean="0">
                <a:solidFill>
                  <a:schemeClr val="tx1"/>
                </a:solidFill>
              </a:rPr>
              <a:t>Bahan</a:t>
            </a:r>
            <a:r>
              <a:rPr lang="en-US" sz="2400" dirty="0" smtClean="0">
                <a:solidFill>
                  <a:schemeClr val="tx1"/>
                </a:solidFill>
              </a:rPr>
              <a:t> </a:t>
            </a:r>
            <a:r>
              <a:rPr lang="en-US" sz="2400" dirty="0" err="1">
                <a:solidFill>
                  <a:schemeClr val="tx1"/>
                </a:solidFill>
              </a:rPr>
              <a:t>semikonduktor</a:t>
            </a:r>
            <a:r>
              <a:rPr lang="en-US" sz="2400" dirty="0">
                <a:solidFill>
                  <a:schemeClr val="tx1"/>
                </a:solidFill>
              </a:rPr>
              <a:t>: Germanium, </a:t>
            </a:r>
            <a:r>
              <a:rPr lang="en-US" sz="2400" dirty="0" err="1">
                <a:solidFill>
                  <a:schemeClr val="tx1"/>
                </a:solidFill>
              </a:rPr>
              <a:t>Silikon</a:t>
            </a:r>
            <a:r>
              <a:rPr lang="en-US" sz="2400" dirty="0">
                <a:solidFill>
                  <a:schemeClr val="tx1"/>
                </a:solidFill>
              </a:rPr>
              <a:t>, Gallium Arsenide.</a:t>
            </a:r>
            <a:endParaRPr lang="id-ID" sz="2400" dirty="0">
              <a:solidFill>
                <a:schemeClr val="tx1"/>
              </a:solidFill>
            </a:endParaRPr>
          </a:p>
          <a:p>
            <a:pPr lvl="1"/>
            <a:r>
              <a:rPr lang="en-US" sz="2400" dirty="0" err="1">
                <a:solidFill>
                  <a:schemeClr val="tx1"/>
                </a:solidFill>
              </a:rPr>
              <a:t>Kemasan</a:t>
            </a:r>
            <a:r>
              <a:rPr lang="en-US" sz="2400" dirty="0">
                <a:solidFill>
                  <a:schemeClr val="tx1"/>
                </a:solidFill>
              </a:rPr>
              <a:t> </a:t>
            </a:r>
            <a:r>
              <a:rPr lang="en-US" sz="2400" dirty="0" err="1">
                <a:solidFill>
                  <a:schemeClr val="tx1"/>
                </a:solidFill>
              </a:rPr>
              <a:t>fisik</a:t>
            </a:r>
            <a:r>
              <a:rPr lang="en-US" sz="2400" dirty="0">
                <a:solidFill>
                  <a:schemeClr val="tx1"/>
                </a:solidFill>
              </a:rPr>
              <a:t>: Through Hole Metal, Through Hole Plastic, Surface Mount, IC, </a:t>
            </a:r>
            <a:r>
              <a:rPr lang="en-US" sz="2400" dirty="0" err="1">
                <a:solidFill>
                  <a:schemeClr val="tx1"/>
                </a:solidFill>
              </a:rPr>
              <a:t>dan</a:t>
            </a:r>
            <a:r>
              <a:rPr lang="en-US" sz="2400" dirty="0">
                <a:solidFill>
                  <a:schemeClr val="tx1"/>
                </a:solidFill>
              </a:rPr>
              <a:t> lain-lain.</a:t>
            </a:r>
            <a:endParaRPr lang="id-ID" sz="2400" dirty="0">
              <a:solidFill>
                <a:schemeClr val="tx1"/>
              </a:solidFill>
            </a:endParaRPr>
          </a:p>
          <a:p>
            <a:pPr lvl="1"/>
            <a:r>
              <a:rPr lang="en-US" sz="2400" dirty="0" err="1">
                <a:solidFill>
                  <a:schemeClr val="tx1"/>
                </a:solidFill>
              </a:rPr>
              <a:t>Tipe</a:t>
            </a:r>
            <a:r>
              <a:rPr lang="en-US" sz="2400" dirty="0">
                <a:solidFill>
                  <a:schemeClr val="tx1"/>
                </a:solidFill>
              </a:rPr>
              <a:t>: UJT, BJT, JFET, IGFET (MOSFET), IGBT, HBT, MISFET, VMOSFET, MESFET, HEMT, SCR </a:t>
            </a:r>
            <a:endParaRPr lang="id-ID" sz="2400" dirty="0" smtClean="0">
              <a:solidFill>
                <a:schemeClr val="tx1"/>
              </a:solidFill>
            </a:endParaRPr>
          </a:p>
          <a:p>
            <a:pPr lvl="1"/>
            <a:r>
              <a:rPr lang="id-ID" sz="2400" dirty="0" smtClean="0">
                <a:solidFill>
                  <a:schemeClr val="tx1"/>
                </a:solidFill>
              </a:rPr>
              <a:t>P</a:t>
            </a:r>
            <a:r>
              <a:rPr lang="en-US" sz="2400" dirty="0" err="1" smtClean="0">
                <a:solidFill>
                  <a:schemeClr val="tx1"/>
                </a:solidFill>
              </a:rPr>
              <a:t>engembangan</a:t>
            </a:r>
            <a:r>
              <a:rPr lang="en-US" sz="2400" dirty="0" smtClean="0">
                <a:solidFill>
                  <a:schemeClr val="tx1"/>
                </a:solidFill>
              </a:rPr>
              <a:t> </a:t>
            </a:r>
            <a:r>
              <a:rPr lang="en-US" sz="2400" dirty="0" err="1">
                <a:solidFill>
                  <a:schemeClr val="tx1"/>
                </a:solidFill>
              </a:rPr>
              <a:t>dari</a:t>
            </a:r>
            <a:r>
              <a:rPr lang="en-US" sz="2400" dirty="0">
                <a:solidFill>
                  <a:schemeClr val="tx1"/>
                </a:solidFill>
              </a:rPr>
              <a:t> transistor </a:t>
            </a:r>
            <a:r>
              <a:rPr lang="en-US" sz="2400" dirty="0" err="1">
                <a:solidFill>
                  <a:schemeClr val="tx1"/>
                </a:solidFill>
              </a:rPr>
              <a:t>yaitu</a:t>
            </a:r>
            <a:r>
              <a:rPr lang="en-US" sz="2400" dirty="0">
                <a:solidFill>
                  <a:schemeClr val="tx1"/>
                </a:solidFill>
              </a:rPr>
              <a:t> </a:t>
            </a:r>
            <a:r>
              <a:rPr lang="en-US" sz="2400" dirty="0" smtClean="0">
                <a:solidFill>
                  <a:schemeClr val="tx1"/>
                </a:solidFill>
              </a:rPr>
              <a:t>IC</a:t>
            </a:r>
            <a:r>
              <a:rPr lang="id-ID" sz="2400" dirty="0" smtClean="0">
                <a:solidFill>
                  <a:schemeClr val="tx1"/>
                </a:solidFill>
              </a:rPr>
              <a:t> </a:t>
            </a:r>
            <a:r>
              <a:rPr lang="en-US" sz="2400" dirty="0" smtClean="0">
                <a:solidFill>
                  <a:schemeClr val="tx1"/>
                </a:solidFill>
              </a:rPr>
              <a:t>(</a:t>
            </a:r>
            <a:r>
              <a:rPr lang="en-US" sz="2400" dirty="0">
                <a:solidFill>
                  <a:schemeClr val="tx1"/>
                </a:solidFill>
              </a:rPr>
              <a:t>Integrated Circuit) </a:t>
            </a:r>
            <a:r>
              <a:rPr lang="en-US" sz="2400" dirty="0" err="1">
                <a:solidFill>
                  <a:schemeClr val="tx1"/>
                </a:solidFill>
              </a:rPr>
              <a:t>dan</a:t>
            </a:r>
            <a:r>
              <a:rPr lang="en-US" sz="2400" dirty="0">
                <a:solidFill>
                  <a:schemeClr val="tx1"/>
                </a:solidFill>
              </a:rPr>
              <a:t> lain-lain</a:t>
            </a:r>
            <a:r>
              <a:rPr lang="en-US" sz="2400" dirty="0" smtClean="0">
                <a:solidFill>
                  <a:schemeClr val="tx1"/>
                </a:solidFill>
              </a:rPr>
              <a:t>.</a:t>
            </a:r>
            <a:endParaRPr lang="id-ID" sz="2400" dirty="0">
              <a:solidFill>
                <a:schemeClr val="tx1"/>
              </a:solidFill>
            </a:endParaRPr>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extLst>
      <p:ext uri="{BB962C8B-B14F-4D97-AF65-F5344CB8AC3E}">
        <p14:creationId xmlns="" xmlns:p14="http://schemas.microsoft.com/office/powerpoint/2010/main" val="736991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905"/>
                <a:effectLst>
                  <a:innerShdw blurRad="69850" dist="43180" dir="5400000">
                    <a:srgbClr val="000000">
                      <a:alpha val="65000"/>
                    </a:srgbClr>
                  </a:innerShdw>
                </a:effectLst>
              </a:rPr>
              <a:t>J</a:t>
            </a:r>
            <a:r>
              <a:rPr lang="id-ID" dirty="0" smtClean="0">
                <a:ln w="1905"/>
                <a:effectLst>
                  <a:innerShdw blurRad="69850" dist="43180" dir="5400000">
                    <a:srgbClr val="000000">
                      <a:alpha val="65000"/>
                    </a:srgbClr>
                  </a:innerShdw>
                </a:effectLst>
              </a:rPr>
              <a:t>enis Transistor</a:t>
            </a:r>
            <a:endParaRPr lang="id-ID" dirty="0"/>
          </a:p>
        </p:txBody>
      </p:sp>
      <p:sp>
        <p:nvSpPr>
          <p:cNvPr id="3" name="Content Placeholder 2"/>
          <p:cNvSpPr>
            <a:spLocks noGrp="1"/>
          </p:cNvSpPr>
          <p:nvPr>
            <p:ph idx="1"/>
          </p:nvPr>
        </p:nvSpPr>
        <p:spPr/>
        <p:txBody>
          <a:bodyPr>
            <a:normAutofit/>
          </a:bodyPr>
          <a:lstStyle/>
          <a:p>
            <a:pPr lvl="0"/>
            <a:r>
              <a:rPr lang="en-US" sz="2400" dirty="0" err="1" smtClean="0">
                <a:solidFill>
                  <a:schemeClr val="tx1"/>
                </a:solidFill>
              </a:rPr>
              <a:t>Polaritas</a:t>
            </a:r>
            <a:r>
              <a:rPr lang="en-US" sz="2400" dirty="0" smtClean="0">
                <a:solidFill>
                  <a:schemeClr val="tx1"/>
                </a:solidFill>
              </a:rPr>
              <a:t>: </a:t>
            </a:r>
            <a:endParaRPr lang="id-ID" sz="2400" dirty="0" smtClean="0">
              <a:solidFill>
                <a:schemeClr val="tx1"/>
              </a:solidFill>
            </a:endParaRPr>
          </a:p>
          <a:p>
            <a:pPr lvl="1"/>
            <a:r>
              <a:rPr lang="en-US" sz="2400" dirty="0" smtClean="0">
                <a:solidFill>
                  <a:schemeClr val="tx1"/>
                </a:solidFill>
              </a:rPr>
              <a:t>NPN </a:t>
            </a:r>
            <a:r>
              <a:rPr lang="en-US" sz="2400" dirty="0" err="1" smtClean="0">
                <a:solidFill>
                  <a:schemeClr val="tx1"/>
                </a:solidFill>
              </a:rPr>
              <a:t>atau</a:t>
            </a:r>
            <a:r>
              <a:rPr lang="en-US" sz="2400" dirty="0" smtClean="0">
                <a:solidFill>
                  <a:schemeClr val="tx1"/>
                </a:solidFill>
              </a:rPr>
              <a:t> N-channel, PNP </a:t>
            </a:r>
            <a:r>
              <a:rPr lang="en-US" sz="2400" dirty="0" err="1" smtClean="0">
                <a:solidFill>
                  <a:schemeClr val="tx1"/>
                </a:solidFill>
              </a:rPr>
              <a:t>atau</a:t>
            </a:r>
            <a:r>
              <a:rPr lang="en-US" sz="2400" dirty="0" smtClean="0">
                <a:solidFill>
                  <a:schemeClr val="tx1"/>
                </a:solidFill>
              </a:rPr>
              <a:t> P-channel.</a:t>
            </a:r>
            <a:endParaRPr lang="id-ID" sz="2400" dirty="0" smtClean="0">
              <a:solidFill>
                <a:schemeClr val="tx1"/>
              </a:solidFill>
            </a:endParaRPr>
          </a:p>
          <a:p>
            <a:pPr lvl="0"/>
            <a:r>
              <a:rPr lang="id-ID" sz="2400" dirty="0" smtClean="0">
                <a:solidFill>
                  <a:schemeClr val="tx1"/>
                </a:solidFill>
              </a:rPr>
              <a:t>K</a:t>
            </a:r>
            <a:r>
              <a:rPr lang="en-US" sz="2400" dirty="0" err="1" smtClean="0">
                <a:solidFill>
                  <a:schemeClr val="tx1"/>
                </a:solidFill>
              </a:rPr>
              <a:t>apasitas</a:t>
            </a:r>
            <a:r>
              <a:rPr lang="en-US" sz="2400" dirty="0" smtClean="0">
                <a:solidFill>
                  <a:schemeClr val="tx1"/>
                </a:solidFill>
              </a:rPr>
              <a:t> </a:t>
            </a:r>
            <a:r>
              <a:rPr lang="en-US" sz="2400" dirty="0" err="1" smtClean="0">
                <a:solidFill>
                  <a:schemeClr val="tx1"/>
                </a:solidFill>
              </a:rPr>
              <a:t>daya</a:t>
            </a:r>
            <a:r>
              <a:rPr lang="en-US" sz="2400" dirty="0" smtClean="0">
                <a:solidFill>
                  <a:schemeClr val="tx1"/>
                </a:solidFill>
              </a:rPr>
              <a:t>:</a:t>
            </a:r>
            <a:endParaRPr lang="id-ID" sz="2400" dirty="0" smtClean="0">
              <a:solidFill>
                <a:schemeClr val="tx1"/>
              </a:solidFill>
            </a:endParaRPr>
          </a:p>
          <a:p>
            <a:pPr lvl="1"/>
            <a:r>
              <a:rPr lang="en-US" sz="2400" dirty="0" smtClean="0">
                <a:solidFill>
                  <a:schemeClr val="tx1"/>
                </a:solidFill>
              </a:rPr>
              <a:t> </a:t>
            </a:r>
            <a:r>
              <a:rPr lang="en-US" sz="2400" dirty="0" smtClean="0">
                <a:solidFill>
                  <a:schemeClr val="tx1"/>
                </a:solidFill>
              </a:rPr>
              <a:t>Low Power, Medium Power, High Power.</a:t>
            </a:r>
            <a:endParaRPr lang="id-ID" sz="2400" dirty="0" smtClean="0">
              <a:solidFill>
                <a:schemeClr val="tx1"/>
              </a:solidFill>
            </a:endParaRPr>
          </a:p>
          <a:p>
            <a:pPr lvl="0"/>
            <a:r>
              <a:rPr lang="id-ID" sz="2400" dirty="0" smtClean="0"/>
              <a:t>F</a:t>
            </a:r>
            <a:r>
              <a:rPr lang="en-US" sz="2400" dirty="0" err="1" smtClean="0">
                <a:solidFill>
                  <a:schemeClr val="tx1"/>
                </a:solidFill>
              </a:rPr>
              <a:t>rekuensi</a:t>
            </a:r>
            <a:r>
              <a:rPr lang="en-US" sz="2400" dirty="0" smtClean="0">
                <a:solidFill>
                  <a:schemeClr val="tx1"/>
                </a:solidFill>
              </a:rPr>
              <a:t> </a:t>
            </a:r>
            <a:r>
              <a:rPr lang="en-US" sz="2400" dirty="0" err="1" smtClean="0">
                <a:solidFill>
                  <a:schemeClr val="tx1"/>
                </a:solidFill>
              </a:rPr>
              <a:t>kerja</a:t>
            </a:r>
            <a:r>
              <a:rPr lang="en-US" sz="2400" dirty="0" smtClean="0">
                <a:solidFill>
                  <a:schemeClr val="tx1"/>
                </a:solidFill>
              </a:rPr>
              <a:t>: </a:t>
            </a:r>
            <a:endParaRPr lang="id-ID" sz="2400" dirty="0" smtClean="0">
              <a:solidFill>
                <a:schemeClr val="tx1"/>
              </a:solidFill>
            </a:endParaRPr>
          </a:p>
          <a:p>
            <a:pPr lvl="1"/>
            <a:r>
              <a:rPr lang="en-US" sz="2400" dirty="0" smtClean="0">
                <a:solidFill>
                  <a:schemeClr val="tx1"/>
                </a:solidFill>
              </a:rPr>
              <a:t>Low</a:t>
            </a:r>
            <a:r>
              <a:rPr lang="en-US" sz="2400" dirty="0" smtClean="0">
                <a:solidFill>
                  <a:schemeClr val="tx1"/>
                </a:solidFill>
              </a:rPr>
              <a:t>, Medium, </a:t>
            </a:r>
            <a:r>
              <a:rPr lang="en-US" sz="2400" dirty="0" err="1" smtClean="0">
                <a:solidFill>
                  <a:schemeClr val="tx1"/>
                </a:solidFill>
              </a:rPr>
              <a:t>atau</a:t>
            </a:r>
            <a:r>
              <a:rPr lang="en-US" sz="2400" dirty="0" smtClean="0">
                <a:solidFill>
                  <a:schemeClr val="tx1"/>
                </a:solidFill>
              </a:rPr>
              <a:t> High Frequency, RF transistor, Microwave, </a:t>
            </a:r>
            <a:r>
              <a:rPr lang="en-US" sz="2400" dirty="0" err="1" smtClean="0">
                <a:solidFill>
                  <a:schemeClr val="tx1"/>
                </a:solidFill>
              </a:rPr>
              <a:t>dan</a:t>
            </a:r>
            <a:r>
              <a:rPr lang="en-US" sz="2400" dirty="0" smtClean="0">
                <a:solidFill>
                  <a:schemeClr val="tx1"/>
                </a:solidFill>
              </a:rPr>
              <a:t> lain-lain.</a:t>
            </a:r>
            <a:endParaRPr lang="id-ID" sz="2400" dirty="0" smtClean="0">
              <a:solidFill>
                <a:schemeClr val="tx1"/>
              </a:solidFill>
            </a:endParaRPr>
          </a:p>
          <a:p>
            <a:r>
              <a:rPr lang="en-US" sz="2400" dirty="0" err="1" smtClean="0">
                <a:solidFill>
                  <a:schemeClr val="tx1"/>
                </a:solidFill>
              </a:rPr>
              <a:t>Aplikasi</a:t>
            </a:r>
            <a:r>
              <a:rPr lang="en-US" sz="2400" dirty="0" smtClean="0">
                <a:solidFill>
                  <a:schemeClr val="tx1"/>
                </a:solidFill>
              </a:rPr>
              <a:t>: </a:t>
            </a:r>
            <a:endParaRPr lang="id-ID" sz="2400" dirty="0" smtClean="0">
              <a:solidFill>
                <a:schemeClr val="tx1"/>
              </a:solidFill>
            </a:endParaRPr>
          </a:p>
          <a:p>
            <a:pPr lvl="1"/>
            <a:r>
              <a:rPr lang="en-US" sz="2400" dirty="0" smtClean="0">
                <a:solidFill>
                  <a:schemeClr val="tx1"/>
                </a:solidFill>
              </a:rPr>
              <a:t>Amplifier</a:t>
            </a:r>
            <a:r>
              <a:rPr lang="en-US" sz="2400" dirty="0" smtClean="0">
                <a:solidFill>
                  <a:schemeClr val="tx1"/>
                </a:solidFill>
              </a:rPr>
              <a:t>, </a:t>
            </a:r>
            <a:r>
              <a:rPr lang="en-US" sz="2400" dirty="0" err="1" smtClean="0">
                <a:solidFill>
                  <a:schemeClr val="tx1"/>
                </a:solidFill>
              </a:rPr>
              <a:t>Saklar</a:t>
            </a:r>
            <a:r>
              <a:rPr lang="en-US" sz="2400" dirty="0" smtClean="0">
                <a:solidFill>
                  <a:schemeClr val="tx1"/>
                </a:solidFill>
              </a:rPr>
              <a:t>, General Purpose, Audio, </a:t>
            </a:r>
            <a:r>
              <a:rPr lang="en-US" sz="2400" dirty="0" err="1" smtClean="0">
                <a:solidFill>
                  <a:schemeClr val="tx1"/>
                </a:solidFill>
              </a:rPr>
              <a:t>Tegangan</a:t>
            </a:r>
            <a:r>
              <a:rPr lang="en-US" sz="2400" dirty="0" smtClean="0">
                <a:solidFill>
                  <a:schemeClr val="tx1"/>
                </a:solidFill>
              </a:rPr>
              <a:t> </a:t>
            </a:r>
            <a:r>
              <a:rPr lang="en-US" sz="2400" dirty="0" err="1" smtClean="0">
                <a:solidFill>
                  <a:schemeClr val="tx1"/>
                </a:solidFill>
              </a:rPr>
              <a:t>Tinggi</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lain-lain.</a:t>
            </a:r>
            <a:endParaRPr lang="id-ID" sz="2400" dirty="0" smtClean="0"/>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extLst>
      <p:ext uri="{BB962C8B-B14F-4D97-AF65-F5344CB8AC3E}">
        <p14:creationId xmlns="" xmlns:p14="http://schemas.microsoft.com/office/powerpoint/2010/main" val="2376881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905"/>
                <a:effectLst>
                  <a:innerShdw blurRad="69850" dist="43180" dir="5400000">
                    <a:srgbClr val="000000">
                      <a:alpha val="65000"/>
                    </a:srgbClr>
                  </a:innerShdw>
                </a:effectLst>
              </a:rPr>
              <a:t>J</a:t>
            </a:r>
            <a:r>
              <a:rPr lang="id-ID" dirty="0" smtClean="0">
                <a:ln w="1905"/>
                <a:effectLst>
                  <a:innerShdw blurRad="69850" dist="43180" dir="5400000">
                    <a:srgbClr val="000000">
                      <a:alpha val="65000"/>
                    </a:srgbClr>
                  </a:innerShdw>
                </a:effectLst>
              </a:rPr>
              <a:t>enis Transistor</a:t>
            </a:r>
            <a:endParaRPr lang="id-ID" dirty="0"/>
          </a:p>
        </p:txBody>
      </p:sp>
      <p:sp>
        <p:nvSpPr>
          <p:cNvPr id="3" name="Content Placeholder 2"/>
          <p:cNvSpPr>
            <a:spLocks noGrp="1"/>
          </p:cNvSpPr>
          <p:nvPr>
            <p:ph idx="1"/>
          </p:nvPr>
        </p:nvSpPr>
        <p:spPr/>
        <p:txBody>
          <a:bodyPr/>
          <a:lstStyle/>
          <a:p>
            <a:pPr marL="0" indent="0" algn="just">
              <a:buNone/>
            </a:pPr>
            <a:r>
              <a:rPr lang="en-US" dirty="0" err="1" smtClean="0">
                <a:solidFill>
                  <a:schemeClr val="tx1"/>
                </a:solidFill>
                <a:latin typeface="+mn-lt"/>
                <a:ea typeface="+mn-ea"/>
                <a:cs typeface="+mn-cs"/>
              </a:rPr>
              <a:t>Jenis-Jenis</a:t>
            </a:r>
            <a:r>
              <a:rPr lang="en-US" dirty="0" smtClean="0">
                <a:solidFill>
                  <a:schemeClr val="tx1"/>
                </a:solidFill>
                <a:latin typeface="+mn-lt"/>
                <a:ea typeface="+mn-ea"/>
                <a:cs typeface="+mn-cs"/>
              </a:rPr>
              <a:t> Transistor</a:t>
            </a:r>
            <a:r>
              <a:rPr lang="id-ID" dirty="0" smtClean="0">
                <a:solidFill>
                  <a:schemeClr val="tx1"/>
                </a:solidFill>
                <a:latin typeface="+mn-lt"/>
                <a:ea typeface="+mn-ea"/>
                <a:cs typeface="+mn-cs"/>
              </a:rPr>
              <a:t> </a:t>
            </a:r>
            <a:r>
              <a:rPr lang="en-US" dirty="0" err="1" smtClean="0">
                <a:solidFill>
                  <a:schemeClr val="tx1"/>
                </a:solidFill>
                <a:latin typeface="+mn-lt"/>
                <a:ea typeface="+mn-ea"/>
                <a:cs typeface="+mn-cs"/>
              </a:rPr>
              <a:t>dan</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cara</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kerja</a:t>
            </a:r>
            <a:r>
              <a:rPr lang="en-US" dirty="0" smtClean="0">
                <a:solidFill>
                  <a:schemeClr val="tx1"/>
                </a:solidFill>
                <a:latin typeface="+mn-lt"/>
                <a:ea typeface="+mn-ea"/>
                <a:cs typeface="+mn-cs"/>
              </a:rPr>
              <a:t> transistor</a:t>
            </a:r>
            <a:r>
              <a:rPr lang="id-ID" dirty="0" smtClean="0">
                <a:solidFill>
                  <a:schemeClr val="tx1"/>
                </a:solidFill>
                <a:latin typeface="+mn-lt"/>
                <a:ea typeface="+mn-ea"/>
                <a:cs typeface="+mn-cs"/>
              </a:rPr>
              <a:t> </a:t>
            </a:r>
            <a:r>
              <a:rPr lang="en-US" dirty="0" err="1" smtClean="0">
                <a:solidFill>
                  <a:schemeClr val="tx1"/>
                </a:solidFill>
                <a:latin typeface="+mn-lt"/>
                <a:ea typeface="+mn-ea"/>
                <a:cs typeface="+mn-cs"/>
              </a:rPr>
              <a:t>pada</a:t>
            </a:r>
            <a:r>
              <a:rPr lang="en-US" dirty="0" smtClean="0">
                <a:solidFill>
                  <a:schemeClr val="tx1"/>
                </a:solidFill>
                <a:latin typeface="+mn-lt"/>
                <a:ea typeface="+mn-ea"/>
                <a:cs typeface="+mn-cs"/>
              </a:rPr>
              <a:t> </a:t>
            </a:r>
            <a:r>
              <a:rPr lang="en-US" dirty="0" err="1">
                <a:solidFill>
                  <a:schemeClr val="tx1"/>
                </a:solidFill>
                <a:latin typeface="+mn-lt"/>
                <a:ea typeface="+mn-ea"/>
                <a:cs typeface="+mn-cs"/>
              </a:rPr>
              <a:t>umumnya</a:t>
            </a:r>
            <a:r>
              <a:rPr lang="en-US" dirty="0">
                <a:solidFill>
                  <a:schemeClr val="tx1"/>
                </a:solidFill>
                <a:latin typeface="+mn-lt"/>
                <a:ea typeface="+mn-ea"/>
                <a:cs typeface="+mn-cs"/>
              </a:rPr>
              <a:t> </a:t>
            </a:r>
            <a:r>
              <a:rPr lang="en-US" dirty="0" err="1">
                <a:solidFill>
                  <a:schemeClr val="tx1"/>
                </a:solidFill>
                <a:latin typeface="+mn-lt"/>
                <a:ea typeface="+mn-ea"/>
                <a:cs typeface="+mn-cs"/>
              </a:rPr>
              <a:t>dibagi</a:t>
            </a:r>
            <a:r>
              <a:rPr lang="en-US" dirty="0">
                <a:solidFill>
                  <a:schemeClr val="tx1"/>
                </a:solidFill>
                <a:latin typeface="+mn-lt"/>
                <a:ea typeface="+mn-ea"/>
                <a:cs typeface="+mn-cs"/>
              </a:rPr>
              <a:t> </a:t>
            </a:r>
            <a:r>
              <a:rPr lang="en-US" dirty="0" err="1">
                <a:solidFill>
                  <a:schemeClr val="tx1"/>
                </a:solidFill>
                <a:latin typeface="+mn-lt"/>
                <a:ea typeface="+mn-ea"/>
                <a:cs typeface="+mn-cs"/>
              </a:rPr>
              <a:t>menjadi</a:t>
            </a:r>
            <a:r>
              <a:rPr lang="en-US" dirty="0">
                <a:solidFill>
                  <a:schemeClr val="tx1"/>
                </a:solidFill>
                <a:latin typeface="+mn-lt"/>
                <a:ea typeface="+mn-ea"/>
                <a:cs typeface="+mn-cs"/>
              </a:rPr>
              <a:t> </a:t>
            </a:r>
            <a:r>
              <a:rPr lang="en-US" dirty="0" err="1">
                <a:solidFill>
                  <a:schemeClr val="tx1"/>
                </a:solidFill>
                <a:latin typeface="+mn-lt"/>
                <a:ea typeface="+mn-ea"/>
                <a:cs typeface="+mn-cs"/>
              </a:rPr>
              <a:t>dua</a:t>
            </a:r>
            <a:r>
              <a:rPr lang="en-US" dirty="0">
                <a:solidFill>
                  <a:schemeClr val="tx1"/>
                </a:solidFill>
                <a:latin typeface="+mn-lt"/>
                <a:ea typeface="+mn-ea"/>
                <a:cs typeface="+mn-cs"/>
              </a:rPr>
              <a:t> </a:t>
            </a:r>
            <a:r>
              <a:rPr lang="en-US" dirty="0" err="1">
                <a:solidFill>
                  <a:schemeClr val="tx1"/>
                </a:solidFill>
                <a:latin typeface="+mn-lt"/>
                <a:ea typeface="+mn-ea"/>
                <a:cs typeface="+mn-cs"/>
              </a:rPr>
              <a:t>jenis</a:t>
            </a:r>
            <a:r>
              <a:rPr lang="en-US" dirty="0">
                <a:solidFill>
                  <a:schemeClr val="tx1"/>
                </a:solidFill>
                <a:latin typeface="+mn-lt"/>
                <a:ea typeface="+mn-ea"/>
                <a:cs typeface="+mn-cs"/>
              </a:rPr>
              <a:t> </a:t>
            </a:r>
            <a:r>
              <a:rPr lang="en-US" dirty="0" err="1">
                <a:solidFill>
                  <a:schemeClr val="tx1"/>
                </a:solidFill>
                <a:latin typeface="+mn-lt"/>
                <a:ea typeface="+mn-ea"/>
                <a:cs typeface="+mn-cs"/>
              </a:rPr>
              <a:t>yaitu</a:t>
            </a:r>
            <a:r>
              <a:rPr lang="en-US" dirty="0">
                <a:solidFill>
                  <a:schemeClr val="tx1"/>
                </a:solidFill>
                <a:latin typeface="+mn-lt"/>
                <a:ea typeface="+mn-ea"/>
                <a:cs typeface="+mn-cs"/>
              </a:rPr>
              <a:t>; </a:t>
            </a:r>
            <a:endParaRPr lang="id-ID" dirty="0" smtClean="0">
              <a:solidFill>
                <a:schemeClr val="tx1"/>
              </a:solidFill>
              <a:latin typeface="+mn-lt"/>
              <a:ea typeface="+mn-ea"/>
              <a:cs typeface="+mn-cs"/>
            </a:endParaRPr>
          </a:p>
          <a:p>
            <a:pPr algn="just"/>
            <a:r>
              <a:rPr lang="en-US" dirty="0" smtClean="0">
                <a:solidFill>
                  <a:schemeClr val="tx1"/>
                </a:solidFill>
                <a:latin typeface="+mn-lt"/>
                <a:ea typeface="+mn-ea"/>
                <a:cs typeface="+mn-cs"/>
              </a:rPr>
              <a:t>Transistor </a:t>
            </a:r>
            <a:r>
              <a:rPr lang="en-US" dirty="0">
                <a:solidFill>
                  <a:schemeClr val="tx1"/>
                </a:solidFill>
                <a:latin typeface="+mn-lt"/>
                <a:ea typeface="+mn-ea"/>
                <a:cs typeface="+mn-cs"/>
              </a:rPr>
              <a:t>Bipolar (</a:t>
            </a:r>
            <a:r>
              <a:rPr lang="en-US" dirty="0" err="1">
                <a:solidFill>
                  <a:schemeClr val="tx1"/>
                </a:solidFill>
                <a:latin typeface="+mn-lt"/>
                <a:ea typeface="+mn-ea"/>
                <a:cs typeface="+mn-cs"/>
              </a:rPr>
              <a:t>dwi</a:t>
            </a:r>
            <a:r>
              <a:rPr lang="en-US" dirty="0">
                <a:solidFill>
                  <a:schemeClr val="tx1"/>
                </a:solidFill>
                <a:latin typeface="+mn-lt"/>
                <a:ea typeface="+mn-ea"/>
                <a:cs typeface="+mn-cs"/>
              </a:rPr>
              <a:t> </a:t>
            </a:r>
            <a:r>
              <a:rPr lang="en-US" dirty="0" err="1" smtClean="0">
                <a:solidFill>
                  <a:schemeClr val="tx1"/>
                </a:solidFill>
                <a:latin typeface="+mn-lt"/>
                <a:ea typeface="+mn-ea"/>
                <a:cs typeface="+mn-cs"/>
              </a:rPr>
              <a:t>kutub</a:t>
            </a:r>
            <a:r>
              <a:rPr lang="en-US" dirty="0" smtClean="0">
                <a:solidFill>
                  <a:schemeClr val="tx1"/>
                </a:solidFill>
                <a:latin typeface="+mn-lt"/>
                <a:ea typeface="+mn-ea"/>
                <a:cs typeface="+mn-cs"/>
              </a:rPr>
              <a:t>)</a:t>
            </a:r>
            <a:endParaRPr lang="id-ID" dirty="0" smtClean="0">
              <a:solidFill>
                <a:schemeClr val="tx1"/>
              </a:solidFill>
              <a:latin typeface="+mn-lt"/>
              <a:ea typeface="+mn-ea"/>
              <a:cs typeface="+mn-cs"/>
            </a:endParaRPr>
          </a:p>
          <a:p>
            <a:pPr algn="just"/>
            <a:r>
              <a:rPr lang="en-US" dirty="0" smtClean="0">
                <a:solidFill>
                  <a:schemeClr val="tx1"/>
                </a:solidFill>
                <a:latin typeface="+mn-lt"/>
                <a:ea typeface="+mn-ea"/>
                <a:cs typeface="+mn-cs"/>
              </a:rPr>
              <a:t>Transistor </a:t>
            </a:r>
            <a:r>
              <a:rPr lang="en-US" dirty="0" err="1">
                <a:solidFill>
                  <a:schemeClr val="tx1"/>
                </a:solidFill>
                <a:latin typeface="+mn-lt"/>
                <a:ea typeface="+mn-ea"/>
                <a:cs typeface="+mn-cs"/>
              </a:rPr>
              <a:t>Efek</a:t>
            </a:r>
            <a:r>
              <a:rPr lang="en-US" dirty="0">
                <a:solidFill>
                  <a:schemeClr val="tx1"/>
                </a:solidFill>
                <a:latin typeface="+mn-lt"/>
                <a:ea typeface="+mn-ea"/>
                <a:cs typeface="+mn-cs"/>
              </a:rPr>
              <a:t> Medan (FET – </a:t>
            </a:r>
            <a:r>
              <a:rPr lang="en-US" i="1" dirty="0">
                <a:solidFill>
                  <a:schemeClr val="tx1"/>
                </a:solidFill>
                <a:latin typeface="+mn-lt"/>
                <a:ea typeface="+mn-ea"/>
                <a:cs typeface="+mn-cs"/>
              </a:rPr>
              <a:t>Field Effect Transistor)</a:t>
            </a:r>
            <a:endParaRPr lang="id-ID" i="1" dirty="0"/>
          </a:p>
        </p:txBody>
      </p:sp>
      <p:pic>
        <p:nvPicPr>
          <p:cNvPr id="4" name="Picture 3"/>
          <p:cNvPicPr>
            <a:picLocks noChangeAspect="1" noChangeArrowheads="1"/>
          </p:cNvPicPr>
          <p:nvPr/>
        </p:nvPicPr>
        <p:blipFill>
          <a:blip r:embed="rId2" cstate="print"/>
          <a:srcRect/>
          <a:stretch>
            <a:fillRect/>
          </a:stretch>
        </p:blipFill>
        <p:spPr bwMode="auto">
          <a:xfrm>
            <a:off x="467544" y="260648"/>
            <a:ext cx="1076249" cy="1152128"/>
          </a:xfrm>
          <a:prstGeom prst="rect">
            <a:avLst/>
          </a:prstGeom>
          <a:noFill/>
          <a:ln w="9525">
            <a:noFill/>
            <a:miter lim="800000"/>
            <a:headEnd/>
            <a:tailEnd/>
          </a:ln>
        </p:spPr>
      </p:pic>
    </p:spTree>
    <p:extLst>
      <p:ext uri="{BB962C8B-B14F-4D97-AF65-F5344CB8AC3E}">
        <p14:creationId xmlns="" xmlns:p14="http://schemas.microsoft.com/office/powerpoint/2010/main" val="624380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Kemasan Transistor</a:t>
            </a:r>
            <a:endParaRPr lang="id-ID" dirty="0"/>
          </a:p>
        </p:txBody>
      </p:sp>
      <p:pic>
        <p:nvPicPr>
          <p:cNvPr id="141314" name="Picture 2"/>
          <p:cNvPicPr>
            <a:picLocks noGrp="1" noChangeAspect="1" noChangeArrowheads="1"/>
          </p:cNvPicPr>
          <p:nvPr>
            <p:ph idx="1"/>
          </p:nvPr>
        </p:nvPicPr>
        <p:blipFill>
          <a:blip r:embed="rId2" cstate="print"/>
          <a:srcRect/>
          <a:stretch>
            <a:fillRect/>
          </a:stretch>
        </p:blipFill>
        <p:spPr bwMode="auto">
          <a:xfrm>
            <a:off x="1295901" y="1484784"/>
            <a:ext cx="6557594" cy="5184576"/>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467544" y="260648"/>
            <a:ext cx="1076249"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TotalTime>
  <Words>1176</Words>
  <Application>Microsoft Office PowerPoint</Application>
  <PresentationFormat>On-screen Show (4:3)</PresentationFormat>
  <Paragraphs>137</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TRANSISTOR 1 </vt:lpstr>
      <vt:lpstr>Materi Perkuliahan</vt:lpstr>
      <vt:lpstr>Indikator Kajian 2  </vt:lpstr>
      <vt:lpstr>Transistor</vt:lpstr>
      <vt:lpstr>Fungsi Transistor</vt:lpstr>
      <vt:lpstr>Jenis Transistor</vt:lpstr>
      <vt:lpstr>Jenis Transistor</vt:lpstr>
      <vt:lpstr>Jenis Transistor</vt:lpstr>
      <vt:lpstr>Kemasan Transistor</vt:lpstr>
      <vt:lpstr>Operasional Secara Umum</vt:lpstr>
      <vt:lpstr>Transistor Bipolar</vt:lpstr>
      <vt:lpstr>Struktur Transistor BJT</vt:lpstr>
      <vt:lpstr>Empat Daerah Operasi  Transistor </vt:lpstr>
      <vt:lpstr>Daerah Aktif</vt:lpstr>
      <vt:lpstr>Daerah Saturasi</vt:lpstr>
      <vt:lpstr>Daerah Cut-Off</vt:lpstr>
      <vt:lpstr>Daerah Breakdown </vt:lpstr>
      <vt:lpstr>Bias DC Transistor</vt:lpstr>
      <vt:lpstr>Bias Transistor</vt:lpstr>
      <vt:lpstr>Bias Transistor NPN</vt:lpstr>
      <vt:lpstr>Paramater-Parameter</vt:lpstr>
      <vt:lpstr>Garis Beban Transistor</vt:lpstr>
      <vt:lpstr>Karakteristik Garis Beban</vt:lpstr>
      <vt:lpstr>Gambar Garis Beban</vt:lpstr>
      <vt:lpstr>Titik Jenuh</vt:lpstr>
      <vt:lpstr>Titik Cutoff</vt:lpstr>
      <vt:lpstr> Aplikasi Transistor  Sebagai Saklar </vt:lpstr>
      <vt:lpstr>Driver Relay</vt:lpstr>
      <vt:lpstr>Rangkaian Driver LED</vt:lpstr>
      <vt:lpstr>Solusi</vt:lpstr>
      <vt:lpstr>Soal :</vt:lpstr>
      <vt:lpstr>Referensi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Faculty_Poltek</dc:creator>
  <cp:lastModifiedBy>dm1-4000au</cp:lastModifiedBy>
  <cp:revision>248</cp:revision>
  <dcterms:created xsi:type="dcterms:W3CDTF">2009-03-04T06:32:49Z</dcterms:created>
  <dcterms:modified xsi:type="dcterms:W3CDTF">2013-11-17T15:05:22Z</dcterms:modified>
</cp:coreProperties>
</file>