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37" r:id="rId2"/>
    <p:sldId id="341" r:id="rId3"/>
    <p:sldId id="446" r:id="rId4"/>
    <p:sldId id="448" r:id="rId5"/>
    <p:sldId id="449" r:id="rId6"/>
    <p:sldId id="450" r:id="rId7"/>
    <p:sldId id="451" r:id="rId8"/>
    <p:sldId id="473" r:id="rId9"/>
    <p:sldId id="463" r:id="rId10"/>
    <p:sldId id="447" r:id="rId11"/>
    <p:sldId id="475" r:id="rId12"/>
    <p:sldId id="454" r:id="rId13"/>
    <p:sldId id="455" r:id="rId14"/>
    <p:sldId id="456" r:id="rId15"/>
    <p:sldId id="457" r:id="rId16"/>
    <p:sldId id="458" r:id="rId17"/>
    <p:sldId id="465" r:id="rId18"/>
    <p:sldId id="476" r:id="rId19"/>
    <p:sldId id="478" r:id="rId20"/>
    <p:sldId id="479" r:id="rId21"/>
    <p:sldId id="459" r:id="rId22"/>
    <p:sldId id="460" r:id="rId23"/>
    <p:sldId id="480" r:id="rId24"/>
    <p:sldId id="461" r:id="rId25"/>
    <p:sldId id="462" r:id="rId26"/>
    <p:sldId id="468" r:id="rId27"/>
    <p:sldId id="482" r:id="rId28"/>
    <p:sldId id="470" r:id="rId29"/>
    <p:sldId id="471" r:id="rId30"/>
    <p:sldId id="472" r:id="rId31"/>
    <p:sldId id="509" r:id="rId32"/>
    <p:sldId id="510" r:id="rId33"/>
    <p:sldId id="514" r:id="rId34"/>
    <p:sldId id="511"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 id="495" r:id="rId48"/>
    <p:sldId id="496" r:id="rId49"/>
    <p:sldId id="497" r:id="rId50"/>
    <p:sldId id="498" r:id="rId51"/>
    <p:sldId id="499" r:id="rId52"/>
    <p:sldId id="500" r:id="rId53"/>
    <p:sldId id="501" r:id="rId54"/>
    <p:sldId id="502" r:id="rId55"/>
    <p:sldId id="503" r:id="rId56"/>
    <p:sldId id="504" r:id="rId57"/>
    <p:sldId id="505" r:id="rId58"/>
    <p:sldId id="506" r:id="rId59"/>
    <p:sldId id="507" r:id="rId60"/>
    <p:sldId id="512" r:id="rId61"/>
    <p:sldId id="513" r:id="rId62"/>
    <p:sldId id="445" r:id="rId6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9B594-D264-41B9-874C-69A8BD6DBAD2}" type="datetimeFigureOut">
              <a:rPr lang="en-US" smtClean="0"/>
              <a:pPr/>
              <a:t>11/26/2015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0AAFB-7F23-416B-A080-4242705E8517}" type="slidenum">
              <a:rPr lang="en-US" smtClean="0"/>
              <a:pPr/>
              <a:t>‹#›</a:t>
            </a:fld>
            <a:endParaRPr lang="en-US"/>
          </a:p>
        </p:txBody>
      </p:sp>
    </p:spTree>
    <p:extLst>
      <p:ext uri="{BB962C8B-B14F-4D97-AF65-F5344CB8AC3E}">
        <p14:creationId xmlns:p14="http://schemas.microsoft.com/office/powerpoint/2010/main" val="29705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10AAFB-7F23-416B-A080-4242705E8517}" type="slidenum">
              <a:rPr lang="en-US" smtClean="0"/>
              <a:pPr/>
              <a:t>2</a:t>
            </a:fld>
            <a:endParaRPr lang="en-US"/>
          </a:p>
        </p:txBody>
      </p:sp>
    </p:spTree>
    <p:extLst>
      <p:ext uri="{BB962C8B-B14F-4D97-AF65-F5344CB8AC3E}">
        <p14:creationId xmlns:p14="http://schemas.microsoft.com/office/powerpoint/2010/main" val="45810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http://en.wikipedia.org/wiki/JFET</a:t>
            </a:r>
          </a:p>
          <a:p>
            <a:pPr eaLnBrk="1" hangingPunct="1">
              <a:spcBef>
                <a:spcPct val="0"/>
              </a:spcBef>
            </a:pPr>
            <a:r>
              <a:rPr lang="en-US" smtClean="0"/>
              <a:t>http://en.wikipedia.org/wiki/MOSFET</a:t>
            </a:r>
          </a:p>
          <a:p>
            <a:pPr eaLnBrk="1" hangingPunct="1">
              <a:spcBef>
                <a:spcPct val="0"/>
              </a:spcBef>
            </a:pPr>
            <a:r>
              <a:rPr lang="en-US" smtClean="0"/>
              <a:t>http://en.wikipedia.org/wiki/Bipolar_junction_transistor</a:t>
            </a:r>
          </a:p>
          <a:p>
            <a:pPr eaLnBrk="1" hangingPunct="1">
              <a:spcBef>
                <a:spcPct val="0"/>
              </a:spcBef>
            </a:pPr>
            <a:endParaRPr lang="en-US" smtClean="0"/>
          </a:p>
          <a:p>
            <a:pPr eaLnBrk="1" hangingPunct="1">
              <a:spcBef>
                <a:spcPct val="0"/>
              </a:spcBef>
            </a:pPr>
            <a:r>
              <a:rPr lang="en-US" smtClean="0"/>
              <a:t>As mentioned before, despite there being many different types of transistors, we will only talk about BJTs, JFETs and MOSFETs. Overall, these two types of transistors can be split into two categories. BJTs would fall under the category of current controlled transistors. This means that the current that a transistor will allow to flow through is dependent on the current flowing into the base. JFETs and MOSFETs, (note the similar FET endings) are voltage controlled transistors. This means that the current that a transistor will allow to flow through is dependent on the input voltage to the base.</a:t>
            </a:r>
          </a:p>
        </p:txBody>
      </p:sp>
      <p:sp>
        <p:nvSpPr>
          <p:cNvPr id="47108" name="Slide Number Placeholder 3"/>
          <p:cNvSpPr>
            <a:spLocks noGrp="1"/>
          </p:cNvSpPr>
          <p:nvPr>
            <p:ph type="sldNum" sz="quarter" idx="5"/>
          </p:nvPr>
        </p:nvSpPr>
        <p:spPr bwMode="auto">
          <a:noFill/>
          <a:ln>
            <a:miter lim="800000"/>
            <a:headEnd/>
            <a:tailEnd/>
          </a:ln>
        </p:spPr>
        <p:txBody>
          <a:bodyPr/>
          <a:lstStyle/>
          <a:p>
            <a:fld id="{EE339399-BBFB-4280-8E26-4613E13CAD68}" type="slidenum">
              <a:rPr lang="en-US"/>
              <a:pPr/>
              <a:t>9</a:t>
            </a:fld>
            <a:endParaRPr lang="en-US"/>
          </a:p>
        </p:txBody>
      </p:sp>
    </p:spTree>
    <p:extLst>
      <p:ext uri="{BB962C8B-B14F-4D97-AF65-F5344CB8AC3E}">
        <p14:creationId xmlns:p14="http://schemas.microsoft.com/office/powerpoint/2010/main" val="414527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Ic</a:t>
            </a:r>
            <a:r>
              <a:rPr lang="en-US" dirty="0" smtClean="0"/>
              <a:t> sat = </a:t>
            </a:r>
            <a:r>
              <a:rPr lang="en-US" dirty="0" err="1" smtClean="0"/>
              <a:t>Vcc</a:t>
            </a:r>
            <a:r>
              <a:rPr lang="en-US" dirty="0" smtClean="0"/>
              <a:t>/</a:t>
            </a:r>
            <a:r>
              <a:rPr lang="en-US" dirty="0" err="1" smtClean="0"/>
              <a:t>rc</a:t>
            </a:r>
            <a:r>
              <a:rPr lang="en-US" dirty="0" smtClean="0"/>
              <a:t> = 114</a:t>
            </a:r>
            <a:r>
              <a:rPr lang="en-US" baseline="0" dirty="0" smtClean="0"/>
              <a:t> mA</a:t>
            </a:r>
          </a:p>
          <a:p>
            <a:r>
              <a:rPr lang="en-US" baseline="0" dirty="0" err="1" smtClean="0"/>
              <a:t>Ib</a:t>
            </a:r>
            <a:r>
              <a:rPr lang="en-US" baseline="0" dirty="0" smtClean="0"/>
              <a:t>(sat) = </a:t>
            </a:r>
            <a:r>
              <a:rPr lang="en-US" baseline="0" dirty="0" err="1" smtClean="0"/>
              <a:t>iC</a:t>
            </a:r>
            <a:r>
              <a:rPr lang="en-US" baseline="0" dirty="0" smtClean="0"/>
              <a:t>(sat)/ Beta = 114mA/80 = 1.43 mA</a:t>
            </a:r>
          </a:p>
          <a:p>
            <a:r>
              <a:rPr lang="en-US" baseline="0" dirty="0" smtClean="0"/>
              <a:t>RB = (</a:t>
            </a:r>
            <a:r>
              <a:rPr lang="en-US" baseline="0" dirty="0" err="1" smtClean="0"/>
              <a:t>vbb-Vbe</a:t>
            </a:r>
            <a:r>
              <a:rPr lang="en-US" baseline="0" dirty="0" smtClean="0"/>
              <a:t>)/</a:t>
            </a:r>
            <a:r>
              <a:rPr lang="en-US" baseline="0" dirty="0" err="1" smtClean="0"/>
              <a:t>Ib</a:t>
            </a:r>
            <a:r>
              <a:rPr lang="en-US" baseline="0" dirty="0" smtClean="0"/>
              <a:t>(sat</a:t>
            </a:r>
            <a:r>
              <a:rPr lang="en-US" baseline="0" smtClean="0"/>
              <a:t>) =(25-0.7) –/1.43mA = 17kohm</a:t>
            </a:r>
            <a:endParaRPr lang="en-US" dirty="0"/>
          </a:p>
        </p:txBody>
      </p:sp>
      <p:sp>
        <p:nvSpPr>
          <p:cNvPr id="4" name="Slide Number Placeholder 3"/>
          <p:cNvSpPr>
            <a:spLocks noGrp="1"/>
          </p:cNvSpPr>
          <p:nvPr>
            <p:ph type="sldNum" sz="quarter" idx="10"/>
          </p:nvPr>
        </p:nvSpPr>
        <p:spPr/>
        <p:txBody>
          <a:bodyPr/>
          <a:lstStyle/>
          <a:p>
            <a:fld id="{E710AAFB-7F23-416B-A080-4242705E8517}" type="slidenum">
              <a:rPr lang="en-US" smtClean="0"/>
              <a:pPr/>
              <a:t>34</a:t>
            </a:fld>
            <a:endParaRPr lang="en-US"/>
          </a:p>
        </p:txBody>
      </p:sp>
    </p:spTree>
    <p:extLst>
      <p:ext uri="{BB962C8B-B14F-4D97-AF65-F5344CB8AC3E}">
        <p14:creationId xmlns:p14="http://schemas.microsoft.com/office/powerpoint/2010/main" val="395961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AAFB-7F23-416B-A080-4242705E8517}" type="slidenum">
              <a:rPr lang="en-US" smtClean="0"/>
              <a:pPr/>
              <a:t>36</a:t>
            </a:fld>
            <a:endParaRPr lang="en-US"/>
          </a:p>
        </p:txBody>
      </p:sp>
    </p:spTree>
    <p:extLst>
      <p:ext uri="{BB962C8B-B14F-4D97-AF65-F5344CB8AC3E}">
        <p14:creationId xmlns:p14="http://schemas.microsoft.com/office/powerpoint/2010/main" val="161940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710AAFB-7F23-416B-A080-4242705E8517}" type="slidenum">
              <a:rPr lang="en-US" smtClean="0"/>
              <a:pPr/>
              <a:t>62</a:t>
            </a:fld>
            <a:endParaRPr lang="en-US"/>
          </a:p>
        </p:txBody>
      </p:sp>
    </p:spTree>
    <p:extLst>
      <p:ext uri="{BB962C8B-B14F-4D97-AF65-F5344CB8AC3E}">
        <p14:creationId xmlns:p14="http://schemas.microsoft.com/office/powerpoint/2010/main" val="325201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47EDB-A7E6-468E-BD73-6F16DC10275D}" type="datetimeFigureOut">
              <a:rPr lang="id-ID" smtClean="0"/>
              <a:pPr/>
              <a:t>26/11/2015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47EDB-A7E6-468E-BD73-6F16DC10275D}" type="datetimeFigureOut">
              <a:rPr lang="id-ID" smtClean="0"/>
              <a:pPr/>
              <a:t>26/11/2015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A9C55-DF84-48B1-A654-5F0F2B7DCC0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ds@politekniktelkom.ac.id"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oleObject" Target="../embeddings/oleObject8.bin"/><Relationship Id="rId4" Type="http://schemas.openxmlformats.org/officeDocument/2006/relationships/image" Target="../media/image38.em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hyperlink" Target="http://id.wikipedia.org/wiki/Semikonduktor" TargetMode="Externa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1.png"/><Relationship Id="rId5" Type="http://schemas.openxmlformats.org/officeDocument/2006/relationships/hyperlink" Target="http://id.wikipedia.org/wiki/Transistor_efek_medan" TargetMode="External"/><Relationship Id="rId4" Type="http://schemas.openxmlformats.org/officeDocument/2006/relationships/hyperlink" Target="http://id.wikipedia.org/wiki/Transistor_bipolar"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id.wikipedia.org/w/index.php?title=Impedansi&amp;action=edit&amp;redlink=1" TargetMode="Externa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hyperlink" Target="http://id.wikipedia.org/w/index.php?title=Rangkaian_logika&amp;action=edit&amp;redlink=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id.wikipedia.org/wiki/Ampere" TargetMode="External"/><Relationship Id="rId7" Type="http://schemas.openxmlformats.org/officeDocument/2006/relationships/image" Target="../media/image2.png"/><Relationship Id="rId2" Type="http://schemas.openxmlformats.org/officeDocument/2006/relationships/hyperlink" Target="http://id.wikipedia.org/w/index.php?title=Tegangan_jatuh&amp;action=edit&amp;redlink=1" TargetMode="External"/><Relationship Id="rId1" Type="http://schemas.openxmlformats.org/officeDocument/2006/relationships/slideLayout" Target="../slideLayouts/slideLayout2.xml"/><Relationship Id="rId6" Type="http://schemas.openxmlformats.org/officeDocument/2006/relationships/hyperlink" Target="http://id.wikipedia.org/w/index.php?title=Kendali_Motor_Listrik&amp;action=edit&amp;redlink=1" TargetMode="External"/><Relationship Id="rId5" Type="http://schemas.openxmlformats.org/officeDocument/2006/relationships/hyperlink" Target="http://id.wikipedia.org/w/index.php?title=Inverter&amp;action=edit&amp;redlink=1" TargetMode="External"/><Relationship Id="rId4" Type="http://schemas.openxmlformats.org/officeDocument/2006/relationships/hyperlink" Target="http://id.wikipedia.org/wiki/Day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v58KiktJLyE" TargetMode="External"/><Relationship Id="rId2" Type="http://schemas.openxmlformats.org/officeDocument/2006/relationships/hyperlink" Target="https://www.youtube.com/watch?v=Te5YYVZiOKs" TargetMode="External"/><Relationship Id="rId1" Type="http://schemas.openxmlformats.org/officeDocument/2006/relationships/slideLayout" Target="../slideLayouts/slideLayout2.xml"/><Relationship Id="rId5" Type="http://schemas.openxmlformats.org/officeDocument/2006/relationships/hyperlink" Target="https://www.youtube.com/watch?v=1hqn3Db9xUA" TargetMode="External"/><Relationship Id="rId4" Type="http://schemas.openxmlformats.org/officeDocument/2006/relationships/hyperlink" Target="https://www.youtube.com/watch?v=YqzqE25T5bY"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2852936"/>
            <a:ext cx="8100392" cy="648072"/>
          </a:xfrm>
        </p:spPr>
        <p:txBody>
          <a:bodyPr>
            <a:normAutofit fontScale="90000"/>
          </a:bodyPr>
          <a:lstStyle/>
          <a:p>
            <a:r>
              <a:rPr lang="id-ID" dirty="0" smtClean="0"/>
              <a:t>TRANSISTOR</a:t>
            </a:r>
            <a:endParaRPr lang="id-ID" dirty="0"/>
          </a:p>
        </p:txBody>
      </p:sp>
      <p:sp>
        <p:nvSpPr>
          <p:cNvPr id="9" name="Text Placeholder 8"/>
          <p:cNvSpPr>
            <a:spLocks noGrp="1"/>
          </p:cNvSpPr>
          <p:nvPr>
            <p:ph type="body" idx="1"/>
          </p:nvPr>
        </p:nvSpPr>
        <p:spPr>
          <a:xfrm>
            <a:off x="4850646" y="4293097"/>
            <a:ext cx="3850416" cy="1136168"/>
          </a:xfrm>
        </p:spPr>
        <p:txBody>
          <a:bodyPr>
            <a:normAutofit/>
          </a:bodyPr>
          <a:lstStyle/>
          <a:p>
            <a:pPr lvl="0">
              <a:defRPr/>
            </a:pPr>
            <a:r>
              <a:rPr lang="en-US" sz="1600" b="1" dirty="0" err="1" smtClean="0">
                <a:solidFill>
                  <a:schemeClr val="tx1"/>
                </a:solidFill>
              </a:rPr>
              <a:t>Direvisi</a:t>
            </a:r>
            <a:r>
              <a:rPr lang="en-US" sz="1600" b="1" dirty="0" smtClean="0">
                <a:solidFill>
                  <a:schemeClr val="tx1"/>
                </a:solidFill>
              </a:rPr>
              <a:t> </a:t>
            </a:r>
            <a:r>
              <a:rPr lang="en-US" sz="1600" b="1" dirty="0" err="1" smtClean="0">
                <a:solidFill>
                  <a:schemeClr val="tx1"/>
                </a:solidFill>
              </a:rPr>
              <a:t>oleh</a:t>
            </a:r>
            <a:r>
              <a:rPr lang="en-US" sz="1600" b="1" dirty="0" smtClean="0">
                <a:solidFill>
                  <a:schemeClr val="tx1"/>
                </a:solidFill>
              </a:rPr>
              <a:t> :</a:t>
            </a:r>
          </a:p>
          <a:p>
            <a:pPr lvl="0">
              <a:defRPr/>
            </a:pPr>
            <a:r>
              <a:rPr lang="en-US" sz="1600" b="1" dirty="0" err="1" smtClean="0">
                <a:solidFill>
                  <a:schemeClr val="tx1"/>
                </a:solidFill>
              </a:rPr>
              <a:t>Giva</a:t>
            </a:r>
            <a:r>
              <a:rPr lang="en-US" sz="1600" b="1" dirty="0" smtClean="0">
                <a:solidFill>
                  <a:schemeClr val="tx1"/>
                </a:solidFill>
              </a:rPr>
              <a:t> </a:t>
            </a:r>
            <a:r>
              <a:rPr lang="en-US" sz="1600" b="1" dirty="0" err="1" smtClean="0">
                <a:solidFill>
                  <a:schemeClr val="tx1"/>
                </a:solidFill>
              </a:rPr>
              <a:t>Andriana</a:t>
            </a:r>
            <a:r>
              <a:rPr lang="en-US" sz="1600" b="1" dirty="0" smtClean="0">
                <a:solidFill>
                  <a:schemeClr val="tx1"/>
                </a:solidFill>
              </a:rPr>
              <a:t> </a:t>
            </a:r>
            <a:r>
              <a:rPr lang="en-US" sz="1600" b="1" dirty="0" err="1" smtClean="0">
                <a:solidFill>
                  <a:schemeClr val="tx1"/>
                </a:solidFill>
              </a:rPr>
              <a:t>Mutiara</a:t>
            </a:r>
            <a:endParaRPr lang="en-US" sz="1600" b="1" dirty="0">
              <a:solidFill>
                <a:schemeClr val="tx1"/>
              </a:solidFill>
            </a:endParaRPr>
          </a:p>
          <a:p>
            <a:pPr lvl="0">
              <a:defRPr/>
            </a:pPr>
            <a:r>
              <a:rPr lang="en-US" sz="1600" b="1" dirty="0" smtClean="0">
                <a:solidFill>
                  <a:schemeClr val="tx1"/>
                </a:solidFill>
              </a:rPr>
              <a:t>giva.andriana@tass.telkomuniversity.ac.id</a:t>
            </a:r>
            <a:endParaRPr lang="en-US" sz="1600" b="1" dirty="0">
              <a:solidFill>
                <a:schemeClr val="tx1"/>
              </a:solidFill>
            </a:endParaRPr>
          </a:p>
        </p:txBody>
      </p:sp>
      <p:sp>
        <p:nvSpPr>
          <p:cNvPr id="10" name="TextBox 9"/>
          <p:cNvSpPr txBox="1"/>
          <p:nvPr/>
        </p:nvSpPr>
        <p:spPr>
          <a:xfrm>
            <a:off x="4932040" y="260648"/>
            <a:ext cx="3990964" cy="523220"/>
          </a:xfrm>
          <a:prstGeom prst="rect">
            <a:avLst/>
          </a:prstGeom>
          <a:noFill/>
        </p:spPr>
        <p:txBody>
          <a:bodyPr wrap="none" rtlCol="0">
            <a:spAutoFit/>
          </a:bodyPr>
          <a:lstStyle/>
          <a:p>
            <a:r>
              <a:rPr lang="id-ID" sz="2800" b="1" dirty="0" smtClean="0"/>
              <a:t>TK2092 Elektronika Dasar</a:t>
            </a:r>
            <a:endParaRPr lang="id-ID" sz="2800" b="1" dirty="0"/>
          </a:p>
        </p:txBody>
      </p:sp>
      <p:sp>
        <p:nvSpPr>
          <p:cNvPr id="11" name="TextBox 10"/>
          <p:cNvSpPr txBox="1"/>
          <p:nvPr/>
        </p:nvSpPr>
        <p:spPr>
          <a:xfrm>
            <a:off x="4920151" y="764704"/>
            <a:ext cx="4223849" cy="523220"/>
          </a:xfrm>
          <a:prstGeom prst="rect">
            <a:avLst/>
          </a:prstGeom>
          <a:noFill/>
        </p:spPr>
        <p:txBody>
          <a:bodyPr wrap="none" rtlCol="0">
            <a:spAutoFit/>
          </a:bodyPr>
          <a:lstStyle/>
          <a:p>
            <a:r>
              <a:rPr lang="id-ID" sz="2800" b="1" dirty="0" smtClean="0"/>
              <a:t>Semester Ganjil 201</a:t>
            </a:r>
            <a:r>
              <a:rPr lang="en-US" sz="2800" b="1" dirty="0" smtClean="0"/>
              <a:t>5</a:t>
            </a:r>
            <a:r>
              <a:rPr lang="id-ID" sz="2800" b="1" dirty="0" smtClean="0"/>
              <a:t>/201</a:t>
            </a:r>
            <a:r>
              <a:rPr lang="en-US" sz="2800" b="1" dirty="0" smtClean="0"/>
              <a:t>6</a:t>
            </a:r>
            <a:endParaRPr lang="id-ID" sz="2800" b="1" dirty="0"/>
          </a:p>
        </p:txBody>
      </p:sp>
      <p:pic>
        <p:nvPicPr>
          <p:cNvPr id="12" name="Picture 11"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13" name="TextBox 12"/>
          <p:cNvSpPr txBox="1"/>
          <p:nvPr/>
        </p:nvSpPr>
        <p:spPr>
          <a:xfrm>
            <a:off x="323528" y="1700808"/>
            <a:ext cx="3400290" cy="646331"/>
          </a:xfrm>
          <a:prstGeom prst="rect">
            <a:avLst/>
          </a:prstGeom>
          <a:noFill/>
        </p:spPr>
        <p:txBody>
          <a:bodyPr wrap="none" rtlCol="0">
            <a:spAutoFit/>
          </a:bodyPr>
          <a:lstStyle/>
          <a:p>
            <a:r>
              <a:rPr lang="en-US" b="1" dirty="0" err="1" smtClean="0"/>
              <a:t>Fakultas</a:t>
            </a:r>
            <a:r>
              <a:rPr lang="en-US" b="1" dirty="0" smtClean="0"/>
              <a:t> </a:t>
            </a:r>
            <a:r>
              <a:rPr lang="en-US" b="1" dirty="0" err="1" smtClean="0"/>
              <a:t>Ilmu</a:t>
            </a:r>
            <a:r>
              <a:rPr lang="en-US" b="1" dirty="0" smtClean="0"/>
              <a:t> </a:t>
            </a:r>
            <a:r>
              <a:rPr lang="en-US" b="1" dirty="0" err="1" smtClean="0"/>
              <a:t>Terapan</a:t>
            </a:r>
            <a:endParaRPr lang="en-US" b="1" dirty="0" smtClean="0"/>
          </a:p>
          <a:p>
            <a:r>
              <a:rPr lang="en-US" b="1" dirty="0" err="1" smtClean="0"/>
              <a:t>Universitas</a:t>
            </a:r>
            <a:r>
              <a:rPr lang="en-US" b="1" dirty="0" smtClean="0"/>
              <a:t> Telkom </a:t>
            </a:r>
            <a:r>
              <a:rPr lang="id-ID" b="1" dirty="0" smtClean="0"/>
              <a:t>Bandung 201</a:t>
            </a:r>
            <a:r>
              <a:rPr lang="en-US" b="1" dirty="0" smtClean="0"/>
              <a:t>5</a:t>
            </a:r>
            <a:endParaRPr lang="id-ID" b="1" dirty="0" smtClean="0"/>
          </a:p>
        </p:txBody>
      </p:sp>
      <p:sp>
        <p:nvSpPr>
          <p:cNvPr id="14" name="Text Placeholder 2"/>
          <p:cNvSpPr txBox="1">
            <a:spLocks/>
          </p:cNvSpPr>
          <p:nvPr/>
        </p:nvSpPr>
        <p:spPr>
          <a:xfrm>
            <a:off x="386150" y="3645024"/>
            <a:ext cx="4464496" cy="1784240"/>
          </a:xfrm>
          <a:prstGeom prst="rect">
            <a:avLst/>
          </a:prstGeom>
        </p:spPr>
        <p:txBody>
          <a:bodyPr vert="horz" lIns="91440" tIns="45720" rIns="91440" bIns="45720" rtlCol="0" anchor="b">
            <a:normAutofit fontScale="4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4000" b="1" i="0" u="none" strike="noStrike" kern="1200" cap="none" spc="0" normalizeH="0" baseline="0" noProof="0" dirty="0" smtClean="0">
                <a:ln>
                  <a:noFill/>
                </a:ln>
                <a:solidFill>
                  <a:schemeClr val="tx1"/>
                </a:solidFill>
                <a:effectLst/>
                <a:uLnTx/>
                <a:uFillTx/>
                <a:latin typeface="+mn-lt"/>
                <a:ea typeface="+mn-ea"/>
                <a:cs typeface="+mn-cs"/>
              </a:rPr>
              <a:t>Disusun oleh: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4000" b="1" i="0" u="none" strike="noStrike" kern="1200" cap="none" spc="0" normalizeH="0" baseline="0" noProof="0" dirty="0" smtClean="0">
                <a:ln>
                  <a:noFill/>
                </a:ln>
                <a:solidFill>
                  <a:schemeClr val="tx1"/>
                </a:solidFill>
                <a:effectLst/>
                <a:uLnTx/>
                <a:uFillTx/>
                <a:latin typeface="+mn-lt"/>
                <a:ea typeface="+mn-ea"/>
                <a:cs typeface="+mn-cs"/>
              </a:rPr>
              <a:t>Duddy Soegiarto, ST.,MT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4000" b="1" i="0" u="none" strike="noStrike" kern="1200" cap="none" spc="0" normalizeH="0" baseline="0" noProof="0" dirty="0" smtClean="0">
                <a:ln>
                  <a:noFill/>
                </a:ln>
                <a:solidFill>
                  <a:schemeClr val="tx1"/>
                </a:solidFill>
                <a:effectLst/>
                <a:uLnTx/>
                <a:uFillTx/>
                <a:latin typeface="+mn-lt"/>
                <a:ea typeface="+mn-ea"/>
                <a:cs typeface="+mn-cs"/>
                <a:hlinkClick r:id="rId3"/>
              </a:rPr>
              <a:t>dds@politekniktelkom.ac.id</a:t>
            </a: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err="1" smtClean="0">
                <a:ln>
                  <a:noFill/>
                </a:ln>
                <a:solidFill>
                  <a:schemeClr val="tx1"/>
                </a:solidFill>
                <a:effectLst/>
                <a:uLnTx/>
                <a:uFillTx/>
                <a:latin typeface="+mn-lt"/>
                <a:ea typeface="+mn-ea"/>
                <a:cs typeface="+mn-cs"/>
              </a:rPr>
              <a:t>Rini</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4000" b="1" i="0" u="none" strike="noStrike" kern="1200" cap="none" spc="0" normalizeH="0" baseline="0" noProof="0" dirty="0" err="1" smtClean="0">
                <a:ln>
                  <a:noFill/>
                </a:ln>
                <a:solidFill>
                  <a:schemeClr val="tx1"/>
                </a:solidFill>
                <a:effectLst/>
                <a:uLnTx/>
                <a:uFillTx/>
                <a:latin typeface="+mn-lt"/>
                <a:ea typeface="+mn-ea"/>
                <a:cs typeface="+mn-cs"/>
              </a:rPr>
              <a:t>Handayani</a:t>
            </a: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rini.handayani@tass.telkomuniversity.ac.id</a:t>
            </a:r>
          </a:p>
        </p:txBody>
      </p:sp>
      <p:sp>
        <p:nvSpPr>
          <p:cNvPr id="15" name="TextBox 14"/>
          <p:cNvSpPr txBox="1"/>
          <p:nvPr/>
        </p:nvSpPr>
        <p:spPr>
          <a:xfrm>
            <a:off x="285720" y="6093296"/>
            <a:ext cx="8573501" cy="369332"/>
          </a:xfrm>
          <a:prstGeom prst="rect">
            <a:avLst/>
          </a:prstGeom>
          <a:noFill/>
        </p:spPr>
        <p:txBody>
          <a:bodyPr wrap="none" rtlCol="0">
            <a:spAutoFit/>
          </a:bodyPr>
          <a:lstStyle/>
          <a:p>
            <a:r>
              <a:rPr lang="id-ID" b="1" dirty="0" smtClean="0"/>
              <a:t>Hanya dipergunakan untuk kepentingan pengajaran di lingkungan </a:t>
            </a:r>
            <a:r>
              <a:rPr lang="en-US" b="1" dirty="0" err="1" smtClean="0"/>
              <a:t>Fakultas</a:t>
            </a:r>
            <a:r>
              <a:rPr lang="en-US" b="1" dirty="0" smtClean="0"/>
              <a:t> </a:t>
            </a:r>
            <a:r>
              <a:rPr lang="en-US" b="1" dirty="0" err="1" smtClean="0"/>
              <a:t>Ilmu</a:t>
            </a:r>
            <a:r>
              <a:rPr lang="en-US" b="1" dirty="0" smtClean="0"/>
              <a:t> </a:t>
            </a:r>
            <a:r>
              <a:rPr lang="en-US" b="1" dirty="0" err="1" smtClean="0"/>
              <a:t>Terapan</a:t>
            </a:r>
            <a:endParaRPr lang="id-ID"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id-ID" b="1" dirty="0"/>
              <a:t>Transistor Bipolar</a:t>
            </a:r>
            <a:endParaRPr lang="en-US" b="1" dirty="0"/>
          </a:p>
        </p:txBody>
      </p:sp>
      <p:sp>
        <p:nvSpPr>
          <p:cNvPr id="2051" name="Rectangle 3"/>
          <p:cNvSpPr>
            <a:spLocks noGrp="1" noChangeArrowheads="1"/>
          </p:cNvSpPr>
          <p:nvPr>
            <p:ph idx="1"/>
          </p:nvPr>
        </p:nvSpPr>
        <p:spPr/>
        <p:txBody>
          <a:bodyPr>
            <a:normAutofit fontScale="92500"/>
          </a:bodyPr>
          <a:lstStyle/>
          <a:p>
            <a:pPr algn="just">
              <a:lnSpc>
                <a:spcPct val="120000"/>
              </a:lnSpc>
            </a:pPr>
            <a:r>
              <a:rPr lang="id-ID" sz="2500" dirty="0">
                <a:latin typeface="Arial" pitchFamily="34" charset="0"/>
              </a:rPr>
              <a:t>Transistor merupakan dioda dengan dua sambungan (</a:t>
            </a:r>
            <a:r>
              <a:rPr lang="id-ID" sz="2500" i="1" dirty="0">
                <a:latin typeface="Arial" pitchFamily="34" charset="0"/>
              </a:rPr>
              <a:t>junction</a:t>
            </a:r>
            <a:r>
              <a:rPr lang="id-ID" sz="2500" dirty="0">
                <a:latin typeface="Arial" pitchFamily="34" charset="0"/>
              </a:rPr>
              <a:t>). </a:t>
            </a:r>
            <a:endParaRPr lang="id-ID" sz="2500" dirty="0" smtClean="0">
              <a:latin typeface="Arial" pitchFamily="34" charset="0"/>
            </a:endParaRPr>
          </a:p>
          <a:p>
            <a:pPr algn="just">
              <a:lnSpc>
                <a:spcPct val="120000"/>
              </a:lnSpc>
            </a:pPr>
            <a:r>
              <a:rPr lang="id-ID" sz="2500" dirty="0" smtClean="0">
                <a:latin typeface="Arial" pitchFamily="34" charset="0"/>
              </a:rPr>
              <a:t>Sambungan </a:t>
            </a:r>
            <a:r>
              <a:rPr lang="id-ID" sz="2500" dirty="0">
                <a:latin typeface="Arial" pitchFamily="34" charset="0"/>
              </a:rPr>
              <a:t>itu  membentuk transistor </a:t>
            </a:r>
            <a:r>
              <a:rPr lang="id-ID" sz="2500" dirty="0" smtClean="0">
                <a:latin typeface="Arial" pitchFamily="34" charset="0"/>
              </a:rPr>
              <a:t> jenis PNP atau </a:t>
            </a:r>
            <a:r>
              <a:rPr lang="id-ID" sz="2500" dirty="0">
                <a:latin typeface="Arial" pitchFamily="34" charset="0"/>
              </a:rPr>
              <a:t>NPN. </a:t>
            </a:r>
            <a:endParaRPr lang="id-ID" sz="2500" dirty="0" smtClean="0">
              <a:latin typeface="Arial" pitchFamily="34" charset="0"/>
            </a:endParaRPr>
          </a:p>
          <a:p>
            <a:pPr algn="just">
              <a:lnSpc>
                <a:spcPct val="120000"/>
              </a:lnSpc>
            </a:pPr>
            <a:r>
              <a:rPr lang="id-ID" sz="2500" dirty="0" smtClean="0">
                <a:latin typeface="Arial" pitchFamily="34" charset="0"/>
              </a:rPr>
              <a:t>Transistor </a:t>
            </a:r>
            <a:r>
              <a:rPr lang="id-ID" sz="2500" dirty="0">
                <a:latin typeface="Arial" pitchFamily="34" charset="0"/>
              </a:rPr>
              <a:t>ini disebut transistor bipolar,  karena struktur dan prinsip kerjanya tergantung dari perpindahan elektron di kutup negatif mengisi kekurangan elektron (hole) di kutup </a:t>
            </a:r>
            <a:r>
              <a:rPr lang="id-ID" sz="2500" dirty="0" smtClean="0">
                <a:latin typeface="Arial" pitchFamily="34" charset="0"/>
              </a:rPr>
              <a:t>positif,  </a:t>
            </a:r>
            <a:r>
              <a:rPr lang="id-ID" sz="2500" dirty="0">
                <a:latin typeface="Arial" pitchFamily="34" charset="0"/>
              </a:rPr>
              <a:t>bi = 2 dan polar = kutup. </a:t>
            </a:r>
            <a:endParaRPr lang="id-ID" sz="2500" dirty="0" smtClean="0">
              <a:latin typeface="Arial" pitchFamily="34" charset="0"/>
            </a:endParaRPr>
          </a:p>
          <a:p>
            <a:pPr algn="just">
              <a:lnSpc>
                <a:spcPct val="120000"/>
              </a:lnSpc>
            </a:pPr>
            <a:r>
              <a:rPr lang="id-ID" sz="2500" dirty="0" smtClean="0">
                <a:latin typeface="Arial" pitchFamily="34" charset="0"/>
              </a:rPr>
              <a:t>William </a:t>
            </a:r>
            <a:r>
              <a:rPr lang="id-ID" sz="2500" dirty="0">
                <a:latin typeface="Arial" pitchFamily="34" charset="0"/>
              </a:rPr>
              <a:t>Schockley pada tahun 1951 yang pertama kali menemukan transistor bipolar. </a:t>
            </a:r>
            <a:endParaRPr lang="en-US" sz="2500" dirty="0">
              <a:latin typeface="Arial" pitchFamily="34" charset="0"/>
            </a:endParaRPr>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Struktur</a:t>
            </a:r>
            <a:r>
              <a:rPr lang="en-US" dirty="0" smtClean="0"/>
              <a:t> Transistor BJT</a:t>
            </a:r>
            <a:endParaRPr lang="id-ID" dirty="0"/>
          </a:p>
        </p:txBody>
      </p:sp>
      <p:sp>
        <p:nvSpPr>
          <p:cNvPr id="36867" name="Rectangle 3"/>
          <p:cNvSpPr>
            <a:spLocks noGrp="1" noChangeArrowheads="1"/>
          </p:cNvSpPr>
          <p:nvPr>
            <p:ph idx="1"/>
          </p:nvPr>
        </p:nvSpPr>
        <p:spPr/>
        <p:txBody>
          <a:bodyPr/>
          <a:lstStyle/>
          <a:p>
            <a:pPr marL="0" indent="0" algn="just">
              <a:lnSpc>
                <a:spcPct val="130000"/>
              </a:lnSpc>
              <a:buNone/>
            </a:pPr>
            <a:r>
              <a:rPr lang="id-ID" sz="2000" dirty="0"/>
              <a:t>Ujung-ujung terminalnya berturut-turut disebut emitor, base dan kolektor. Base  selalu berada di tengah, di antara emitor dan kolektor.</a:t>
            </a:r>
            <a:endParaRPr lang="en-US" sz="2000" dirty="0"/>
          </a:p>
        </p:txBody>
      </p:sp>
      <p:pic>
        <p:nvPicPr>
          <p:cNvPr id="36869" name="Picture 5"/>
          <p:cNvPicPr>
            <a:picLocks noChangeAspect="1" noChangeArrowheads="1"/>
          </p:cNvPicPr>
          <p:nvPr/>
        </p:nvPicPr>
        <p:blipFill>
          <a:blip r:embed="rId2"/>
          <a:srcRect/>
          <a:stretch>
            <a:fillRect/>
          </a:stretch>
        </p:blipFill>
        <p:spPr bwMode="auto">
          <a:xfrm>
            <a:off x="4572000" y="3429000"/>
            <a:ext cx="0" cy="0"/>
          </a:xfrm>
          <a:prstGeom prst="rect">
            <a:avLst/>
          </a:prstGeom>
          <a:noFill/>
        </p:spPr>
      </p:pic>
      <p:pic>
        <p:nvPicPr>
          <p:cNvPr id="185346" name="Picture 2"/>
          <p:cNvPicPr>
            <a:picLocks noChangeAspect="1" noChangeArrowheads="1"/>
          </p:cNvPicPr>
          <p:nvPr/>
        </p:nvPicPr>
        <p:blipFill>
          <a:blip r:embed="rId3" cstate="print"/>
          <a:srcRect/>
          <a:stretch>
            <a:fillRect/>
          </a:stretch>
        </p:blipFill>
        <p:spPr bwMode="auto">
          <a:xfrm>
            <a:off x="527231" y="3068960"/>
            <a:ext cx="8027995" cy="3168352"/>
          </a:xfrm>
          <a:prstGeom prst="rect">
            <a:avLst/>
          </a:prstGeom>
          <a:noFill/>
          <a:ln w="9525">
            <a:noFill/>
            <a:miter lim="800000"/>
            <a:headEnd/>
            <a:tailEnd/>
          </a:ln>
        </p:spPr>
      </p:pic>
      <p:pic>
        <p:nvPicPr>
          <p:cNvPr id="7" name="Picture 6" descr="Tel-U.png"/>
          <p:cNvPicPr>
            <a:picLocks noChangeAspect="1"/>
          </p:cNvPicPr>
          <p:nvPr/>
        </p:nvPicPr>
        <p:blipFill>
          <a:blip r:embed="rId4"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marL="0" indent="0"/>
            <a:r>
              <a:rPr lang="id-ID" dirty="0" smtClean="0"/>
              <a:t>E</a:t>
            </a:r>
            <a:r>
              <a:rPr lang="en-US" sz="4400" dirty="0" err="1" smtClean="0"/>
              <a:t>mpat</a:t>
            </a:r>
            <a:r>
              <a:rPr lang="en-US" sz="4400" dirty="0" smtClean="0"/>
              <a:t> </a:t>
            </a:r>
            <a:r>
              <a:rPr lang="id-ID" dirty="0" err="1" smtClean="0"/>
              <a:t>D</a:t>
            </a:r>
            <a:r>
              <a:rPr lang="en-US" sz="4400" dirty="0" err="1" smtClean="0"/>
              <a:t>aerah</a:t>
            </a:r>
            <a:r>
              <a:rPr lang="en-US" sz="4400" dirty="0" smtClean="0"/>
              <a:t> </a:t>
            </a:r>
            <a:r>
              <a:rPr lang="en-US" sz="4400" dirty="0" err="1" smtClean="0"/>
              <a:t>Operasi</a:t>
            </a:r>
            <a:r>
              <a:rPr lang="en-US" sz="4400" dirty="0" smtClean="0"/>
              <a:t> </a:t>
            </a:r>
            <a:r>
              <a:rPr lang="id-ID" sz="4400" dirty="0" smtClean="0"/>
              <a:t/>
            </a:r>
            <a:br>
              <a:rPr lang="id-ID" sz="4400" dirty="0" smtClean="0"/>
            </a:br>
            <a:r>
              <a:rPr lang="en-US" sz="4400" dirty="0" smtClean="0"/>
              <a:t>Transistor </a:t>
            </a:r>
            <a:endParaRPr lang="en-US" sz="4400" dirty="0"/>
          </a:p>
        </p:txBody>
      </p:sp>
      <p:sp>
        <p:nvSpPr>
          <p:cNvPr id="12291" name="Rectangle 3"/>
          <p:cNvSpPr>
            <a:spLocks noGrp="1" noChangeArrowheads="1"/>
          </p:cNvSpPr>
          <p:nvPr>
            <p:ph type="body" idx="1"/>
          </p:nvPr>
        </p:nvSpPr>
        <p:spPr/>
        <p:txBody>
          <a:bodyPr/>
          <a:lstStyle/>
          <a:p>
            <a:pPr marL="0" indent="0" algn="just">
              <a:buFont typeface="Wingdings" pitchFamily="2" charset="2"/>
              <a:buNone/>
            </a:pPr>
            <a:endParaRPr lang="en-US" dirty="0"/>
          </a:p>
          <a:p>
            <a:pPr marL="0" indent="0" algn="just">
              <a:buFont typeface="Wingdings" pitchFamily="2" charset="2"/>
              <a:buAutoNum type="arabicPeriod"/>
            </a:pPr>
            <a:r>
              <a:rPr lang="en-US" dirty="0"/>
              <a:t> Daerah </a:t>
            </a:r>
            <a:r>
              <a:rPr lang="en-US" dirty="0" err="1"/>
              <a:t>Aktif</a:t>
            </a:r>
            <a:endParaRPr lang="en-US" dirty="0"/>
          </a:p>
          <a:p>
            <a:pPr marL="0" indent="0" algn="just">
              <a:buFont typeface="Wingdings" pitchFamily="2" charset="2"/>
              <a:buAutoNum type="arabicPeriod"/>
            </a:pPr>
            <a:r>
              <a:rPr lang="en-US" dirty="0"/>
              <a:t> Daerah </a:t>
            </a:r>
            <a:r>
              <a:rPr lang="en-US" dirty="0" err="1"/>
              <a:t>CutOff</a:t>
            </a:r>
            <a:endParaRPr lang="en-US" dirty="0"/>
          </a:p>
          <a:p>
            <a:pPr marL="0" indent="0" algn="just">
              <a:buFont typeface="Wingdings" pitchFamily="2" charset="2"/>
              <a:buAutoNum type="arabicPeriod"/>
            </a:pPr>
            <a:r>
              <a:rPr lang="en-US" dirty="0"/>
              <a:t> Daerah </a:t>
            </a:r>
            <a:r>
              <a:rPr lang="en-US" dirty="0" err="1"/>
              <a:t>Saturasi</a:t>
            </a:r>
            <a:endParaRPr lang="en-US" dirty="0"/>
          </a:p>
          <a:p>
            <a:pPr marL="0" indent="0" algn="just">
              <a:buFont typeface="Wingdings" pitchFamily="2" charset="2"/>
              <a:buAutoNum type="arabicPeriod"/>
            </a:pPr>
            <a:r>
              <a:rPr lang="en-US" dirty="0"/>
              <a:t> Daerah Breakdown</a:t>
            </a:r>
          </a:p>
          <a:p>
            <a:pPr marL="0" indent="0" algn="just">
              <a:buFont typeface="Wingdings" pitchFamily="2" charset="2"/>
              <a:buAutoNum type="arabicPeriod"/>
            </a:pPr>
            <a:endParaRPr lang="en-US" dirty="0"/>
          </a:p>
        </p:txBody>
      </p:sp>
      <p:pic>
        <p:nvPicPr>
          <p:cNvPr id="12292" name="Picture 4" descr="kurva-IC"/>
          <p:cNvPicPr>
            <a:picLocks noChangeAspect="1" noChangeArrowheads="1"/>
          </p:cNvPicPr>
          <p:nvPr/>
        </p:nvPicPr>
        <p:blipFill>
          <a:blip r:embed="rId2" cstate="print"/>
          <a:srcRect/>
          <a:stretch>
            <a:fillRect/>
          </a:stretch>
        </p:blipFill>
        <p:spPr bwMode="auto">
          <a:xfrm>
            <a:off x="4226760" y="2276872"/>
            <a:ext cx="4666415" cy="3888978"/>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Daerah Aktif</a:t>
            </a:r>
          </a:p>
        </p:txBody>
      </p:sp>
      <p:sp>
        <p:nvSpPr>
          <p:cNvPr id="5" name="Content Placeholder 4"/>
          <p:cNvSpPr>
            <a:spLocks noGrp="1"/>
          </p:cNvSpPr>
          <p:nvPr>
            <p:ph idx="1"/>
          </p:nvPr>
        </p:nvSpPr>
        <p:spPr/>
        <p:txBody>
          <a:bodyPr>
            <a:normAutofit/>
          </a:bodyPr>
          <a:lstStyle/>
          <a:p>
            <a:r>
              <a:rPr lang="id-ID" dirty="0" smtClean="0"/>
              <a:t>Daerah kerja transistor yang normal adalah pada daerah aktif, dimana:</a:t>
            </a:r>
          </a:p>
          <a:p>
            <a:pPr lvl="1"/>
            <a:r>
              <a:rPr lang="id-ID" dirty="0" smtClean="0"/>
              <a:t>arus I</a:t>
            </a:r>
            <a:r>
              <a:rPr lang="id-ID" sz="1800" dirty="0" smtClean="0"/>
              <a:t>C</a:t>
            </a:r>
            <a:r>
              <a:rPr lang="id-ID" dirty="0" smtClean="0"/>
              <a:t> konstans terhadap berapapun nilai V</a:t>
            </a:r>
            <a:r>
              <a:rPr lang="id-ID" sz="1800" dirty="0" smtClean="0"/>
              <a:t>CE</a:t>
            </a:r>
            <a:r>
              <a:rPr lang="id-ID" dirty="0" smtClean="0"/>
              <a:t>. </a:t>
            </a:r>
          </a:p>
          <a:p>
            <a:pPr lvl="1"/>
            <a:r>
              <a:rPr lang="id-ID" dirty="0" smtClean="0"/>
              <a:t>arus I</a:t>
            </a:r>
            <a:r>
              <a:rPr lang="id-ID" sz="1800" dirty="0" smtClean="0"/>
              <a:t>C</a:t>
            </a:r>
            <a:r>
              <a:rPr lang="id-ID" dirty="0" smtClean="0"/>
              <a:t> hanya tergantung dari besar arus I</a:t>
            </a:r>
            <a:r>
              <a:rPr lang="id-ID" sz="1800" dirty="0" smtClean="0"/>
              <a:t>B</a:t>
            </a:r>
            <a:r>
              <a:rPr lang="id-ID" dirty="0" smtClean="0"/>
              <a:t>. </a:t>
            </a:r>
          </a:p>
          <a:p>
            <a:pPr lvl="1"/>
            <a:r>
              <a:rPr lang="id-ID" dirty="0" smtClean="0"/>
              <a:t>Daerah kerja ini biasa juga disebut daerah linear (</a:t>
            </a:r>
            <a:r>
              <a:rPr lang="id-ID" i="1" dirty="0" smtClean="0"/>
              <a:t>linear region</a:t>
            </a:r>
            <a:r>
              <a:rPr lang="id-ID" dirty="0" smtClean="0"/>
              <a:t>).</a:t>
            </a:r>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d-ID" dirty="0"/>
              <a:t>Daerah Saturasi</a:t>
            </a:r>
            <a:endParaRPr lang="en-US" dirty="0"/>
          </a:p>
        </p:txBody>
      </p:sp>
      <p:sp>
        <p:nvSpPr>
          <p:cNvPr id="5" name="Content Placeholder 4"/>
          <p:cNvSpPr>
            <a:spLocks noGrp="1"/>
          </p:cNvSpPr>
          <p:nvPr>
            <p:ph idx="1"/>
          </p:nvPr>
        </p:nvSpPr>
        <p:spPr/>
        <p:txBody>
          <a:bodyPr/>
          <a:lstStyle/>
          <a:p>
            <a:r>
              <a:rPr lang="id-ID" dirty="0" smtClean="0"/>
              <a:t>Daerah saturasi adalah: </a:t>
            </a:r>
          </a:p>
          <a:p>
            <a:pPr lvl="1"/>
            <a:r>
              <a:rPr lang="id-ID" dirty="0" smtClean="0"/>
              <a:t>Dimulai dari V</a:t>
            </a:r>
            <a:r>
              <a:rPr lang="id-ID" sz="1800" dirty="0" smtClean="0"/>
              <a:t>CE</a:t>
            </a:r>
            <a:r>
              <a:rPr lang="id-ID" dirty="0" smtClean="0"/>
              <a:t> = 0 volt sampai kira-kira 0.7 volt (transistor silikon)</a:t>
            </a:r>
          </a:p>
          <a:p>
            <a:pPr lvl="1"/>
            <a:r>
              <a:rPr lang="id-ID" dirty="0" smtClean="0"/>
              <a:t>Terjadi akibat dari efek dioda kolektor-base yang mana tegangan V</a:t>
            </a:r>
            <a:r>
              <a:rPr lang="id-ID" sz="1800" dirty="0" smtClean="0"/>
              <a:t>CE</a:t>
            </a:r>
            <a:r>
              <a:rPr lang="id-ID" dirty="0" smtClean="0"/>
              <a:t> belum mencukupi untuk dapat menyebabkan terjadinya aliran elektron. </a:t>
            </a:r>
            <a:endParaRPr lang="en-US" dirty="0" smtClean="0"/>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id-ID" sz="3800" dirty="0"/>
              <a:t>Daerah </a:t>
            </a:r>
            <a:r>
              <a:rPr lang="id-ID" sz="3800" dirty="0" smtClean="0"/>
              <a:t>Cut-Off</a:t>
            </a:r>
            <a:endParaRPr lang="en-US" sz="3800" dirty="0"/>
          </a:p>
        </p:txBody>
      </p:sp>
      <p:sp>
        <p:nvSpPr>
          <p:cNvPr id="5" name="Content Placeholder 4"/>
          <p:cNvSpPr>
            <a:spLocks noGrp="1"/>
          </p:cNvSpPr>
          <p:nvPr>
            <p:ph idx="1"/>
          </p:nvPr>
        </p:nvSpPr>
        <p:spPr/>
        <p:txBody>
          <a:bodyPr>
            <a:normAutofit lnSpcReduction="10000"/>
          </a:bodyPr>
          <a:lstStyle/>
          <a:p>
            <a:r>
              <a:rPr lang="id-ID" dirty="0" smtClean="0"/>
              <a:t>Terjadi pada suatu tegangan V</a:t>
            </a:r>
            <a:r>
              <a:rPr lang="id-ID" sz="2200" dirty="0" smtClean="0"/>
              <a:t>CE</a:t>
            </a:r>
            <a:r>
              <a:rPr lang="id-ID" dirty="0" smtClean="0"/>
              <a:t> yang menghasilkan nilai arus I</a:t>
            </a:r>
            <a:r>
              <a:rPr lang="id-ID" sz="2200" dirty="0" smtClean="0"/>
              <a:t>C</a:t>
            </a:r>
            <a:r>
              <a:rPr lang="id-ID" dirty="0" smtClean="0"/>
              <a:t> mulai konstan</a:t>
            </a:r>
          </a:p>
          <a:p>
            <a:r>
              <a:rPr lang="id-ID" dirty="0" smtClean="0"/>
              <a:t>Pada saat perubahan ini, daerah kerja transistor berada pada daerah cut-off yaitu dari keadaan saturasi (On) menjadi keadaan mati (Off). </a:t>
            </a:r>
          </a:p>
          <a:p>
            <a:r>
              <a:rPr lang="id-ID" dirty="0" smtClean="0"/>
              <a:t>Perubahan ini dipakai pada sistem digital yang hanya mengenal angka biner 1 dan 0 sama seperti  status transistor OFF dan ON.   </a:t>
            </a:r>
            <a:endParaRPr lang="en-US" dirty="0" smtClean="0"/>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id-ID" sz="3800" dirty="0"/>
              <a:t>Daerah Breakdown </a:t>
            </a:r>
            <a:endParaRPr lang="en-US" sz="3800" dirty="0"/>
          </a:p>
        </p:txBody>
      </p:sp>
      <p:sp>
        <p:nvSpPr>
          <p:cNvPr id="6" name="Content Placeholder 5"/>
          <p:cNvSpPr>
            <a:spLocks noGrp="1"/>
          </p:cNvSpPr>
          <p:nvPr>
            <p:ph idx="1"/>
          </p:nvPr>
        </p:nvSpPr>
        <p:spPr/>
        <p:txBody>
          <a:bodyPr>
            <a:normAutofit/>
          </a:bodyPr>
          <a:lstStyle/>
          <a:p>
            <a:r>
              <a:rPr lang="id-ID" dirty="0" smtClean="0"/>
              <a:t>Transistor disebut berada pada daerah breakdown, jika arus I</a:t>
            </a:r>
            <a:r>
              <a:rPr lang="id-ID" sz="2200" dirty="0" smtClean="0"/>
              <a:t>C</a:t>
            </a:r>
            <a:r>
              <a:rPr lang="id-ID" dirty="0" smtClean="0"/>
              <a:t> menanjak naik dengan cepat akibat tegangan Vce yang besar</a:t>
            </a:r>
          </a:p>
          <a:p>
            <a:r>
              <a:rPr lang="id-ID" dirty="0" smtClean="0"/>
              <a:t>Transistor tidak boleh bekerja pada daerah ini, karena akan dapat merusak transistor</a:t>
            </a:r>
          </a:p>
          <a:p>
            <a:r>
              <a:rPr lang="id-ID" dirty="0" smtClean="0"/>
              <a:t>Nilai tegangan V</a:t>
            </a:r>
            <a:r>
              <a:rPr lang="id-ID" sz="2200" dirty="0" smtClean="0"/>
              <a:t>CEmax</a:t>
            </a:r>
            <a:r>
              <a:rPr lang="id-ID" dirty="0" smtClean="0"/>
              <a:t> setiap transistor yang diperbolehkan sebelum breakdown bervariasi</a:t>
            </a:r>
          </a:p>
          <a:p>
            <a:r>
              <a:rPr lang="id-ID" dirty="0" smtClean="0"/>
              <a:t>V</a:t>
            </a:r>
            <a:r>
              <a:rPr lang="id-ID" sz="2200" dirty="0" smtClean="0"/>
              <a:t>CEmax</a:t>
            </a:r>
            <a:r>
              <a:rPr lang="id-ID" dirty="0" smtClean="0"/>
              <a:t> tercantum pada data</a:t>
            </a:r>
            <a:r>
              <a:rPr lang="en-US" dirty="0" smtClean="0"/>
              <a:t> </a:t>
            </a:r>
            <a:r>
              <a:rPr lang="id-ID" dirty="0" smtClean="0"/>
              <a:t>book transistor</a:t>
            </a:r>
          </a:p>
          <a:p>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id-ID" dirty="0"/>
              <a:t>Bias </a:t>
            </a:r>
            <a:r>
              <a:rPr lang="id-ID" dirty="0" smtClean="0"/>
              <a:t>DC Transistor</a:t>
            </a:r>
            <a:endParaRPr lang="en-US" dirty="0"/>
          </a:p>
        </p:txBody>
      </p:sp>
      <p:sp>
        <p:nvSpPr>
          <p:cNvPr id="5" name="Content Placeholder 4"/>
          <p:cNvSpPr>
            <a:spLocks noGrp="1"/>
          </p:cNvSpPr>
          <p:nvPr>
            <p:ph idx="1"/>
          </p:nvPr>
        </p:nvSpPr>
        <p:spPr/>
        <p:txBody>
          <a:bodyPr>
            <a:normAutofit lnSpcReduction="10000"/>
          </a:bodyPr>
          <a:lstStyle/>
          <a:p>
            <a:r>
              <a:rPr lang="id-ID" dirty="0" smtClean="0"/>
              <a:t>Transistor bipolar memiliki 2 junction yang dapat disamakan dengan penggabungan 2 buah dioda:</a:t>
            </a:r>
          </a:p>
          <a:p>
            <a:pPr lvl="1"/>
            <a:r>
              <a:rPr lang="id-ID" dirty="0" smtClean="0"/>
              <a:t>Emiter-Base</a:t>
            </a:r>
          </a:p>
          <a:p>
            <a:pPr lvl="1"/>
            <a:r>
              <a:rPr lang="id-ID" dirty="0" smtClean="0"/>
              <a:t>Base-Kolektor </a:t>
            </a:r>
          </a:p>
          <a:p>
            <a:r>
              <a:rPr lang="id-ID" dirty="0" smtClean="0"/>
              <a:t>Seperti pada dioda, arus hanya akan mengalir hanya jika diberi bias positif, yaitu hanya jika tegangan pada material P lebih positif daripada material N (</a:t>
            </a:r>
            <a:r>
              <a:rPr lang="id-ID" i="1" dirty="0" smtClean="0"/>
              <a:t>forward bias</a:t>
            </a:r>
            <a:r>
              <a:rPr lang="id-ID" dirty="0" smtClean="0"/>
              <a:t>)</a:t>
            </a:r>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Bias Transistor</a:t>
            </a:r>
            <a:endParaRPr lang="id-ID" dirty="0"/>
          </a:p>
        </p:txBody>
      </p:sp>
      <p:pic>
        <p:nvPicPr>
          <p:cNvPr id="186370" name="Picture 2"/>
          <p:cNvPicPr>
            <a:picLocks noGrp="1" noChangeAspect="1" noChangeArrowheads="1"/>
          </p:cNvPicPr>
          <p:nvPr>
            <p:ph idx="1"/>
          </p:nvPr>
        </p:nvPicPr>
        <p:blipFill>
          <a:blip r:embed="rId2" cstate="print"/>
          <a:srcRect/>
          <a:stretch>
            <a:fillRect/>
          </a:stretch>
        </p:blipFill>
        <p:spPr bwMode="auto">
          <a:xfrm>
            <a:off x="683568" y="1844824"/>
            <a:ext cx="7854284" cy="244827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106112" y="4365104"/>
            <a:ext cx="4990682" cy="2304256"/>
          </a:xfrm>
          <a:prstGeom prst="rect">
            <a:avLst/>
          </a:prstGeom>
          <a:noFill/>
          <a:ln w="9525">
            <a:noFill/>
            <a:miter lim="800000"/>
            <a:headEnd/>
            <a:tailEnd/>
          </a:ln>
        </p:spPr>
      </p:pic>
      <p:pic>
        <p:nvPicPr>
          <p:cNvPr id="7" name="Picture 6" descr="Tel-U.png"/>
          <p:cNvPicPr>
            <a:picLocks noChangeAspect="1"/>
          </p:cNvPicPr>
          <p:nvPr/>
        </p:nvPicPr>
        <p:blipFill>
          <a:blip r:embed="rId4"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Bias Transistor NPN</a:t>
            </a:r>
            <a:endParaRPr lang="id-ID" dirty="0"/>
          </a:p>
        </p:txBody>
      </p:sp>
      <p:pic>
        <p:nvPicPr>
          <p:cNvPr id="188418" name="Picture 2"/>
          <p:cNvPicPr>
            <a:picLocks noGrp="1" noChangeAspect="1" noChangeArrowheads="1"/>
          </p:cNvPicPr>
          <p:nvPr>
            <p:ph idx="1"/>
          </p:nvPr>
        </p:nvPicPr>
        <p:blipFill>
          <a:blip r:embed="rId2" cstate="print"/>
          <a:srcRect/>
          <a:stretch>
            <a:fillRect/>
          </a:stretch>
        </p:blipFill>
        <p:spPr bwMode="auto">
          <a:xfrm>
            <a:off x="899592" y="1772816"/>
            <a:ext cx="7704856" cy="4622914"/>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t>Materi Perkuliahan</a:t>
            </a:r>
            <a:endParaRPr lang="id-ID" sz="5400" dirty="0"/>
          </a:p>
        </p:txBody>
      </p:sp>
      <p:sp>
        <p:nvSpPr>
          <p:cNvPr id="3" name="Content Placeholder 2"/>
          <p:cNvSpPr>
            <a:spLocks noGrp="1"/>
          </p:cNvSpPr>
          <p:nvPr>
            <p:ph idx="1"/>
          </p:nvPr>
        </p:nvSpPr>
        <p:spPr/>
        <p:txBody>
          <a:bodyPr>
            <a:normAutofit/>
          </a:bodyPr>
          <a:lstStyle/>
          <a:p>
            <a:r>
              <a:rPr lang="id-ID" dirty="0" smtClean="0"/>
              <a:t>Pengenalan Transistor</a:t>
            </a:r>
          </a:p>
          <a:p>
            <a:r>
              <a:rPr lang="id-ID" dirty="0" smtClean="0"/>
              <a:t>Transistor BJT</a:t>
            </a:r>
          </a:p>
          <a:p>
            <a:r>
              <a:rPr lang="id-ID" dirty="0" smtClean="0"/>
              <a:t>Analisa Rangkaian Transistor BJT</a:t>
            </a:r>
          </a:p>
          <a:p>
            <a:pPr>
              <a:buNone/>
            </a:pPr>
            <a:endParaRPr lang="id-ID" dirty="0"/>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Paramater-Parameter</a:t>
            </a:r>
            <a:endParaRPr lang="id-ID" dirty="0"/>
          </a:p>
        </p:txBody>
      </p:sp>
      <p:pic>
        <p:nvPicPr>
          <p:cNvPr id="189442" name="Picture 2"/>
          <p:cNvPicPr>
            <a:picLocks noGrp="1" noChangeAspect="1" noChangeArrowheads="1"/>
          </p:cNvPicPr>
          <p:nvPr>
            <p:ph idx="1"/>
          </p:nvPr>
        </p:nvPicPr>
        <p:blipFill>
          <a:blip r:embed="rId2" cstate="print"/>
          <a:srcRect/>
          <a:stretch>
            <a:fillRect/>
          </a:stretch>
        </p:blipFill>
        <p:spPr bwMode="auto">
          <a:xfrm>
            <a:off x="572569" y="1600200"/>
            <a:ext cx="8054230" cy="4781128"/>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800" dirty="0" err="1"/>
              <a:t>Garis</a:t>
            </a:r>
            <a:r>
              <a:rPr lang="en-US" sz="3800" dirty="0"/>
              <a:t> </a:t>
            </a:r>
            <a:r>
              <a:rPr lang="en-US" sz="3800" dirty="0" err="1"/>
              <a:t>Beban</a:t>
            </a:r>
            <a:r>
              <a:rPr lang="en-US" sz="3800" dirty="0"/>
              <a:t> Transistor</a:t>
            </a:r>
          </a:p>
        </p:txBody>
      </p:sp>
      <p:sp>
        <p:nvSpPr>
          <p:cNvPr id="5" name="Content Placeholder 4"/>
          <p:cNvSpPr>
            <a:spLocks noGrp="1"/>
          </p:cNvSpPr>
          <p:nvPr>
            <p:ph idx="1"/>
          </p:nvPr>
        </p:nvSpPr>
        <p:spPr/>
        <p:txBody>
          <a:bodyPr>
            <a:normAutofit fontScale="92500"/>
          </a:bodyPr>
          <a:lstStyle/>
          <a:p>
            <a:r>
              <a:rPr lang="en-US" dirty="0" err="1" smtClean="0"/>
              <a:t>Garis</a:t>
            </a:r>
            <a:r>
              <a:rPr lang="en-US" dirty="0" smtClean="0"/>
              <a:t> </a:t>
            </a:r>
            <a:r>
              <a:rPr lang="en-US" dirty="0" err="1" smtClean="0"/>
              <a:t>beban</a:t>
            </a:r>
            <a:r>
              <a:rPr lang="en-US" dirty="0" smtClean="0"/>
              <a:t> </a:t>
            </a:r>
            <a:r>
              <a:rPr lang="en-US" dirty="0" err="1" smtClean="0"/>
              <a:t>sangat</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menggambarkan</a:t>
            </a:r>
            <a:r>
              <a:rPr lang="en-US" dirty="0" smtClean="0"/>
              <a:t> </a:t>
            </a:r>
            <a:r>
              <a:rPr lang="en-US" dirty="0" err="1" smtClean="0"/>
              <a:t>karakteristik</a:t>
            </a:r>
            <a:r>
              <a:rPr lang="en-US" dirty="0" smtClean="0"/>
              <a:t> </a:t>
            </a:r>
            <a:r>
              <a:rPr lang="en-US" dirty="0" err="1" smtClean="0"/>
              <a:t>sebuah</a:t>
            </a:r>
            <a:r>
              <a:rPr lang="en-US" dirty="0" smtClean="0"/>
              <a:t> </a:t>
            </a:r>
            <a:r>
              <a:rPr lang="id-ID" dirty="0" smtClean="0"/>
              <a:t>t</a:t>
            </a:r>
            <a:r>
              <a:rPr lang="en-US" dirty="0" err="1" smtClean="0"/>
              <a:t>ransistor</a:t>
            </a:r>
            <a:endParaRPr lang="id-ID" dirty="0" smtClean="0"/>
          </a:p>
          <a:p>
            <a:r>
              <a:rPr lang="id-ID" dirty="0" smtClean="0"/>
              <a:t>G</a:t>
            </a:r>
            <a:r>
              <a:rPr lang="en-US" dirty="0" err="1" smtClean="0"/>
              <a:t>aris</a:t>
            </a:r>
            <a:r>
              <a:rPr lang="en-US" dirty="0" smtClean="0"/>
              <a:t> </a:t>
            </a:r>
            <a:r>
              <a:rPr lang="en-US" dirty="0" err="1" smtClean="0"/>
              <a:t>beban</a:t>
            </a:r>
            <a:r>
              <a:rPr lang="en-US" dirty="0" smtClean="0"/>
              <a:t> </a:t>
            </a:r>
            <a:r>
              <a:rPr lang="id-ID" dirty="0" smtClean="0"/>
              <a:t>memperlihatkan titik-titik operasi dari rangkaian transistor</a:t>
            </a:r>
            <a:r>
              <a:rPr lang="en-US" dirty="0" smtClean="0"/>
              <a:t> </a:t>
            </a:r>
            <a:endParaRPr lang="id-ID" dirty="0" smtClean="0"/>
          </a:p>
          <a:p>
            <a:r>
              <a:rPr lang="id-ID" dirty="0" smtClean="0"/>
              <a:t>Titik-titik operasi bervariasi bergantung nilai </a:t>
            </a:r>
            <a:r>
              <a:rPr lang="en-US" dirty="0" err="1" smtClean="0"/>
              <a:t>hambatan</a:t>
            </a:r>
            <a:r>
              <a:rPr lang="en-US" dirty="0" smtClean="0"/>
              <a:t> </a:t>
            </a:r>
            <a:r>
              <a:rPr lang="en-US" dirty="0" err="1" smtClean="0"/>
              <a:t>pada</a:t>
            </a:r>
            <a:r>
              <a:rPr lang="en-US" dirty="0" smtClean="0"/>
              <a:t> Basis </a:t>
            </a:r>
            <a:r>
              <a:rPr lang="id-ID" dirty="0" smtClean="0"/>
              <a:t>karena:</a:t>
            </a:r>
          </a:p>
          <a:p>
            <a:pPr lvl="1"/>
            <a:r>
              <a:rPr lang="id-ID" dirty="0" smtClean="0"/>
              <a:t>M</a:t>
            </a:r>
            <a:r>
              <a:rPr lang="en-US" dirty="0" err="1" smtClean="0"/>
              <a:t>enyebabkan</a:t>
            </a:r>
            <a:r>
              <a:rPr lang="en-US" dirty="0" smtClean="0"/>
              <a:t> </a:t>
            </a:r>
            <a:r>
              <a:rPr lang="en-US" dirty="0" err="1" smtClean="0"/>
              <a:t>Arus</a:t>
            </a:r>
            <a:r>
              <a:rPr lang="en-US" dirty="0" smtClean="0"/>
              <a:t> Basis (IB) </a:t>
            </a:r>
            <a:r>
              <a:rPr lang="en-US" dirty="0" err="1" smtClean="0"/>
              <a:t>menjadi</a:t>
            </a:r>
            <a:r>
              <a:rPr lang="en-US" dirty="0" smtClean="0"/>
              <a:t> </a:t>
            </a:r>
            <a:r>
              <a:rPr lang="id-ID" dirty="0" smtClean="0"/>
              <a:t>bervariasi</a:t>
            </a:r>
          </a:p>
          <a:p>
            <a:pPr lvl="1"/>
            <a:r>
              <a:rPr lang="id-ID" dirty="0" smtClean="0"/>
              <a:t>S</a:t>
            </a:r>
            <a:r>
              <a:rPr lang="en-US" dirty="0" err="1" smtClean="0"/>
              <a:t>ehingga</a:t>
            </a:r>
            <a:r>
              <a:rPr lang="en-US" dirty="0" smtClean="0"/>
              <a:t> </a:t>
            </a:r>
            <a:r>
              <a:rPr lang="en-US" dirty="0" err="1" smtClean="0"/>
              <a:t>Arus</a:t>
            </a:r>
            <a:r>
              <a:rPr lang="en-US" dirty="0" smtClean="0"/>
              <a:t> </a:t>
            </a:r>
            <a:r>
              <a:rPr lang="en-US" dirty="0" err="1" smtClean="0"/>
              <a:t>Colector</a:t>
            </a:r>
            <a:r>
              <a:rPr lang="en-US" dirty="0" smtClean="0"/>
              <a:t> (IC) </a:t>
            </a:r>
            <a:r>
              <a:rPr lang="en-US" dirty="0" err="1" smtClean="0"/>
              <a:t>dan</a:t>
            </a:r>
            <a:r>
              <a:rPr lang="en-US" dirty="0" smtClean="0"/>
              <a:t> VCE pun </a:t>
            </a:r>
            <a:r>
              <a:rPr lang="en-US" dirty="0" err="1" smtClean="0"/>
              <a:t>akan</a:t>
            </a:r>
            <a:r>
              <a:rPr lang="en-US" dirty="0" smtClean="0"/>
              <a:t> </a:t>
            </a:r>
            <a:r>
              <a:rPr lang="en-US" dirty="0" err="1" smtClean="0"/>
              <a:t>bervariasi</a:t>
            </a:r>
            <a:r>
              <a:rPr lang="en-US" dirty="0" smtClean="0"/>
              <a:t> </a:t>
            </a:r>
            <a:r>
              <a:rPr lang="en-US" dirty="0" err="1" smtClean="0"/>
              <a:t>pada</a:t>
            </a:r>
            <a:r>
              <a:rPr lang="en-US" dirty="0" smtClean="0"/>
              <a:t> </a:t>
            </a:r>
            <a:r>
              <a:rPr lang="en-US" dirty="0" err="1" smtClean="0"/>
              <a:t>daerah</a:t>
            </a:r>
            <a:r>
              <a:rPr lang="en-US" dirty="0" smtClean="0"/>
              <a:t> </a:t>
            </a:r>
            <a:r>
              <a:rPr lang="en-US" dirty="0" err="1" smtClean="0"/>
              <a:t>masing-masing</a:t>
            </a:r>
            <a:endParaRPr lang="en-US" dirty="0" smtClean="0"/>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d-ID" dirty="0" smtClean="0"/>
              <a:t>Karakteristik Garis Beban</a:t>
            </a:r>
            <a:endParaRPr lang="id-ID" dirty="0"/>
          </a:p>
        </p:txBody>
      </p:sp>
      <p:sp>
        <p:nvSpPr>
          <p:cNvPr id="5" name="Content Placeholder 4"/>
          <p:cNvSpPr>
            <a:spLocks noGrp="1"/>
          </p:cNvSpPr>
          <p:nvPr>
            <p:ph idx="1"/>
          </p:nvPr>
        </p:nvSpPr>
        <p:spPr/>
        <p:txBody>
          <a:bodyPr>
            <a:normAutofit/>
          </a:bodyPr>
          <a:lstStyle/>
          <a:p>
            <a:r>
              <a:rPr lang="en-US" dirty="0" err="1" smtClean="0"/>
              <a:t>Bila</a:t>
            </a:r>
            <a:r>
              <a:rPr lang="en-US" dirty="0" smtClean="0"/>
              <a:t> </a:t>
            </a:r>
            <a:r>
              <a:rPr lang="en-US" dirty="0" err="1" smtClean="0"/>
              <a:t>kita</a:t>
            </a:r>
            <a:r>
              <a:rPr lang="en-US" dirty="0" smtClean="0"/>
              <a:t> </a:t>
            </a:r>
            <a:r>
              <a:rPr lang="en-US" dirty="0" err="1" smtClean="0"/>
              <a:t>menggambarkan</a:t>
            </a:r>
            <a:r>
              <a:rPr lang="en-US" dirty="0" smtClean="0"/>
              <a:t> </a:t>
            </a:r>
            <a:r>
              <a:rPr lang="en-US" dirty="0" err="1" smtClean="0"/>
              <a:t>nilai</a:t>
            </a:r>
            <a:r>
              <a:rPr lang="en-US" dirty="0" smtClean="0"/>
              <a:t> I</a:t>
            </a:r>
            <a:r>
              <a:rPr lang="en-US" sz="2200" dirty="0" smtClean="0"/>
              <a:t>C</a:t>
            </a:r>
            <a:r>
              <a:rPr lang="en-US" dirty="0" smtClean="0"/>
              <a:t> </a:t>
            </a:r>
            <a:r>
              <a:rPr lang="en-US" dirty="0" err="1" smtClean="0"/>
              <a:t>dan</a:t>
            </a:r>
            <a:r>
              <a:rPr lang="en-US" dirty="0" smtClean="0"/>
              <a:t> V</a:t>
            </a:r>
            <a:r>
              <a:rPr lang="en-US" sz="2200" dirty="0" smtClean="0"/>
              <a:t>CE</a:t>
            </a:r>
            <a:r>
              <a:rPr lang="en-US" dirty="0" smtClean="0"/>
              <a:t> </a:t>
            </a:r>
            <a:r>
              <a:rPr lang="en-US" dirty="0" err="1" smtClean="0"/>
              <a:t>untuk</a:t>
            </a:r>
            <a:r>
              <a:rPr lang="en-US" dirty="0" smtClean="0"/>
              <a:t> </a:t>
            </a:r>
            <a:r>
              <a:rPr lang="en-US" dirty="0" err="1" smtClean="0"/>
              <a:t>tiap</a:t>
            </a:r>
            <a:r>
              <a:rPr lang="en-US" dirty="0" smtClean="0"/>
              <a:t> </a:t>
            </a:r>
            <a:r>
              <a:rPr lang="en-US" dirty="0" err="1" smtClean="0"/>
              <a:t>nilai</a:t>
            </a:r>
            <a:r>
              <a:rPr lang="en-US" dirty="0" smtClean="0"/>
              <a:t> I</a:t>
            </a:r>
            <a:r>
              <a:rPr lang="en-US" sz="2200" dirty="0" smtClean="0"/>
              <a:t>B</a:t>
            </a:r>
            <a:r>
              <a:rPr lang="en-US" dirty="0" smtClean="0"/>
              <a:t> yang </a:t>
            </a:r>
            <a:r>
              <a:rPr lang="en-US" dirty="0" err="1" smtClean="0"/>
              <a:t>mungkin</a:t>
            </a:r>
            <a:r>
              <a:rPr lang="en-US" dirty="0" smtClean="0"/>
              <a:t>, </a:t>
            </a:r>
            <a:r>
              <a:rPr lang="en-US" dirty="0" err="1" smtClean="0"/>
              <a:t>maka</a:t>
            </a:r>
            <a:r>
              <a:rPr lang="en-US" dirty="0" smtClean="0"/>
              <a:t> </a:t>
            </a:r>
            <a:r>
              <a:rPr lang="en-US" dirty="0" err="1" smtClean="0"/>
              <a:t>kita</a:t>
            </a:r>
            <a:r>
              <a:rPr lang="en-US" dirty="0" smtClean="0"/>
              <a:t> </a:t>
            </a:r>
            <a:r>
              <a:rPr lang="en-US" dirty="0" err="1" smtClean="0"/>
              <a:t>akan</a:t>
            </a:r>
            <a:r>
              <a:rPr lang="en-US" dirty="0" smtClean="0"/>
              <a:t> </a:t>
            </a:r>
            <a:r>
              <a:rPr lang="en-US" dirty="0" err="1" smtClean="0"/>
              <a:t>memperoleh</a:t>
            </a:r>
            <a:r>
              <a:rPr lang="en-US" dirty="0" smtClean="0"/>
              <a:t> </a:t>
            </a:r>
            <a:r>
              <a:rPr lang="en-US" dirty="0" err="1" smtClean="0"/>
              <a:t>gambaran</a:t>
            </a:r>
            <a:r>
              <a:rPr lang="en-US" dirty="0" smtClean="0"/>
              <a:t> </a:t>
            </a:r>
            <a:r>
              <a:rPr lang="en-US" dirty="0" err="1" smtClean="0"/>
              <a:t>mengenai</a:t>
            </a:r>
            <a:r>
              <a:rPr lang="en-US" dirty="0" smtClean="0"/>
              <a:t> </a:t>
            </a:r>
            <a:r>
              <a:rPr lang="en-US" dirty="0" err="1" smtClean="0"/>
              <a:t>Grafik</a:t>
            </a:r>
            <a:r>
              <a:rPr lang="en-US" dirty="0" smtClean="0"/>
              <a:t> G</a:t>
            </a:r>
            <a:r>
              <a:rPr lang="id-ID" dirty="0" smtClean="0"/>
              <a:t>a</a:t>
            </a:r>
            <a:r>
              <a:rPr lang="en-US" dirty="0" err="1" smtClean="0"/>
              <a:t>ris</a:t>
            </a:r>
            <a:r>
              <a:rPr lang="en-US" dirty="0" smtClean="0"/>
              <a:t> </a:t>
            </a:r>
            <a:r>
              <a:rPr lang="en-US" dirty="0" err="1" smtClean="0"/>
              <a:t>Beb</a:t>
            </a:r>
            <a:r>
              <a:rPr lang="id-ID" dirty="0" smtClean="0"/>
              <a:t>an</a:t>
            </a:r>
          </a:p>
          <a:p>
            <a:r>
              <a:rPr lang="en-US" dirty="0" err="1" smtClean="0"/>
              <a:t>Garis</a:t>
            </a:r>
            <a:r>
              <a:rPr lang="en-US" dirty="0" smtClean="0"/>
              <a:t> </a:t>
            </a:r>
            <a:r>
              <a:rPr lang="en-US" dirty="0" err="1" smtClean="0"/>
              <a:t>Beban</a:t>
            </a:r>
            <a:r>
              <a:rPr lang="en-US" dirty="0" smtClean="0"/>
              <a:t> </a:t>
            </a:r>
            <a:r>
              <a:rPr lang="en-US" dirty="0" err="1" smtClean="0"/>
              <a:t>adalah</a:t>
            </a:r>
            <a:r>
              <a:rPr lang="en-US" dirty="0" smtClean="0"/>
              <a:t> </a:t>
            </a:r>
            <a:r>
              <a:rPr lang="en-US" dirty="0" err="1" smtClean="0"/>
              <a:t>sebuah</a:t>
            </a:r>
            <a:r>
              <a:rPr lang="en-US" dirty="0" smtClean="0"/>
              <a:t> </a:t>
            </a:r>
            <a:r>
              <a:rPr lang="id-ID" dirty="0" smtClean="0"/>
              <a:t>k</a:t>
            </a:r>
            <a:r>
              <a:rPr lang="en-US" dirty="0" err="1" smtClean="0"/>
              <a:t>esimpulan</a:t>
            </a:r>
            <a:r>
              <a:rPr lang="en-US" dirty="0" smtClean="0"/>
              <a:t> </a:t>
            </a:r>
            <a:r>
              <a:rPr lang="id-ID" dirty="0" smtClean="0"/>
              <a:t>v</a:t>
            </a:r>
            <a:r>
              <a:rPr lang="en-US" dirty="0" err="1" smtClean="0"/>
              <a:t>isual</a:t>
            </a:r>
            <a:r>
              <a:rPr lang="en-US" dirty="0" smtClean="0"/>
              <a:t> </a:t>
            </a:r>
            <a:r>
              <a:rPr lang="en-US" dirty="0" err="1" smtClean="0"/>
              <a:t>dari</a:t>
            </a:r>
            <a:r>
              <a:rPr lang="en-US" dirty="0" smtClean="0"/>
              <a:t> </a:t>
            </a:r>
            <a:r>
              <a:rPr lang="id-ID" dirty="0" smtClean="0"/>
              <a:t>kemungkinan titik-t</a:t>
            </a:r>
            <a:r>
              <a:rPr lang="en-US" dirty="0" err="1" smtClean="0"/>
              <a:t>itik</a:t>
            </a:r>
            <a:r>
              <a:rPr lang="en-US" dirty="0" smtClean="0"/>
              <a:t> </a:t>
            </a:r>
            <a:r>
              <a:rPr lang="id-ID" dirty="0" err="1" smtClean="0"/>
              <a:t>o</a:t>
            </a:r>
            <a:r>
              <a:rPr lang="en-US" dirty="0" err="1" smtClean="0"/>
              <a:t>perasi</a:t>
            </a:r>
            <a:r>
              <a:rPr lang="en-US" dirty="0" smtClean="0"/>
              <a:t> </a:t>
            </a:r>
            <a:r>
              <a:rPr lang="id-ID" dirty="0" smtClean="0"/>
              <a:t>t</a:t>
            </a:r>
            <a:r>
              <a:rPr lang="en-US" dirty="0" err="1" smtClean="0"/>
              <a:t>ransistor</a:t>
            </a:r>
            <a:endParaRPr lang="id-ID" dirty="0" smtClean="0"/>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Garis Beban</a:t>
            </a:r>
            <a:endParaRPr lang="id-ID" dirty="0"/>
          </a:p>
        </p:txBody>
      </p:sp>
      <p:pic>
        <p:nvPicPr>
          <p:cNvPr id="190466" name="Picture 2"/>
          <p:cNvPicPr>
            <a:picLocks noGrp="1" noChangeAspect="1" noChangeArrowheads="1"/>
          </p:cNvPicPr>
          <p:nvPr>
            <p:ph idx="1"/>
          </p:nvPr>
        </p:nvPicPr>
        <p:blipFill>
          <a:blip r:embed="rId2" cstate="print"/>
          <a:srcRect/>
          <a:stretch>
            <a:fillRect/>
          </a:stretch>
        </p:blipFill>
        <p:spPr bwMode="auto">
          <a:xfrm>
            <a:off x="608239" y="2060848"/>
            <a:ext cx="7996209" cy="3917821"/>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Titik Jenuh</a:t>
            </a:r>
          </a:p>
        </p:txBody>
      </p:sp>
      <p:sp>
        <p:nvSpPr>
          <p:cNvPr id="5" name="Content Placeholder 4"/>
          <p:cNvSpPr>
            <a:spLocks noGrp="1"/>
          </p:cNvSpPr>
          <p:nvPr>
            <p:ph idx="1"/>
          </p:nvPr>
        </p:nvSpPr>
        <p:spPr/>
        <p:txBody>
          <a:bodyPr>
            <a:normAutofit/>
          </a:bodyPr>
          <a:lstStyle/>
          <a:p>
            <a:r>
              <a:rPr lang="en-US" dirty="0" err="1" smtClean="0"/>
              <a:t>Terjadi</a:t>
            </a:r>
            <a:r>
              <a:rPr lang="en-US" dirty="0" smtClean="0"/>
              <a:t> </a:t>
            </a:r>
            <a:r>
              <a:rPr lang="en-US" dirty="0" err="1" smtClean="0"/>
              <a:t>bilamana</a:t>
            </a:r>
            <a:r>
              <a:rPr lang="en-US" dirty="0" smtClean="0"/>
              <a:t> </a:t>
            </a:r>
            <a:r>
              <a:rPr lang="en-US" dirty="0" err="1" smtClean="0"/>
              <a:t>hambatan</a:t>
            </a:r>
            <a:r>
              <a:rPr lang="en-US" dirty="0" smtClean="0"/>
              <a:t> </a:t>
            </a:r>
            <a:r>
              <a:rPr lang="en-US" dirty="0" err="1" smtClean="0"/>
              <a:t>pada</a:t>
            </a:r>
            <a:r>
              <a:rPr lang="en-US" dirty="0" smtClean="0"/>
              <a:t> Basis </a:t>
            </a:r>
            <a:r>
              <a:rPr lang="en-US" dirty="0" err="1" smtClean="0"/>
              <a:t>terlalu</a:t>
            </a:r>
            <a:r>
              <a:rPr lang="en-US" dirty="0" smtClean="0"/>
              <a:t> </a:t>
            </a:r>
            <a:r>
              <a:rPr lang="en-US" dirty="0" err="1" smtClean="0"/>
              <a:t>kecil</a:t>
            </a:r>
            <a:r>
              <a:rPr lang="en-US" dirty="0" smtClean="0"/>
              <a:t> </a:t>
            </a:r>
            <a:r>
              <a:rPr lang="en-US" dirty="0" err="1" smtClean="0"/>
              <a:t>sehingga</a:t>
            </a:r>
            <a:r>
              <a:rPr lang="en-US" dirty="0" smtClean="0"/>
              <a:t> </a:t>
            </a:r>
            <a:r>
              <a:rPr lang="en-US" dirty="0" err="1" smtClean="0"/>
              <a:t>arus</a:t>
            </a:r>
            <a:r>
              <a:rPr lang="en-US" dirty="0" smtClean="0"/>
              <a:t> </a:t>
            </a:r>
            <a:r>
              <a:rPr lang="en-US" dirty="0" err="1" smtClean="0"/>
              <a:t>kolektor</a:t>
            </a:r>
            <a:r>
              <a:rPr lang="en-US" dirty="0" smtClean="0"/>
              <a:t> </a:t>
            </a:r>
            <a:r>
              <a:rPr lang="en-US" dirty="0" err="1" smtClean="0"/>
              <a:t>menjadi</a:t>
            </a:r>
            <a:r>
              <a:rPr lang="en-US" dirty="0" smtClean="0"/>
              <a:t> </a:t>
            </a:r>
            <a:r>
              <a:rPr lang="en-US" dirty="0" err="1" smtClean="0"/>
              <a:t>sangat</a:t>
            </a:r>
            <a:r>
              <a:rPr lang="en-US" dirty="0" smtClean="0"/>
              <a:t> </a:t>
            </a:r>
            <a:r>
              <a:rPr lang="en-US" dirty="0" err="1" smtClean="0"/>
              <a:t>besar</a:t>
            </a:r>
            <a:r>
              <a:rPr lang="en-US" dirty="0" smtClean="0"/>
              <a:t> </a:t>
            </a:r>
            <a:r>
              <a:rPr lang="en-US" dirty="0" err="1" smtClean="0"/>
              <a:t>dan</a:t>
            </a:r>
            <a:r>
              <a:rPr lang="en-US" dirty="0" smtClean="0"/>
              <a:t> </a:t>
            </a:r>
            <a:r>
              <a:rPr lang="en-US" dirty="0" err="1" smtClean="0"/>
              <a:t>tegangan</a:t>
            </a:r>
            <a:r>
              <a:rPr lang="en-US" dirty="0" smtClean="0"/>
              <a:t> </a:t>
            </a:r>
            <a:r>
              <a:rPr lang="en-US" dirty="0" err="1" smtClean="0"/>
              <a:t>kolektor</a:t>
            </a:r>
            <a:r>
              <a:rPr lang="en-US" dirty="0" smtClean="0"/>
              <a:t> </a:t>
            </a:r>
            <a:r>
              <a:rPr lang="en-US" dirty="0" err="1" smtClean="0"/>
              <a:t>emitor</a:t>
            </a:r>
            <a:r>
              <a:rPr lang="en-US" dirty="0" smtClean="0"/>
              <a:t> </a:t>
            </a:r>
            <a:r>
              <a:rPr lang="en-US" dirty="0" err="1" smtClean="0"/>
              <a:t>menjadi</a:t>
            </a:r>
            <a:r>
              <a:rPr lang="en-US" dirty="0" smtClean="0"/>
              <a:t> </a:t>
            </a:r>
            <a:r>
              <a:rPr lang="en-US" dirty="0" err="1" smtClean="0"/>
              <a:t>rendah</a:t>
            </a:r>
            <a:r>
              <a:rPr lang="en-US" dirty="0" smtClean="0"/>
              <a:t> </a:t>
            </a:r>
            <a:r>
              <a:rPr lang="en-US" dirty="0" err="1" smtClean="0"/>
              <a:t>mendekati</a:t>
            </a:r>
            <a:r>
              <a:rPr lang="en-US" dirty="0" smtClean="0"/>
              <a:t> </a:t>
            </a:r>
            <a:r>
              <a:rPr lang="en-US" dirty="0" err="1" smtClean="0"/>
              <a:t>nol</a:t>
            </a:r>
            <a:r>
              <a:rPr lang="id-ID" dirty="0" smtClean="0"/>
              <a:t> (Vce =0)</a:t>
            </a:r>
          </a:p>
          <a:p>
            <a:r>
              <a:rPr lang="id-ID" dirty="0" err="1" smtClean="0"/>
              <a:t>P</a:t>
            </a:r>
            <a:r>
              <a:rPr lang="en-US" dirty="0" err="1" smtClean="0"/>
              <a:t>ada</a:t>
            </a:r>
            <a:r>
              <a:rPr lang="en-US" dirty="0" smtClean="0"/>
              <a:t> </a:t>
            </a:r>
            <a:r>
              <a:rPr lang="en-US" dirty="0" err="1" smtClean="0"/>
              <a:t>keadaan</a:t>
            </a:r>
            <a:r>
              <a:rPr lang="en-US" dirty="0" smtClean="0"/>
              <a:t> </a:t>
            </a:r>
            <a:r>
              <a:rPr lang="en-US" dirty="0" err="1" smtClean="0"/>
              <a:t>ini</a:t>
            </a:r>
            <a:r>
              <a:rPr lang="en-US" dirty="0" smtClean="0"/>
              <a:t> </a:t>
            </a:r>
            <a:r>
              <a:rPr lang="id-ID" dirty="0" smtClean="0"/>
              <a:t>t</a:t>
            </a:r>
            <a:r>
              <a:rPr lang="en-US" dirty="0" err="1" smtClean="0"/>
              <a:t>ransistor</a:t>
            </a:r>
            <a:r>
              <a:rPr lang="en-US" dirty="0" smtClean="0"/>
              <a:t> </a:t>
            </a:r>
            <a:r>
              <a:rPr lang="en-US" dirty="0" err="1" smtClean="0"/>
              <a:t>berada</a:t>
            </a:r>
            <a:r>
              <a:rPr lang="en-US" dirty="0" smtClean="0"/>
              <a:t> </a:t>
            </a:r>
            <a:r>
              <a:rPr lang="en-US" dirty="0" err="1" smtClean="0"/>
              <a:t>pada</a:t>
            </a:r>
            <a:r>
              <a:rPr lang="en-US" dirty="0" smtClean="0"/>
              <a:t> </a:t>
            </a:r>
            <a:r>
              <a:rPr lang="en-US" dirty="0" err="1" smtClean="0"/>
              <a:t>kondisi</a:t>
            </a:r>
            <a:r>
              <a:rPr lang="en-US" dirty="0" smtClean="0"/>
              <a:t> </a:t>
            </a:r>
            <a:r>
              <a:rPr lang="id-ID" b="1" dirty="0" err="1" smtClean="0"/>
              <a:t>j</a:t>
            </a:r>
            <a:r>
              <a:rPr lang="en-US" b="1" dirty="0" err="1" smtClean="0"/>
              <a:t>enuh</a:t>
            </a:r>
            <a:r>
              <a:rPr lang="en-US" b="1" dirty="0" smtClean="0"/>
              <a:t> </a:t>
            </a:r>
            <a:r>
              <a:rPr lang="en-US" dirty="0" err="1" smtClean="0"/>
              <a:t>artinya</a:t>
            </a:r>
            <a:r>
              <a:rPr lang="en-US" dirty="0" smtClean="0"/>
              <a:t> </a:t>
            </a:r>
            <a:r>
              <a:rPr lang="id-ID" dirty="0" err="1" smtClean="0"/>
              <a:t>a</a:t>
            </a:r>
            <a:r>
              <a:rPr lang="en-US" dirty="0" err="1" smtClean="0"/>
              <a:t>rus</a:t>
            </a:r>
            <a:r>
              <a:rPr lang="en-US" dirty="0" smtClean="0"/>
              <a:t>  </a:t>
            </a:r>
            <a:r>
              <a:rPr lang="id-ID" dirty="0" err="1" smtClean="0"/>
              <a:t>k</a:t>
            </a:r>
            <a:r>
              <a:rPr lang="en-US" dirty="0" err="1" smtClean="0"/>
              <a:t>olektor</a:t>
            </a:r>
            <a:r>
              <a:rPr lang="en-US" dirty="0" smtClean="0"/>
              <a:t> </a:t>
            </a:r>
            <a:r>
              <a:rPr lang="en-US" dirty="0" err="1" smtClean="0"/>
              <a:t>meningkat</a:t>
            </a:r>
            <a:r>
              <a:rPr lang="en-US" dirty="0" smtClean="0"/>
              <a:t> </a:t>
            </a:r>
            <a:r>
              <a:rPr lang="en-US" dirty="0" err="1" smtClean="0"/>
              <a:t>mendekati</a:t>
            </a:r>
            <a:r>
              <a:rPr lang="en-US" dirty="0" smtClean="0"/>
              <a:t> </a:t>
            </a:r>
            <a:r>
              <a:rPr lang="en-US" dirty="0" err="1" smtClean="0"/>
              <a:t>nilai</a:t>
            </a:r>
            <a:r>
              <a:rPr lang="en-US" dirty="0" smtClean="0"/>
              <a:t> </a:t>
            </a:r>
            <a:r>
              <a:rPr lang="en-US" dirty="0" err="1" smtClean="0"/>
              <a:t>maksimum</a:t>
            </a:r>
            <a:r>
              <a:rPr lang="en-US" dirty="0" smtClean="0"/>
              <a:t>.</a:t>
            </a:r>
            <a:endParaRPr lang="en-US" b="1" dirty="0" smtClean="0"/>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Titik Cutoff</a:t>
            </a:r>
          </a:p>
        </p:txBody>
      </p:sp>
      <p:sp>
        <p:nvSpPr>
          <p:cNvPr id="5" name="Content Placeholder 4"/>
          <p:cNvSpPr>
            <a:spLocks noGrp="1"/>
          </p:cNvSpPr>
          <p:nvPr>
            <p:ph idx="1"/>
          </p:nvPr>
        </p:nvSpPr>
        <p:spPr/>
        <p:txBody>
          <a:bodyPr>
            <a:normAutofit lnSpcReduction="10000"/>
          </a:bodyPr>
          <a:lstStyle/>
          <a:p>
            <a:r>
              <a:rPr lang="en-US" dirty="0" err="1" smtClean="0"/>
              <a:t>Keadaan</a:t>
            </a:r>
            <a:r>
              <a:rPr lang="en-US" dirty="0" smtClean="0"/>
              <a:t> </a:t>
            </a:r>
            <a:r>
              <a:rPr lang="en-US" dirty="0" err="1" smtClean="0"/>
              <a:t>dimana</a:t>
            </a:r>
            <a:r>
              <a:rPr lang="en-US" dirty="0" smtClean="0"/>
              <a:t> </a:t>
            </a:r>
            <a:r>
              <a:rPr lang="en-US" dirty="0" err="1" smtClean="0"/>
              <a:t>garis</a:t>
            </a:r>
            <a:r>
              <a:rPr lang="en-US" dirty="0" smtClean="0"/>
              <a:t> </a:t>
            </a:r>
            <a:r>
              <a:rPr lang="id-ID" dirty="0" smtClean="0"/>
              <a:t>be</a:t>
            </a:r>
            <a:r>
              <a:rPr lang="en-US" dirty="0" smtClean="0"/>
              <a:t>ban </a:t>
            </a:r>
            <a:r>
              <a:rPr lang="en-US" dirty="0" err="1" smtClean="0"/>
              <a:t>berpotongan</a:t>
            </a:r>
            <a:r>
              <a:rPr lang="en-US" dirty="0" smtClean="0"/>
              <a:t> </a:t>
            </a:r>
            <a:r>
              <a:rPr lang="en-US" dirty="0" err="1" smtClean="0"/>
              <a:t>dengan</a:t>
            </a:r>
            <a:r>
              <a:rPr lang="en-US" dirty="0" smtClean="0"/>
              <a:t> </a:t>
            </a:r>
            <a:r>
              <a:rPr lang="en-US" dirty="0" err="1" smtClean="0"/>
              <a:t>daerah</a:t>
            </a:r>
            <a:r>
              <a:rPr lang="en-US" dirty="0" smtClean="0"/>
              <a:t> </a:t>
            </a:r>
            <a:r>
              <a:rPr lang="id-ID" dirty="0" smtClean="0"/>
              <a:t>c</a:t>
            </a:r>
            <a:r>
              <a:rPr lang="en-US" dirty="0" err="1" smtClean="0"/>
              <a:t>ut</a:t>
            </a:r>
            <a:r>
              <a:rPr lang="id-ID" dirty="0" smtClean="0"/>
              <a:t> </a:t>
            </a:r>
            <a:r>
              <a:rPr lang="en-US" dirty="0" smtClean="0"/>
              <a:t>off </a:t>
            </a:r>
            <a:r>
              <a:rPr lang="id-ID" dirty="0" err="1" smtClean="0"/>
              <a:t>k</a:t>
            </a:r>
            <a:r>
              <a:rPr lang="en-US" dirty="0" err="1" smtClean="0"/>
              <a:t>urva</a:t>
            </a:r>
            <a:r>
              <a:rPr lang="en-US" dirty="0" smtClean="0"/>
              <a:t> </a:t>
            </a:r>
            <a:r>
              <a:rPr lang="id-ID" dirty="0" err="1" smtClean="0"/>
              <a:t>k</a:t>
            </a:r>
            <a:r>
              <a:rPr lang="en-US" dirty="0" err="1" smtClean="0"/>
              <a:t>olektor</a:t>
            </a:r>
            <a:r>
              <a:rPr lang="en-US" dirty="0" smtClean="0"/>
              <a:t> </a:t>
            </a:r>
            <a:r>
              <a:rPr lang="en-US" dirty="0" err="1" smtClean="0"/>
              <a:t>hal</a:t>
            </a:r>
            <a:r>
              <a:rPr lang="en-US" dirty="0" smtClean="0"/>
              <a:t> </a:t>
            </a:r>
            <a:r>
              <a:rPr lang="en-US" dirty="0" err="1" smtClean="0"/>
              <a:t>ini</a:t>
            </a:r>
            <a:r>
              <a:rPr lang="en-US" dirty="0" smtClean="0"/>
              <a:t> </a:t>
            </a:r>
            <a:r>
              <a:rPr lang="en-US" dirty="0" err="1" smtClean="0"/>
              <a:t>disebabkan</a:t>
            </a:r>
            <a:r>
              <a:rPr lang="en-US" dirty="0" smtClean="0"/>
              <a:t> </a:t>
            </a:r>
            <a:r>
              <a:rPr lang="en-US" dirty="0" err="1" smtClean="0"/>
              <a:t>karena</a:t>
            </a:r>
            <a:r>
              <a:rPr lang="en-US" dirty="0" smtClean="0"/>
              <a:t> </a:t>
            </a:r>
            <a:r>
              <a:rPr lang="en-US" dirty="0" err="1" smtClean="0"/>
              <a:t>arus</a:t>
            </a:r>
            <a:r>
              <a:rPr lang="en-US" dirty="0" smtClean="0"/>
              <a:t> </a:t>
            </a:r>
            <a:r>
              <a:rPr lang="en-US" dirty="0" err="1" smtClean="0"/>
              <a:t>kolektor</a:t>
            </a:r>
            <a:r>
              <a:rPr lang="en-US" dirty="0" smtClean="0"/>
              <a:t> </a:t>
            </a:r>
            <a:r>
              <a:rPr lang="en-US" dirty="0" err="1" smtClean="0"/>
              <a:t>adalah</a:t>
            </a:r>
            <a:r>
              <a:rPr lang="en-US" dirty="0" smtClean="0"/>
              <a:t> </a:t>
            </a:r>
            <a:r>
              <a:rPr lang="en-US" dirty="0" err="1" smtClean="0"/>
              <a:t>sangat</a:t>
            </a:r>
            <a:r>
              <a:rPr lang="en-US" dirty="0" smtClean="0"/>
              <a:t> </a:t>
            </a:r>
            <a:r>
              <a:rPr lang="en-US" dirty="0" err="1" smtClean="0"/>
              <a:t>kecil</a:t>
            </a:r>
            <a:r>
              <a:rPr lang="id-ID" dirty="0" smtClean="0"/>
              <a:t> (Ic=0)</a:t>
            </a:r>
          </a:p>
          <a:p>
            <a:r>
              <a:rPr lang="id-ID" dirty="0" smtClean="0"/>
              <a:t>T</a:t>
            </a:r>
            <a:r>
              <a:rPr lang="en-US" dirty="0" err="1" smtClean="0"/>
              <a:t>itik</a:t>
            </a:r>
            <a:r>
              <a:rPr lang="en-US" dirty="0" smtClean="0"/>
              <a:t> cut</a:t>
            </a:r>
            <a:r>
              <a:rPr lang="id-ID" dirty="0" smtClean="0"/>
              <a:t> </a:t>
            </a:r>
            <a:r>
              <a:rPr lang="en-US" dirty="0" smtClean="0"/>
              <a:t>off </a:t>
            </a:r>
            <a:r>
              <a:rPr lang="en-US" dirty="0" err="1" smtClean="0"/>
              <a:t>hampir</a:t>
            </a:r>
            <a:r>
              <a:rPr lang="en-US" dirty="0" smtClean="0"/>
              <a:t> </a:t>
            </a:r>
            <a:r>
              <a:rPr lang="en-US" dirty="0" err="1" smtClean="0"/>
              <a:t>menyentuh</a:t>
            </a:r>
            <a:r>
              <a:rPr lang="en-US" dirty="0" smtClean="0"/>
              <a:t> </a:t>
            </a:r>
            <a:r>
              <a:rPr lang="en-US" dirty="0" err="1" smtClean="0"/>
              <a:t>ujung</a:t>
            </a:r>
            <a:r>
              <a:rPr lang="en-US" dirty="0" smtClean="0"/>
              <a:t> </a:t>
            </a:r>
            <a:r>
              <a:rPr lang="en-US" dirty="0" err="1" smtClean="0"/>
              <a:t>bawah</a:t>
            </a:r>
            <a:r>
              <a:rPr lang="en-US" dirty="0" smtClean="0"/>
              <a:t> </a:t>
            </a:r>
            <a:r>
              <a:rPr lang="en-US" dirty="0" err="1" smtClean="0"/>
              <a:t>garis</a:t>
            </a:r>
            <a:r>
              <a:rPr lang="en-US" dirty="0" smtClean="0"/>
              <a:t> </a:t>
            </a:r>
            <a:r>
              <a:rPr lang="en-US" dirty="0" err="1" smtClean="0"/>
              <a:t>beban</a:t>
            </a:r>
            <a:endParaRPr lang="id-ID" dirty="0" smtClean="0"/>
          </a:p>
          <a:p>
            <a:r>
              <a:rPr lang="en-US" dirty="0" err="1" smtClean="0"/>
              <a:t>Titik</a:t>
            </a:r>
            <a:r>
              <a:rPr lang="en-US" dirty="0" smtClean="0"/>
              <a:t> cutoff </a:t>
            </a:r>
            <a:r>
              <a:rPr lang="en-US" dirty="0" err="1" smtClean="0"/>
              <a:t>menyatakan</a:t>
            </a:r>
            <a:r>
              <a:rPr lang="en-US" dirty="0" smtClean="0"/>
              <a:t> </a:t>
            </a:r>
            <a:r>
              <a:rPr lang="en-US" dirty="0" err="1" smtClean="0"/>
              <a:t>bahwa</a:t>
            </a:r>
            <a:r>
              <a:rPr lang="en-US" dirty="0" smtClean="0"/>
              <a:t> </a:t>
            </a:r>
            <a:r>
              <a:rPr lang="id-ID" dirty="0" smtClean="0"/>
              <a:t>t</a:t>
            </a:r>
            <a:r>
              <a:rPr lang="en-US" dirty="0" err="1" smtClean="0"/>
              <a:t>egangan</a:t>
            </a:r>
            <a:r>
              <a:rPr lang="en-US" dirty="0" smtClean="0"/>
              <a:t> </a:t>
            </a:r>
            <a:r>
              <a:rPr lang="id-ID" dirty="0" smtClean="0"/>
              <a:t>k</a:t>
            </a:r>
            <a:r>
              <a:rPr lang="en-US" dirty="0" err="1" smtClean="0"/>
              <a:t>olektor</a:t>
            </a:r>
            <a:r>
              <a:rPr lang="en-US" dirty="0" smtClean="0"/>
              <a:t> </a:t>
            </a:r>
            <a:r>
              <a:rPr lang="id-ID" dirty="0" smtClean="0"/>
              <a:t>e</a:t>
            </a:r>
            <a:r>
              <a:rPr lang="en-US" dirty="0" err="1" smtClean="0"/>
              <a:t>mitor</a:t>
            </a:r>
            <a:r>
              <a:rPr lang="en-US" dirty="0" smtClean="0"/>
              <a:t> </a:t>
            </a:r>
            <a:r>
              <a:rPr lang="en-US" dirty="0" err="1" smtClean="0"/>
              <a:t>adalah</a:t>
            </a:r>
            <a:r>
              <a:rPr lang="en-US" dirty="0" smtClean="0"/>
              <a:t> </a:t>
            </a:r>
            <a:r>
              <a:rPr lang="en-US" dirty="0" err="1" smtClean="0"/>
              <a:t>tegangan</a:t>
            </a:r>
            <a:r>
              <a:rPr lang="en-US" dirty="0" smtClean="0"/>
              <a:t> </a:t>
            </a:r>
            <a:r>
              <a:rPr lang="en-US" dirty="0" err="1" smtClean="0"/>
              <a:t>maksimum</a:t>
            </a:r>
            <a:r>
              <a:rPr lang="en-US" dirty="0" smtClean="0"/>
              <a:t> yang </a:t>
            </a:r>
            <a:r>
              <a:rPr lang="en-US" dirty="0" err="1" smtClean="0"/>
              <a:t>mungkin</a:t>
            </a:r>
            <a:r>
              <a:rPr lang="en-US" dirty="0" smtClean="0"/>
              <a:t> </a:t>
            </a:r>
            <a:r>
              <a:rPr lang="en-US" dirty="0" err="1" smtClean="0"/>
              <a:t>dalam</a:t>
            </a:r>
            <a:r>
              <a:rPr lang="en-US" dirty="0" smtClean="0"/>
              <a:t> </a:t>
            </a:r>
            <a:r>
              <a:rPr lang="en-US" dirty="0" err="1" smtClean="0"/>
              <a:t>rangkaian</a:t>
            </a:r>
            <a:r>
              <a:rPr lang="en-US" dirty="0" smtClean="0"/>
              <a:t>.</a:t>
            </a:r>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
            </a:r>
            <a:br>
              <a:rPr lang="id-ID" dirty="0" smtClean="0"/>
            </a:br>
            <a:r>
              <a:rPr lang="en-US" dirty="0" err="1" smtClean="0"/>
              <a:t>Aplikasi</a:t>
            </a:r>
            <a:r>
              <a:rPr lang="en-US" dirty="0" smtClean="0"/>
              <a:t> Transistor </a:t>
            </a:r>
            <a:r>
              <a:rPr lang="id-ID" dirty="0" smtClean="0"/>
              <a:t/>
            </a:r>
            <a:br>
              <a:rPr lang="id-ID" dirty="0" smtClean="0"/>
            </a:br>
            <a:r>
              <a:rPr lang="en-US" dirty="0" err="1" smtClean="0"/>
              <a:t>Sebagai</a:t>
            </a:r>
            <a:r>
              <a:rPr lang="en-US" dirty="0" smtClean="0"/>
              <a:t> </a:t>
            </a:r>
            <a:r>
              <a:rPr lang="en-US" dirty="0" err="1" smtClean="0"/>
              <a:t>Saklar</a:t>
            </a:r>
            <a:r>
              <a:rPr lang="id-ID" dirty="0" smtClean="0"/>
              <a:t/>
            </a:r>
            <a:br>
              <a:rPr lang="id-ID" dirty="0" smtClean="0"/>
            </a:br>
            <a:endParaRPr lang="id-ID"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marL="0" indent="0" algn="just">
              <a:buNone/>
            </a:pPr>
            <a:r>
              <a:rPr lang="en-US" sz="2400" dirty="0" err="1" smtClean="0"/>
              <a:t>Aplikasi</a:t>
            </a:r>
            <a:r>
              <a:rPr lang="en-US" sz="2400" dirty="0" smtClean="0"/>
              <a:t> </a:t>
            </a:r>
            <a:r>
              <a:rPr lang="en-US" sz="2400" dirty="0"/>
              <a:t>Transistor </a:t>
            </a:r>
            <a:r>
              <a:rPr lang="en-US" sz="2400" dirty="0" err="1"/>
              <a:t>sebagai</a:t>
            </a:r>
            <a:r>
              <a:rPr lang="en-US" sz="2400" dirty="0"/>
              <a:t> </a:t>
            </a:r>
            <a:r>
              <a:rPr lang="en-US" sz="2400" dirty="0" err="1"/>
              <a:t>saklar</a:t>
            </a:r>
            <a:r>
              <a:rPr lang="en-US" sz="2400" dirty="0"/>
              <a:t> </a:t>
            </a:r>
            <a:r>
              <a:rPr lang="en-US" sz="2400" dirty="0" err="1"/>
              <a:t>memanfaatkan</a:t>
            </a:r>
            <a:r>
              <a:rPr lang="en-US" sz="2400" dirty="0"/>
              <a:t> </a:t>
            </a:r>
            <a:r>
              <a:rPr lang="en-US" sz="2400" dirty="0" err="1"/>
              <a:t>daerah</a:t>
            </a:r>
            <a:r>
              <a:rPr lang="en-US" sz="2400" dirty="0"/>
              <a:t> </a:t>
            </a:r>
            <a:r>
              <a:rPr lang="en-US" sz="2400" dirty="0" err="1"/>
              <a:t>kerja</a:t>
            </a:r>
            <a:r>
              <a:rPr lang="en-US" sz="2400" dirty="0"/>
              <a:t> transistor </a:t>
            </a:r>
            <a:r>
              <a:rPr lang="en-US" sz="2400" dirty="0" err="1"/>
              <a:t>yaitu</a:t>
            </a:r>
            <a:r>
              <a:rPr lang="en-US" sz="2400" dirty="0"/>
              <a:t> Daerah Cut-off (switch OFF) </a:t>
            </a:r>
            <a:r>
              <a:rPr lang="en-US" sz="2400" dirty="0" err="1"/>
              <a:t>dan</a:t>
            </a:r>
            <a:r>
              <a:rPr lang="en-US" sz="2400" dirty="0"/>
              <a:t> </a:t>
            </a:r>
            <a:r>
              <a:rPr lang="en-US" sz="2400" dirty="0" err="1"/>
              <a:t>daerah</a:t>
            </a:r>
            <a:r>
              <a:rPr lang="en-US" sz="2400" dirty="0"/>
              <a:t> saturation (switch ON</a:t>
            </a:r>
            <a:r>
              <a:rPr lang="en-US" sz="2400" dirty="0" smtClean="0"/>
              <a:t>).</a:t>
            </a:r>
            <a:endParaRPr lang="id-ID" sz="2400" dirty="0" smtClean="0"/>
          </a:p>
        </p:txBody>
      </p:sp>
      <p:pic>
        <p:nvPicPr>
          <p:cNvPr id="9" name="Picture 2"/>
          <p:cNvPicPr>
            <a:picLocks noChangeAspect="1" noChangeArrowheads="1"/>
          </p:cNvPicPr>
          <p:nvPr/>
        </p:nvPicPr>
        <p:blipFill>
          <a:blip r:embed="rId2" cstate="print"/>
          <a:srcRect/>
          <a:stretch>
            <a:fillRect/>
          </a:stretch>
        </p:blipFill>
        <p:spPr bwMode="auto">
          <a:xfrm>
            <a:off x="611561" y="2857500"/>
            <a:ext cx="7848872" cy="3864626"/>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54338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Driver Relay</a:t>
            </a:r>
            <a:endParaRPr lang="id-ID" dirty="0"/>
          </a:p>
        </p:txBody>
      </p:sp>
      <p:pic>
        <p:nvPicPr>
          <p:cNvPr id="192514" name="Picture 2"/>
          <p:cNvPicPr>
            <a:picLocks noGrp="1" noChangeAspect="1" noChangeArrowheads="1"/>
          </p:cNvPicPr>
          <p:nvPr>
            <p:ph idx="1"/>
          </p:nvPr>
        </p:nvPicPr>
        <p:blipFill>
          <a:blip r:embed="rId2" cstate="print"/>
          <a:srcRect/>
          <a:stretch>
            <a:fillRect/>
          </a:stretch>
        </p:blipFill>
        <p:spPr bwMode="auto">
          <a:xfrm>
            <a:off x="655773" y="1600200"/>
            <a:ext cx="7832453" cy="4525963"/>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err="1"/>
              <a:t>Rangkaian</a:t>
            </a:r>
            <a:r>
              <a:rPr lang="en-US" dirty="0"/>
              <a:t> Driver LED</a:t>
            </a:r>
          </a:p>
        </p:txBody>
      </p:sp>
      <p:sp>
        <p:nvSpPr>
          <p:cNvPr id="20483" name="Rectangle 3"/>
          <p:cNvSpPr>
            <a:spLocks noGrp="1" noChangeArrowheads="1"/>
          </p:cNvSpPr>
          <p:nvPr>
            <p:ph idx="1"/>
          </p:nvPr>
        </p:nvSpPr>
        <p:spPr/>
        <p:txBody>
          <a:bodyPr/>
          <a:lstStyle/>
          <a:p>
            <a:pPr marL="0" indent="0" algn="just">
              <a:lnSpc>
                <a:spcPct val="150000"/>
              </a:lnSpc>
              <a:buFont typeface="Wingdings" pitchFamily="2" charset="2"/>
              <a:buNone/>
            </a:pPr>
            <a:r>
              <a:rPr lang="id-ID" sz="2000" dirty="0"/>
              <a:t>Misalkan pada rangkaian driver </a:t>
            </a:r>
            <a:r>
              <a:rPr lang="id-ID" sz="2000" dirty="0" smtClean="0"/>
              <a:t>LED, </a:t>
            </a:r>
            <a:r>
              <a:rPr lang="id-ID" sz="2000" dirty="0"/>
              <a:t>transistor yang digunakan adalah transistor dengan </a:t>
            </a:r>
            <a:r>
              <a:rPr lang="id-ID" sz="2000" b="1" dirty="0"/>
              <a:t>β</a:t>
            </a:r>
            <a:r>
              <a:rPr lang="id-ID" sz="2000" dirty="0"/>
              <a:t> = 50. Penyalaan LED diatur oleh sebuah gerbang logika (</a:t>
            </a:r>
            <a:r>
              <a:rPr lang="id-ID" sz="2000" i="1" dirty="0"/>
              <a:t>logic gate)</a:t>
            </a:r>
            <a:r>
              <a:rPr lang="id-ID" sz="2000" dirty="0"/>
              <a:t>  dengan arus </a:t>
            </a:r>
            <a:r>
              <a:rPr lang="id-ID" sz="2000" i="1" dirty="0"/>
              <a:t>output high</a:t>
            </a:r>
            <a:r>
              <a:rPr lang="id-ID" sz="2000" dirty="0"/>
              <a:t> = 400 uA dan diketahui tegangan forward LED, VLED = 2.4 volt. </a:t>
            </a:r>
            <a:r>
              <a:rPr lang="id-ID" sz="2000" dirty="0" smtClean="0"/>
              <a:t>Berapakah </a:t>
            </a:r>
            <a:r>
              <a:rPr lang="id-ID" sz="2000" dirty="0"/>
              <a:t>seharusnya resistansi RL yang dipakai. </a:t>
            </a:r>
            <a:endParaRPr lang="en-US" sz="2000" dirty="0"/>
          </a:p>
        </p:txBody>
      </p:sp>
      <p:pic>
        <p:nvPicPr>
          <p:cNvPr id="20484" name="Picture 4" descr="rang_led"/>
          <p:cNvPicPr>
            <a:picLocks noChangeAspect="1" noChangeArrowheads="1"/>
          </p:cNvPicPr>
          <p:nvPr/>
        </p:nvPicPr>
        <p:blipFill>
          <a:blip r:embed="rId2" cstate="print"/>
          <a:srcRect/>
          <a:stretch>
            <a:fillRect/>
          </a:stretch>
        </p:blipFill>
        <p:spPr bwMode="auto">
          <a:xfrm>
            <a:off x="5076056" y="3501008"/>
            <a:ext cx="2678112" cy="3168650"/>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Solusi</a:t>
            </a:r>
            <a:endParaRPr lang="id-ID" dirty="0"/>
          </a:p>
        </p:txBody>
      </p:sp>
      <p:sp>
        <p:nvSpPr>
          <p:cNvPr id="19459" name="Rectangle 3"/>
          <p:cNvSpPr>
            <a:spLocks noGrp="1" noChangeArrowheads="1"/>
          </p:cNvSpPr>
          <p:nvPr>
            <p:ph idx="1"/>
          </p:nvPr>
        </p:nvSpPr>
        <p:spPr>
          <a:xfrm>
            <a:off x="457200" y="1628800"/>
            <a:ext cx="8229600" cy="4525963"/>
          </a:xfrm>
        </p:spPr>
        <p:txBody>
          <a:bodyPr/>
          <a:lstStyle/>
          <a:p>
            <a:pPr algn="just">
              <a:lnSpc>
                <a:spcPct val="110000"/>
              </a:lnSpc>
            </a:pPr>
            <a:r>
              <a:rPr lang="id-ID" sz="2600" dirty="0" smtClean="0"/>
              <a:t>I</a:t>
            </a:r>
            <a:r>
              <a:rPr lang="id-ID" sz="1800" dirty="0" smtClean="0"/>
              <a:t>C</a:t>
            </a:r>
            <a:r>
              <a:rPr lang="id-ID" sz="2600" dirty="0" smtClean="0"/>
              <a:t> </a:t>
            </a:r>
            <a:r>
              <a:rPr lang="id-ID" sz="2600" dirty="0"/>
              <a:t>= </a:t>
            </a:r>
            <a:r>
              <a:rPr lang="id-ID" sz="2600" b="1" dirty="0"/>
              <a:t>β</a:t>
            </a:r>
            <a:r>
              <a:rPr lang="id-ID" sz="2600" dirty="0"/>
              <a:t> I</a:t>
            </a:r>
            <a:r>
              <a:rPr lang="id-ID" sz="1800" dirty="0"/>
              <a:t>B</a:t>
            </a:r>
            <a:r>
              <a:rPr lang="id-ID" sz="2600" dirty="0"/>
              <a:t> = 50 x 400 uA = 20 mA</a:t>
            </a:r>
          </a:p>
          <a:p>
            <a:pPr algn="just">
              <a:lnSpc>
                <a:spcPct val="110000"/>
              </a:lnSpc>
            </a:pPr>
            <a:r>
              <a:rPr lang="id-ID" sz="2600" dirty="0"/>
              <a:t>Arus sebesar ini cukup untuk menyalakan LED pada saat transistor </a:t>
            </a:r>
            <a:r>
              <a:rPr lang="id-ID" sz="2600" i="1" dirty="0"/>
              <a:t>cut-off</a:t>
            </a:r>
            <a:r>
              <a:rPr lang="id-ID" sz="2600" dirty="0"/>
              <a:t>. Tegangan VCE pada saat </a:t>
            </a:r>
            <a:r>
              <a:rPr lang="id-ID" sz="2600" i="1" dirty="0"/>
              <a:t>cut-off</a:t>
            </a:r>
            <a:r>
              <a:rPr lang="id-ID" sz="2600" dirty="0"/>
              <a:t> idealnya = 0, dan aproksimasi ini sudah cukup untuk rangkaian ini. </a:t>
            </a:r>
          </a:p>
          <a:p>
            <a:pPr algn="just">
              <a:lnSpc>
                <a:spcPct val="110000"/>
              </a:lnSpc>
            </a:pPr>
            <a:r>
              <a:rPr lang="id-ID" sz="2600" dirty="0"/>
              <a:t>RL </a:t>
            </a:r>
            <a:r>
              <a:rPr lang="en-US" sz="2600" dirty="0"/>
              <a:t>	</a:t>
            </a:r>
            <a:r>
              <a:rPr lang="id-ID" sz="2600" dirty="0"/>
              <a:t>= (V</a:t>
            </a:r>
            <a:r>
              <a:rPr lang="id-ID" sz="1800" dirty="0"/>
              <a:t>CC</a:t>
            </a:r>
            <a:r>
              <a:rPr lang="id-ID" sz="2600" dirty="0"/>
              <a:t> - V</a:t>
            </a:r>
            <a:r>
              <a:rPr lang="id-ID" sz="1800" dirty="0"/>
              <a:t>LED</a:t>
            </a:r>
            <a:r>
              <a:rPr lang="id-ID" sz="2600" dirty="0"/>
              <a:t> - V</a:t>
            </a:r>
            <a:r>
              <a:rPr lang="id-ID" sz="1600" dirty="0"/>
              <a:t>CE</a:t>
            </a:r>
            <a:r>
              <a:rPr lang="id-ID" sz="2600" dirty="0"/>
              <a:t>) / IC</a:t>
            </a:r>
          </a:p>
          <a:p>
            <a:pPr algn="just">
              <a:lnSpc>
                <a:spcPct val="110000"/>
              </a:lnSpc>
              <a:buFont typeface="Wingdings" pitchFamily="2" charset="2"/>
              <a:buNone/>
            </a:pPr>
            <a:r>
              <a:rPr lang="en-US" sz="2600" dirty="0"/>
              <a:t>		</a:t>
            </a:r>
            <a:r>
              <a:rPr lang="id-ID" sz="2600" dirty="0"/>
              <a:t>= (5 - 2.4 - 0)V / 20 mA</a:t>
            </a:r>
            <a:endParaRPr lang="en-US" sz="2600" dirty="0"/>
          </a:p>
          <a:p>
            <a:pPr algn="just">
              <a:lnSpc>
                <a:spcPct val="110000"/>
              </a:lnSpc>
              <a:buFont typeface="Wingdings" pitchFamily="2" charset="2"/>
              <a:buNone/>
            </a:pPr>
            <a:r>
              <a:rPr lang="en-US" sz="2600" dirty="0"/>
              <a:t>		</a:t>
            </a:r>
            <a:r>
              <a:rPr lang="id-ID" sz="2600" dirty="0"/>
              <a:t>= 2.6V / 20 mA</a:t>
            </a:r>
          </a:p>
          <a:p>
            <a:pPr algn="just">
              <a:lnSpc>
                <a:spcPct val="110000"/>
              </a:lnSpc>
              <a:buFont typeface="Wingdings" pitchFamily="2" charset="2"/>
              <a:buNone/>
            </a:pPr>
            <a:r>
              <a:rPr lang="en-US" sz="2600" dirty="0"/>
              <a:t>		</a:t>
            </a:r>
            <a:r>
              <a:rPr lang="id-ID" sz="2600" dirty="0"/>
              <a:t>= 130 Ohm   </a:t>
            </a:r>
            <a:endParaRPr lang="en-US" sz="2600"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en-US" dirty="0"/>
              <a:t>Transistor</a:t>
            </a:r>
          </a:p>
        </p:txBody>
      </p:sp>
      <p:sp>
        <p:nvSpPr>
          <p:cNvPr id="186371" name="Rectangle 3"/>
          <p:cNvSpPr>
            <a:spLocks noGrp="1" noChangeArrowheads="1"/>
          </p:cNvSpPr>
          <p:nvPr>
            <p:ph idx="1"/>
          </p:nvPr>
        </p:nvSpPr>
        <p:spPr/>
        <p:txBody>
          <a:bodyPr>
            <a:normAutofit/>
          </a:bodyPr>
          <a:lstStyle/>
          <a:p>
            <a:pPr>
              <a:lnSpc>
                <a:spcPct val="120000"/>
              </a:lnSpc>
            </a:pPr>
            <a:r>
              <a:rPr lang="id-ID" sz="2200" dirty="0" smtClean="0">
                <a:latin typeface="Arial" charset="0"/>
              </a:rPr>
              <a:t>K</a:t>
            </a:r>
            <a:r>
              <a:rPr lang="en-US" sz="2200" dirty="0" err="1" smtClean="0">
                <a:latin typeface="Arial" charset="0"/>
              </a:rPr>
              <a:t>omponen</a:t>
            </a:r>
            <a:r>
              <a:rPr lang="en-US" sz="2200" dirty="0" smtClean="0">
                <a:latin typeface="Arial" charset="0"/>
              </a:rPr>
              <a:t> </a:t>
            </a:r>
            <a:r>
              <a:rPr lang="id-ID" sz="2200" dirty="0" smtClean="0">
                <a:latin typeface="Arial" charset="0"/>
              </a:rPr>
              <a:t>elektronika </a:t>
            </a:r>
            <a:r>
              <a:rPr lang="en-US" sz="2200" dirty="0" err="1" smtClean="0">
                <a:latin typeface="Arial" charset="0"/>
              </a:rPr>
              <a:t>aktif</a:t>
            </a:r>
            <a:r>
              <a:rPr lang="en-US" sz="2200" dirty="0" smtClean="0">
                <a:latin typeface="Arial" charset="0"/>
              </a:rPr>
              <a:t> </a:t>
            </a:r>
            <a:r>
              <a:rPr lang="id-ID" sz="2200" dirty="0" smtClean="0">
                <a:latin typeface="Arial" charset="0"/>
              </a:rPr>
              <a:t>yang menghasilkan keluaran berupa a</a:t>
            </a:r>
            <a:r>
              <a:rPr lang="en-US" sz="2200" dirty="0" err="1" smtClean="0">
                <a:latin typeface="Arial" charset="0"/>
              </a:rPr>
              <a:t>rus</a:t>
            </a:r>
            <a:r>
              <a:rPr lang="en-US" sz="2200" dirty="0">
                <a:latin typeface="Arial" charset="0"/>
              </a:rPr>
              <a:t>, </a:t>
            </a:r>
            <a:r>
              <a:rPr lang="en-US" sz="2200" dirty="0" err="1">
                <a:latin typeface="Arial" charset="0"/>
              </a:rPr>
              <a:t>tegangan</a:t>
            </a:r>
            <a:r>
              <a:rPr lang="en-US" sz="2200" dirty="0">
                <a:latin typeface="Arial" charset="0"/>
              </a:rPr>
              <a:t> </a:t>
            </a:r>
            <a:r>
              <a:rPr lang="en-US" sz="2200" dirty="0" err="1">
                <a:latin typeface="Arial" charset="0"/>
              </a:rPr>
              <a:t>atau</a:t>
            </a:r>
            <a:r>
              <a:rPr lang="en-US" sz="2200" dirty="0">
                <a:latin typeface="Arial" charset="0"/>
              </a:rPr>
              <a:t> </a:t>
            </a:r>
            <a:r>
              <a:rPr lang="en-US" sz="2200" dirty="0" err="1">
                <a:latin typeface="Arial" charset="0"/>
              </a:rPr>
              <a:t>daya</a:t>
            </a:r>
            <a:r>
              <a:rPr lang="en-US" sz="2200" dirty="0">
                <a:latin typeface="Arial" charset="0"/>
              </a:rPr>
              <a:t> </a:t>
            </a:r>
            <a:r>
              <a:rPr lang="en-US" sz="2200" dirty="0" err="1" smtClean="0">
                <a:latin typeface="Arial" charset="0"/>
              </a:rPr>
              <a:t>dikendalikan</a:t>
            </a:r>
            <a:r>
              <a:rPr lang="en-US" sz="2200" dirty="0" smtClean="0">
                <a:latin typeface="Arial" charset="0"/>
              </a:rPr>
              <a:t> </a:t>
            </a:r>
            <a:r>
              <a:rPr lang="en-US" sz="2200" dirty="0" err="1">
                <a:latin typeface="Arial" charset="0"/>
              </a:rPr>
              <a:t>oleh</a:t>
            </a:r>
            <a:r>
              <a:rPr lang="en-US" sz="2200" dirty="0">
                <a:latin typeface="Arial" charset="0"/>
              </a:rPr>
              <a:t> </a:t>
            </a:r>
            <a:r>
              <a:rPr lang="en-US" sz="2200" dirty="0" err="1">
                <a:latin typeface="Arial" charset="0"/>
              </a:rPr>
              <a:t>arus</a:t>
            </a:r>
            <a:r>
              <a:rPr lang="en-US" sz="2200" dirty="0">
                <a:latin typeface="Arial" charset="0"/>
              </a:rPr>
              <a:t> </a:t>
            </a:r>
            <a:r>
              <a:rPr lang="id-ID" sz="2200" dirty="0" smtClean="0">
                <a:latin typeface="Arial" charset="0"/>
              </a:rPr>
              <a:t>atau tegangan </a:t>
            </a:r>
            <a:r>
              <a:rPr lang="en-US" sz="2200" dirty="0" err="1" smtClean="0">
                <a:latin typeface="Arial" charset="0"/>
              </a:rPr>
              <a:t>masukkan</a:t>
            </a:r>
            <a:r>
              <a:rPr lang="en-US" sz="2200" dirty="0">
                <a:latin typeface="Arial" charset="0"/>
              </a:rPr>
              <a:t>.</a:t>
            </a:r>
          </a:p>
          <a:p>
            <a:pPr>
              <a:lnSpc>
                <a:spcPct val="120000"/>
              </a:lnSpc>
            </a:pPr>
            <a:r>
              <a:rPr lang="en-US" sz="2200" dirty="0" err="1">
                <a:latin typeface="Arial" charset="0"/>
              </a:rPr>
              <a:t>Pada</a:t>
            </a:r>
            <a:r>
              <a:rPr lang="en-US" sz="2200" dirty="0">
                <a:latin typeface="Arial" charset="0"/>
              </a:rPr>
              <a:t> </a:t>
            </a:r>
            <a:r>
              <a:rPr lang="en-US" sz="2200" dirty="0" err="1">
                <a:latin typeface="Arial" charset="0"/>
              </a:rPr>
              <a:t>sistem</a:t>
            </a:r>
            <a:r>
              <a:rPr lang="en-US" sz="2200" dirty="0">
                <a:latin typeface="Arial" charset="0"/>
              </a:rPr>
              <a:t> </a:t>
            </a:r>
            <a:r>
              <a:rPr lang="en-US" sz="2200" dirty="0" err="1">
                <a:latin typeface="Arial" charset="0"/>
              </a:rPr>
              <a:t>komunikasi</a:t>
            </a:r>
            <a:r>
              <a:rPr lang="en-US" sz="2200" dirty="0">
                <a:latin typeface="Arial" charset="0"/>
              </a:rPr>
              <a:t>, transistor </a:t>
            </a:r>
            <a:r>
              <a:rPr lang="en-US" sz="2200" dirty="0" err="1">
                <a:latin typeface="Arial" charset="0"/>
              </a:rPr>
              <a:t>digunakan</a:t>
            </a:r>
            <a:r>
              <a:rPr lang="en-US" sz="2200" dirty="0">
                <a:latin typeface="Arial" charset="0"/>
              </a:rPr>
              <a:t> </a:t>
            </a:r>
            <a:r>
              <a:rPr lang="en-US" sz="2200" dirty="0" err="1">
                <a:latin typeface="Arial" charset="0"/>
              </a:rPr>
              <a:t>sebagai</a:t>
            </a:r>
            <a:r>
              <a:rPr lang="en-US" sz="2200" dirty="0">
                <a:latin typeface="Arial" charset="0"/>
              </a:rPr>
              <a:t> </a:t>
            </a:r>
            <a:r>
              <a:rPr lang="en-US" sz="2200" dirty="0" err="1">
                <a:latin typeface="Arial" charset="0"/>
              </a:rPr>
              <a:t>penguat</a:t>
            </a:r>
            <a:r>
              <a:rPr lang="en-US" sz="2200" dirty="0">
                <a:latin typeface="Arial" charset="0"/>
              </a:rPr>
              <a:t> </a:t>
            </a:r>
            <a:r>
              <a:rPr lang="en-US" sz="2200" dirty="0" err="1" smtClean="0">
                <a:latin typeface="Arial" charset="0"/>
              </a:rPr>
              <a:t>sinyal</a:t>
            </a:r>
            <a:r>
              <a:rPr lang="en-US" sz="2200" dirty="0">
                <a:latin typeface="Arial" charset="0"/>
              </a:rPr>
              <a:t>, </a:t>
            </a:r>
            <a:r>
              <a:rPr lang="en-US" sz="2200" dirty="0" err="1">
                <a:latin typeface="Arial" charset="0"/>
              </a:rPr>
              <a:t>sedang</a:t>
            </a:r>
            <a:r>
              <a:rPr lang="en-US" sz="2200" dirty="0">
                <a:latin typeface="Arial" charset="0"/>
              </a:rPr>
              <a:t> </a:t>
            </a:r>
            <a:r>
              <a:rPr lang="en-US" sz="2200" dirty="0" err="1">
                <a:latin typeface="Arial" charset="0"/>
              </a:rPr>
              <a:t>pada</a:t>
            </a:r>
            <a:r>
              <a:rPr lang="en-US" sz="2200" dirty="0">
                <a:latin typeface="Arial" charset="0"/>
              </a:rPr>
              <a:t> </a:t>
            </a:r>
            <a:r>
              <a:rPr lang="id-ID" sz="2200" dirty="0" smtClean="0">
                <a:latin typeface="Arial" charset="0"/>
              </a:rPr>
              <a:t>sistem elektronika </a:t>
            </a:r>
            <a:r>
              <a:rPr lang="en-US" sz="2200" dirty="0" err="1" smtClean="0">
                <a:latin typeface="Arial" charset="0"/>
              </a:rPr>
              <a:t>komputer</a:t>
            </a:r>
            <a:r>
              <a:rPr lang="en-US" sz="2200" dirty="0">
                <a:latin typeface="Arial" charset="0"/>
              </a:rPr>
              <a:t>, transistor </a:t>
            </a:r>
            <a:r>
              <a:rPr lang="en-US" sz="2200" dirty="0" err="1">
                <a:latin typeface="Arial" charset="0"/>
              </a:rPr>
              <a:t>digunakan</a:t>
            </a:r>
            <a:r>
              <a:rPr lang="en-US" sz="2200" dirty="0">
                <a:latin typeface="Arial" charset="0"/>
              </a:rPr>
              <a:t> </a:t>
            </a:r>
            <a:r>
              <a:rPr lang="en-US" sz="2200" dirty="0" err="1">
                <a:latin typeface="Arial" charset="0"/>
              </a:rPr>
              <a:t>untuk</a:t>
            </a:r>
            <a:r>
              <a:rPr lang="en-US" sz="2200" dirty="0">
                <a:latin typeface="Arial" charset="0"/>
              </a:rPr>
              <a:t> </a:t>
            </a:r>
            <a:r>
              <a:rPr lang="en-US" sz="2200" dirty="0" err="1">
                <a:latin typeface="Arial" charset="0"/>
              </a:rPr>
              <a:t>saklar</a:t>
            </a:r>
            <a:r>
              <a:rPr lang="en-US" sz="2200" dirty="0">
                <a:latin typeface="Arial" charset="0"/>
              </a:rPr>
              <a:t> </a:t>
            </a:r>
            <a:r>
              <a:rPr lang="en-US" sz="2200" dirty="0" err="1">
                <a:latin typeface="Arial" charset="0"/>
              </a:rPr>
              <a:t>elektronis</a:t>
            </a:r>
            <a:r>
              <a:rPr lang="en-US" sz="2200" dirty="0">
                <a:latin typeface="Arial" charset="0"/>
              </a:rPr>
              <a:t> </a:t>
            </a:r>
            <a:r>
              <a:rPr lang="id-ID" sz="2200" dirty="0" smtClean="0">
                <a:latin typeface="Arial" charset="0"/>
              </a:rPr>
              <a:t>kecepatan</a:t>
            </a:r>
            <a:r>
              <a:rPr lang="en-US" sz="2200" dirty="0" smtClean="0">
                <a:latin typeface="Arial" charset="0"/>
              </a:rPr>
              <a:t> </a:t>
            </a:r>
            <a:r>
              <a:rPr lang="en-US" sz="2200" dirty="0" err="1">
                <a:latin typeface="Arial" charset="0"/>
              </a:rPr>
              <a:t>tinggi</a:t>
            </a:r>
            <a:r>
              <a:rPr lang="en-US" sz="2200" dirty="0">
                <a:latin typeface="Arial" charset="0"/>
              </a:rPr>
              <a:t>.</a:t>
            </a:r>
          </a:p>
          <a:p>
            <a:pPr>
              <a:lnSpc>
                <a:spcPct val="120000"/>
              </a:lnSpc>
            </a:pPr>
            <a:r>
              <a:rPr lang="en-US" sz="2200" dirty="0" err="1">
                <a:latin typeface="Arial" charset="0"/>
              </a:rPr>
              <a:t>Ada</a:t>
            </a:r>
            <a:r>
              <a:rPr lang="en-US" sz="2200" dirty="0">
                <a:latin typeface="Arial" charset="0"/>
              </a:rPr>
              <a:t> 2 </a:t>
            </a:r>
            <a:r>
              <a:rPr lang="en-US" sz="2200" dirty="0" err="1">
                <a:latin typeface="Arial" charset="0"/>
              </a:rPr>
              <a:t>jenis</a:t>
            </a:r>
            <a:r>
              <a:rPr lang="en-US" sz="2200" dirty="0">
                <a:latin typeface="Arial" charset="0"/>
              </a:rPr>
              <a:t> transistor </a:t>
            </a:r>
            <a:r>
              <a:rPr lang="en-US" sz="2200" dirty="0" err="1">
                <a:latin typeface="Arial" charset="0"/>
              </a:rPr>
              <a:t>yaitu</a:t>
            </a:r>
            <a:r>
              <a:rPr lang="en-US" sz="2200" dirty="0">
                <a:latin typeface="Arial" charset="0"/>
              </a:rPr>
              <a:t> </a:t>
            </a:r>
            <a:r>
              <a:rPr lang="en-US" sz="2200" dirty="0" smtClean="0">
                <a:latin typeface="Arial" charset="0"/>
              </a:rPr>
              <a:t>transistor</a:t>
            </a:r>
            <a:r>
              <a:rPr lang="id-ID" sz="2200" dirty="0" smtClean="0">
                <a:latin typeface="Arial" charset="0"/>
              </a:rPr>
              <a:t>:</a:t>
            </a:r>
          </a:p>
          <a:p>
            <a:pPr lvl="1">
              <a:lnSpc>
                <a:spcPct val="120000"/>
              </a:lnSpc>
            </a:pPr>
            <a:r>
              <a:rPr lang="id-ID" sz="2200" dirty="0" smtClean="0">
                <a:latin typeface="Arial" charset="0"/>
              </a:rPr>
              <a:t>Transistor b</a:t>
            </a:r>
            <a:r>
              <a:rPr lang="en-US" sz="2200" dirty="0" err="1" smtClean="0">
                <a:latin typeface="Arial" charset="0"/>
              </a:rPr>
              <a:t>ipolar</a:t>
            </a:r>
            <a:r>
              <a:rPr lang="en-US" sz="2200" dirty="0" smtClean="0">
                <a:latin typeface="Arial" charset="0"/>
              </a:rPr>
              <a:t> </a:t>
            </a:r>
            <a:r>
              <a:rPr lang="en-US" sz="2200" dirty="0">
                <a:latin typeface="Arial" charset="0"/>
              </a:rPr>
              <a:t>(</a:t>
            </a:r>
            <a:r>
              <a:rPr lang="en-US" sz="2200" i="1" dirty="0">
                <a:latin typeface="Arial" charset="0"/>
              </a:rPr>
              <a:t>bipolar junction </a:t>
            </a:r>
            <a:r>
              <a:rPr lang="en-US" sz="2200" i="1" dirty="0" smtClean="0">
                <a:latin typeface="Arial" charset="0"/>
              </a:rPr>
              <a:t>transistor</a:t>
            </a:r>
            <a:r>
              <a:rPr lang="id-ID" sz="2200" dirty="0" smtClean="0">
                <a:latin typeface="Arial" charset="0"/>
              </a:rPr>
              <a:t>/</a:t>
            </a:r>
            <a:r>
              <a:rPr lang="en-US" sz="2200" b="1" dirty="0" smtClean="0">
                <a:latin typeface="Arial" charset="0"/>
              </a:rPr>
              <a:t>BJT</a:t>
            </a:r>
            <a:r>
              <a:rPr lang="en-US" sz="2200" dirty="0">
                <a:latin typeface="Arial" charset="0"/>
              </a:rPr>
              <a:t>) </a:t>
            </a:r>
            <a:endParaRPr lang="id-ID" sz="2200" dirty="0" smtClean="0">
              <a:latin typeface="Arial" charset="0"/>
            </a:endParaRPr>
          </a:p>
          <a:p>
            <a:pPr lvl="1">
              <a:lnSpc>
                <a:spcPct val="120000"/>
              </a:lnSpc>
            </a:pPr>
            <a:r>
              <a:rPr lang="id-ID" sz="2200" dirty="0" smtClean="0">
                <a:latin typeface="Arial" charset="0"/>
              </a:rPr>
              <a:t>T</a:t>
            </a:r>
            <a:r>
              <a:rPr lang="en-US" sz="2200" dirty="0" err="1" smtClean="0">
                <a:latin typeface="Arial" charset="0"/>
              </a:rPr>
              <a:t>ransistor</a:t>
            </a:r>
            <a:r>
              <a:rPr lang="en-US" sz="2200" dirty="0" smtClean="0">
                <a:latin typeface="Arial" charset="0"/>
              </a:rPr>
              <a:t> </a:t>
            </a:r>
            <a:r>
              <a:rPr lang="en-US" sz="2200" dirty="0" err="1">
                <a:latin typeface="Arial" charset="0"/>
              </a:rPr>
              <a:t>efek</a:t>
            </a:r>
            <a:r>
              <a:rPr lang="en-US" sz="2200" dirty="0">
                <a:latin typeface="Arial" charset="0"/>
              </a:rPr>
              <a:t> </a:t>
            </a:r>
            <a:r>
              <a:rPr lang="en-US" sz="2200" dirty="0" err="1">
                <a:latin typeface="Arial" charset="0"/>
              </a:rPr>
              <a:t>medan</a:t>
            </a:r>
            <a:r>
              <a:rPr lang="en-US" sz="2200" dirty="0">
                <a:latin typeface="Arial" charset="0"/>
              </a:rPr>
              <a:t> (</a:t>
            </a:r>
            <a:r>
              <a:rPr lang="en-US" sz="2200" i="1" dirty="0">
                <a:latin typeface="Arial" charset="0"/>
              </a:rPr>
              <a:t>field effect </a:t>
            </a:r>
            <a:r>
              <a:rPr lang="en-US" sz="2200" i="1" dirty="0" smtClean="0">
                <a:latin typeface="Arial" charset="0"/>
              </a:rPr>
              <a:t>transistor</a:t>
            </a:r>
            <a:r>
              <a:rPr lang="id-ID" sz="2200" dirty="0" smtClean="0">
                <a:latin typeface="Arial" charset="0"/>
              </a:rPr>
              <a:t>/</a:t>
            </a:r>
            <a:r>
              <a:rPr lang="en-US" sz="2200" b="1" dirty="0" smtClean="0">
                <a:latin typeface="Arial" charset="0"/>
              </a:rPr>
              <a:t>FET</a:t>
            </a:r>
            <a:r>
              <a:rPr lang="en-US" sz="2200" dirty="0">
                <a:latin typeface="Arial" charset="0"/>
              </a:rPr>
              <a:t>). </a:t>
            </a:r>
            <a:endParaRPr lang="id-ID" sz="2200" dirty="0" smtClean="0">
              <a:latin typeface="Arial" charset="0"/>
            </a:endParaRPr>
          </a:p>
          <a:p>
            <a:pPr lvl="1">
              <a:lnSpc>
                <a:spcPct val="120000"/>
              </a:lnSpc>
            </a:pPr>
            <a:r>
              <a:rPr lang="id-ID" sz="2200" dirty="0" smtClean="0">
                <a:latin typeface="Arial" charset="0"/>
              </a:rPr>
              <a:t>Perbedaannya</a:t>
            </a:r>
            <a:r>
              <a:rPr lang="en-US" sz="2200" dirty="0" smtClean="0">
                <a:latin typeface="Arial" charset="0"/>
              </a:rPr>
              <a:t> </a:t>
            </a:r>
            <a:r>
              <a:rPr lang="en-US" sz="2200" dirty="0" err="1">
                <a:latin typeface="Arial" charset="0"/>
              </a:rPr>
              <a:t>yaitu</a:t>
            </a:r>
            <a:r>
              <a:rPr lang="en-US" sz="2200" dirty="0">
                <a:latin typeface="Arial" charset="0"/>
              </a:rPr>
              <a:t> </a:t>
            </a:r>
            <a:r>
              <a:rPr lang="en-US" sz="2200" dirty="0" err="1">
                <a:latin typeface="Arial" charset="0"/>
              </a:rPr>
              <a:t>karakteristik</a:t>
            </a:r>
            <a:r>
              <a:rPr lang="en-US" sz="2200" dirty="0">
                <a:latin typeface="Arial" charset="0"/>
              </a:rPr>
              <a:t> </a:t>
            </a:r>
            <a:r>
              <a:rPr lang="en-US" sz="2200" dirty="0" err="1">
                <a:latin typeface="Arial" charset="0"/>
              </a:rPr>
              <a:t>kerja</a:t>
            </a:r>
            <a:r>
              <a:rPr lang="en-US" sz="2200" dirty="0">
                <a:latin typeface="Arial" charset="0"/>
              </a:rPr>
              <a:t> </a:t>
            </a:r>
            <a:r>
              <a:rPr lang="en-US" sz="2200" dirty="0" err="1">
                <a:latin typeface="Arial" charset="0"/>
              </a:rPr>
              <a:t>dan</a:t>
            </a:r>
            <a:r>
              <a:rPr lang="en-US" sz="2200" dirty="0">
                <a:latin typeface="Arial" charset="0"/>
              </a:rPr>
              <a:t> </a:t>
            </a:r>
            <a:r>
              <a:rPr lang="en-US" sz="2200" dirty="0" err="1">
                <a:latin typeface="Arial" charset="0"/>
              </a:rPr>
              <a:t>kontruksinya</a:t>
            </a:r>
            <a:r>
              <a:rPr lang="en-US" sz="2200" dirty="0">
                <a:latin typeface="Arial" charset="0"/>
              </a:rPr>
              <a:t>.</a:t>
            </a:r>
          </a:p>
        </p:txBody>
      </p:sp>
      <p:sp>
        <p:nvSpPr>
          <p:cNvPr id="4" name="Slide Number Placeholder 5"/>
          <p:cNvSpPr>
            <a:spLocks noGrp="1"/>
          </p:cNvSpPr>
          <p:nvPr>
            <p:ph type="sldNum" sz="quarter" idx="12"/>
          </p:nvPr>
        </p:nvSpPr>
        <p:spPr/>
        <p:txBody>
          <a:bodyPr/>
          <a:lstStyle/>
          <a:p>
            <a:fld id="{C78FEA7E-103F-41A0-85F6-E33CCED3C4A2}" type="slidenum">
              <a:rPr lang="en-US"/>
              <a:pPr/>
              <a:t>3</a:t>
            </a:fld>
            <a:endParaRPr lang="en-US"/>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err="1"/>
              <a:t>Soal</a:t>
            </a:r>
            <a:r>
              <a:rPr lang="en-US" dirty="0"/>
              <a:t> :</a:t>
            </a:r>
          </a:p>
        </p:txBody>
      </p:sp>
      <p:pic>
        <p:nvPicPr>
          <p:cNvPr id="16388" name="Picture 4" descr="rangk-01"/>
          <p:cNvPicPr>
            <a:picLocks noGrp="1" noChangeAspect="1" noChangeArrowheads="1"/>
          </p:cNvPicPr>
          <p:nvPr>
            <p:ph sz="quarter" idx="1"/>
          </p:nvPr>
        </p:nvPicPr>
        <p:blipFill>
          <a:blip r:embed="rId2" cstate="print"/>
          <a:srcRect/>
          <a:stretch>
            <a:fillRect/>
          </a:stretch>
        </p:blipFill>
        <p:spPr>
          <a:xfrm>
            <a:off x="2124075" y="1989138"/>
            <a:ext cx="3671888" cy="2282825"/>
          </a:xfrm>
          <a:noFill/>
          <a:ln/>
        </p:spPr>
      </p:pic>
      <p:sp>
        <p:nvSpPr>
          <p:cNvPr id="16389" name="Text Box 5"/>
          <p:cNvSpPr txBox="1">
            <a:spLocks noChangeArrowheads="1"/>
          </p:cNvSpPr>
          <p:nvPr/>
        </p:nvSpPr>
        <p:spPr bwMode="auto">
          <a:xfrm>
            <a:off x="395288" y="4543425"/>
            <a:ext cx="8064500" cy="1126462"/>
          </a:xfrm>
          <a:prstGeom prst="rect">
            <a:avLst/>
          </a:prstGeom>
          <a:noFill/>
          <a:ln w="9525">
            <a:noFill/>
            <a:miter lim="800000"/>
            <a:headEnd/>
            <a:tailEnd/>
          </a:ln>
          <a:effectLst/>
        </p:spPr>
        <p:txBody>
          <a:bodyPr>
            <a:spAutoFit/>
          </a:bodyPr>
          <a:lstStyle/>
          <a:p>
            <a:pPr>
              <a:lnSpc>
                <a:spcPct val="120000"/>
              </a:lnSpc>
              <a:spcBef>
                <a:spcPct val="50000"/>
              </a:spcBef>
            </a:pPr>
            <a:r>
              <a:rPr lang="en-US" sz="2800" dirty="0" err="1"/>
              <a:t>Berapakah</a:t>
            </a:r>
            <a:r>
              <a:rPr lang="en-US" sz="2800" dirty="0"/>
              <a:t> </a:t>
            </a:r>
            <a:r>
              <a:rPr lang="en-US" sz="2800" dirty="0" err="1" smtClean="0"/>
              <a:t>Tegangan</a:t>
            </a:r>
            <a:r>
              <a:rPr lang="en-US" sz="2800" dirty="0" smtClean="0"/>
              <a:t> V</a:t>
            </a:r>
            <a:r>
              <a:rPr lang="en-US" sz="2000" dirty="0" smtClean="0"/>
              <a:t>CE</a:t>
            </a:r>
            <a:r>
              <a:rPr lang="en-US" sz="2800" dirty="0" smtClean="0"/>
              <a:t> </a:t>
            </a:r>
            <a:r>
              <a:rPr lang="en-US" sz="2800" dirty="0" err="1" smtClean="0"/>
              <a:t>dan</a:t>
            </a:r>
            <a:r>
              <a:rPr lang="en-US" sz="2800" dirty="0" smtClean="0"/>
              <a:t> I</a:t>
            </a:r>
            <a:r>
              <a:rPr lang="en-US" sz="2000" dirty="0" smtClean="0"/>
              <a:t>C</a:t>
            </a:r>
            <a:r>
              <a:rPr lang="en-US" sz="2800" dirty="0" smtClean="0"/>
              <a:t> </a:t>
            </a:r>
            <a:r>
              <a:rPr lang="en-US" sz="2800" dirty="0" err="1" smtClean="0"/>
              <a:t>jika</a:t>
            </a:r>
            <a:r>
              <a:rPr lang="en-US" sz="2800" dirty="0" smtClean="0"/>
              <a:t> </a:t>
            </a:r>
            <a:r>
              <a:rPr lang="en-US" sz="2800" dirty="0" err="1" smtClean="0"/>
              <a:t>transistornya</a:t>
            </a:r>
            <a:r>
              <a:rPr lang="en-US" sz="2800" dirty="0" smtClean="0"/>
              <a:t> </a:t>
            </a:r>
            <a:r>
              <a:rPr lang="en-US" sz="2800" dirty="0" err="1" smtClean="0"/>
              <a:t>silikon</a:t>
            </a:r>
            <a:r>
              <a:rPr lang="en-US" sz="2800" dirty="0" smtClean="0"/>
              <a:t> </a:t>
            </a:r>
            <a:r>
              <a:rPr lang="id-ID" sz="2800" b="1" dirty="0" smtClean="0"/>
              <a:t>β</a:t>
            </a:r>
            <a:r>
              <a:rPr lang="id-ID" sz="2800" dirty="0" smtClean="0"/>
              <a:t> </a:t>
            </a:r>
            <a:r>
              <a:rPr lang="id-ID" sz="2800" dirty="0"/>
              <a:t>= 200</a:t>
            </a:r>
            <a:r>
              <a:rPr lang="en-US" sz="2800" dirty="0"/>
              <a:t> </a:t>
            </a:r>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Soal</a:t>
            </a:r>
            <a:r>
              <a:rPr lang="en-US" dirty="0"/>
              <a:t> :</a:t>
            </a:r>
          </a:p>
        </p:txBody>
      </p:sp>
      <p:sp>
        <p:nvSpPr>
          <p:cNvPr id="3" name="Content Placeholder 2"/>
          <p:cNvSpPr>
            <a:spLocks noGrp="1"/>
          </p:cNvSpPr>
          <p:nvPr>
            <p:ph idx="1"/>
          </p:nvPr>
        </p:nvSpPr>
        <p:spPr>
          <a:xfrm>
            <a:off x="457200" y="4797152"/>
            <a:ext cx="8229600" cy="1329011"/>
          </a:xfrm>
        </p:spPr>
        <p:txBody>
          <a:bodyPr/>
          <a:lstStyle/>
          <a:p>
            <a:r>
              <a:rPr lang="en-US" dirty="0" err="1"/>
              <a:t>Berapakah</a:t>
            </a:r>
            <a:r>
              <a:rPr lang="en-US" dirty="0"/>
              <a:t> </a:t>
            </a:r>
            <a:r>
              <a:rPr lang="en-US" dirty="0" err="1"/>
              <a:t>Tegangan</a:t>
            </a:r>
            <a:r>
              <a:rPr lang="en-US" dirty="0"/>
              <a:t> V</a:t>
            </a:r>
            <a:r>
              <a:rPr lang="en-US" sz="2000" dirty="0"/>
              <a:t>CE</a:t>
            </a:r>
            <a:r>
              <a:rPr lang="en-US" dirty="0"/>
              <a:t> </a:t>
            </a:r>
            <a:r>
              <a:rPr lang="en-US" dirty="0" err="1"/>
              <a:t>dan</a:t>
            </a:r>
            <a:r>
              <a:rPr lang="en-US" dirty="0"/>
              <a:t> I</a:t>
            </a:r>
            <a:r>
              <a:rPr lang="en-US" sz="2000" dirty="0"/>
              <a:t>C</a:t>
            </a:r>
            <a:r>
              <a:rPr lang="en-US" dirty="0"/>
              <a:t> </a:t>
            </a:r>
            <a:r>
              <a:rPr lang="en-US" dirty="0" err="1"/>
              <a:t>jika</a:t>
            </a:r>
            <a:r>
              <a:rPr lang="en-US" dirty="0"/>
              <a:t> </a:t>
            </a:r>
            <a:r>
              <a:rPr lang="en-US" dirty="0" err="1"/>
              <a:t>transistornya</a:t>
            </a:r>
            <a:r>
              <a:rPr lang="en-US" dirty="0"/>
              <a:t> </a:t>
            </a:r>
            <a:r>
              <a:rPr lang="en-US" dirty="0" err="1"/>
              <a:t>silikon</a:t>
            </a:r>
            <a:r>
              <a:rPr lang="en-US" dirty="0"/>
              <a:t> </a:t>
            </a:r>
            <a:r>
              <a:rPr lang="id-ID" b="1" dirty="0"/>
              <a:t>β</a:t>
            </a:r>
            <a:r>
              <a:rPr lang="id-ID" dirty="0"/>
              <a:t> = </a:t>
            </a:r>
            <a:r>
              <a:rPr lang="en-US" dirty="0" smtClean="0"/>
              <a:t>1</a:t>
            </a:r>
            <a:r>
              <a:rPr lang="id-ID" dirty="0" smtClean="0"/>
              <a:t>00</a:t>
            </a:r>
            <a:r>
              <a:rPr lang="en-US" dirty="0" smtClean="0"/>
              <a:t> </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2257425"/>
            <a:ext cx="36766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09501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Soal</a:t>
            </a:r>
            <a:r>
              <a:rPr lang="en-US" dirty="0"/>
              <a:t>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629" y="1628618"/>
            <a:ext cx="337949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32028" y="1364399"/>
            <a:ext cx="4176464" cy="1200329"/>
          </a:xfrm>
          <a:prstGeom prst="rect">
            <a:avLst/>
          </a:prstGeom>
          <a:noFill/>
        </p:spPr>
        <p:txBody>
          <a:bodyPr wrap="square" rtlCol="0">
            <a:spAutoFit/>
          </a:bodyPr>
          <a:lstStyle/>
          <a:p>
            <a:r>
              <a:rPr lang="en-US" dirty="0"/>
              <a:t>transistor silicon </a:t>
            </a:r>
            <a:r>
              <a:rPr lang="en-US" dirty="0" err="1"/>
              <a:t>dengan</a:t>
            </a:r>
            <a:r>
              <a:rPr lang="en-US" dirty="0"/>
              <a:t> </a:t>
            </a:r>
            <a:r>
              <a:rPr lang="el-GR" dirty="0" smtClean="0"/>
              <a:t>β</a:t>
            </a:r>
            <a:r>
              <a:rPr lang="en-US" dirty="0" smtClean="0"/>
              <a:t> </a:t>
            </a:r>
            <a:r>
              <a:rPr lang="en-US" dirty="0" err="1"/>
              <a:t>sebesar</a:t>
            </a:r>
            <a:r>
              <a:rPr lang="en-US" dirty="0"/>
              <a:t> 80. </a:t>
            </a:r>
            <a:r>
              <a:rPr lang="en-US" dirty="0" err="1"/>
              <a:t>Gambarkan</a:t>
            </a:r>
            <a:r>
              <a:rPr lang="en-US" dirty="0"/>
              <a:t> </a:t>
            </a:r>
            <a:r>
              <a:rPr lang="en-US" dirty="0" err="1"/>
              <a:t>garis</a:t>
            </a:r>
            <a:r>
              <a:rPr lang="en-US" dirty="0"/>
              <a:t> </a:t>
            </a:r>
            <a:r>
              <a:rPr lang="en-US" dirty="0" err="1"/>
              <a:t>beban</a:t>
            </a:r>
            <a:r>
              <a:rPr lang="en-US" dirty="0"/>
              <a:t> dc. </a:t>
            </a:r>
            <a:r>
              <a:rPr lang="en-US" dirty="0" err="1"/>
              <a:t>Dimanakah</a:t>
            </a:r>
            <a:r>
              <a:rPr lang="en-US" dirty="0"/>
              <a:t> </a:t>
            </a:r>
            <a:r>
              <a:rPr lang="en-US" dirty="0" err="1"/>
              <a:t>titik</a:t>
            </a:r>
            <a:r>
              <a:rPr lang="en-US" dirty="0"/>
              <a:t> Q </a:t>
            </a:r>
            <a:r>
              <a:rPr lang="en-US" dirty="0" err="1"/>
              <a:t>jika</a:t>
            </a:r>
            <a:r>
              <a:rPr lang="en-US" dirty="0"/>
              <a:t> RB = 390 k</a:t>
            </a:r>
            <a:r>
              <a:rPr lang="el-GR" dirty="0"/>
              <a:t>Ω</a:t>
            </a:r>
            <a:br>
              <a:rPr lang="el-GR" dirty="0"/>
            </a:br>
            <a:endParaRPr lang="en-US" dirty="0"/>
          </a:p>
        </p:txBody>
      </p:sp>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751" y="3192731"/>
            <a:ext cx="3186163" cy="66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0796" y="5013176"/>
            <a:ext cx="5209316" cy="923330"/>
          </a:xfrm>
          <a:prstGeom prst="rect">
            <a:avLst/>
          </a:prstGeom>
        </p:spPr>
        <p:txBody>
          <a:bodyPr wrap="square">
            <a:spAutoFit/>
          </a:bodyPr>
          <a:lstStyle/>
          <a:p>
            <a:r>
              <a:rPr lang="en-US" dirty="0" err="1"/>
              <a:t>Arus</a:t>
            </a:r>
            <a:r>
              <a:rPr lang="en-US" dirty="0"/>
              <a:t> </a:t>
            </a:r>
            <a:r>
              <a:rPr lang="en-US" dirty="0" err="1"/>
              <a:t>kolektor</a:t>
            </a:r>
            <a:r>
              <a:rPr lang="en-US" dirty="0"/>
              <a:t> </a:t>
            </a:r>
            <a:r>
              <a:rPr lang="en-US" dirty="0" err="1"/>
              <a:t>adalah</a:t>
            </a:r>
            <a:r>
              <a:rPr lang="en-US" dirty="0"/>
              <a:t/>
            </a:r>
            <a:br>
              <a:rPr lang="en-US" dirty="0"/>
            </a:br>
            <a:r>
              <a:rPr lang="en-US" dirty="0"/>
              <a:t>IC = </a:t>
            </a:r>
            <a:r>
              <a:rPr lang="el-GR" dirty="0"/>
              <a:t>β</a:t>
            </a:r>
            <a:r>
              <a:rPr lang="en-US" dirty="0"/>
              <a:t>dc x IB = 80 x 75,1 µA = 6 mA </a:t>
            </a:r>
            <a:br>
              <a:rPr lang="en-US" dirty="0"/>
            </a:br>
            <a:r>
              <a:rPr lang="en-US" dirty="0"/>
              <a:t>VCE = VCC – IC x RC = 30 – 6(0,001)1,5(1000) = 21 V</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099" y="3988153"/>
            <a:ext cx="3190900" cy="239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0060" y="2512845"/>
            <a:ext cx="31623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39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Soal</a:t>
            </a:r>
            <a:r>
              <a:rPr lang="en-US" dirty="0"/>
              <a:t> :</a:t>
            </a:r>
          </a:p>
        </p:txBody>
      </p:sp>
      <p:sp>
        <p:nvSpPr>
          <p:cNvPr id="3" name="Content Placeholder 2"/>
          <p:cNvSpPr>
            <a:spLocks noGrp="1"/>
          </p:cNvSpPr>
          <p:nvPr>
            <p:ph idx="1"/>
          </p:nvPr>
        </p:nvSpPr>
        <p:spPr>
          <a:xfrm>
            <a:off x="5364088" y="1600201"/>
            <a:ext cx="3322712" cy="3629000"/>
          </a:xfrm>
        </p:spPr>
        <p:txBody>
          <a:bodyPr/>
          <a:lstStyle/>
          <a:p>
            <a:r>
              <a:rPr lang="en-US" dirty="0" err="1"/>
              <a:t>Berapakah</a:t>
            </a:r>
            <a:r>
              <a:rPr lang="en-US" dirty="0"/>
              <a:t> </a:t>
            </a:r>
            <a:r>
              <a:rPr lang="en-US" dirty="0" err="1"/>
              <a:t>Tegangan</a:t>
            </a:r>
            <a:r>
              <a:rPr lang="en-US" dirty="0"/>
              <a:t> VCE </a:t>
            </a:r>
            <a:r>
              <a:rPr lang="en-US" dirty="0" err="1"/>
              <a:t>dan</a:t>
            </a:r>
            <a:r>
              <a:rPr lang="en-US" dirty="0"/>
              <a:t> IC </a:t>
            </a:r>
            <a:r>
              <a:rPr lang="en-US" dirty="0" err="1"/>
              <a:t>jika</a:t>
            </a:r>
            <a:r>
              <a:rPr lang="en-US" dirty="0"/>
              <a:t> </a:t>
            </a:r>
            <a:r>
              <a:rPr lang="en-US" dirty="0" err="1"/>
              <a:t>transistornya</a:t>
            </a:r>
            <a:r>
              <a:rPr lang="en-US" dirty="0"/>
              <a:t> </a:t>
            </a:r>
            <a:r>
              <a:rPr lang="en-US" dirty="0" err="1"/>
              <a:t>silikon</a:t>
            </a:r>
            <a:r>
              <a:rPr lang="en-US" dirty="0"/>
              <a:t> </a:t>
            </a:r>
            <a:r>
              <a:rPr lang="id-ID" b="1" dirty="0"/>
              <a:t>β</a:t>
            </a:r>
            <a:r>
              <a:rPr lang="id-ID" dirty="0"/>
              <a:t> = </a:t>
            </a:r>
            <a:r>
              <a:rPr lang="en-US" dirty="0" smtClean="0"/>
              <a:t>150 </a:t>
            </a:r>
          </a:p>
          <a:p>
            <a:r>
              <a:rPr lang="en-US" dirty="0" err="1"/>
              <a:t>Gambarkan</a:t>
            </a:r>
            <a:r>
              <a:rPr lang="en-US" dirty="0"/>
              <a:t> </a:t>
            </a:r>
            <a:r>
              <a:rPr lang="en-US" dirty="0" err="1"/>
              <a:t>garis</a:t>
            </a:r>
            <a:r>
              <a:rPr lang="en-US" dirty="0"/>
              <a:t> </a:t>
            </a:r>
            <a:r>
              <a:rPr lang="en-US" dirty="0" err="1"/>
              <a:t>beban</a:t>
            </a:r>
            <a:r>
              <a:rPr lang="en-US" dirty="0"/>
              <a:t> dc</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8513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4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Soal</a:t>
            </a:r>
            <a:r>
              <a:rPr lang="en-US" dirty="0"/>
              <a:t> :</a:t>
            </a:r>
          </a:p>
        </p:txBody>
      </p:sp>
      <p:sp>
        <p:nvSpPr>
          <p:cNvPr id="3" name="Content Placeholder 2"/>
          <p:cNvSpPr>
            <a:spLocks noGrp="1"/>
          </p:cNvSpPr>
          <p:nvPr>
            <p:ph idx="1"/>
          </p:nvPr>
        </p:nvSpPr>
        <p:spPr>
          <a:xfrm>
            <a:off x="4309120" y="1656625"/>
            <a:ext cx="4834880" cy="1728191"/>
          </a:xfrm>
        </p:spPr>
        <p:txBody>
          <a:bodyPr>
            <a:normAutofit fontScale="70000" lnSpcReduction="20000"/>
          </a:bodyPr>
          <a:lstStyle/>
          <a:p>
            <a:r>
              <a:rPr lang="en-US" dirty="0"/>
              <a:t>Transistor </a:t>
            </a:r>
            <a:r>
              <a:rPr lang="en-US" dirty="0" err="1"/>
              <a:t>dalam</a:t>
            </a:r>
            <a:r>
              <a:rPr lang="en-US" dirty="0"/>
              <a:t> </a:t>
            </a:r>
            <a:r>
              <a:rPr lang="en-US" dirty="0" err="1" smtClean="0"/>
              <a:t>gambar</a:t>
            </a:r>
            <a:r>
              <a:rPr lang="en-US" dirty="0" smtClean="0"/>
              <a:t> di </a:t>
            </a:r>
            <a:r>
              <a:rPr lang="en-US" dirty="0" err="1" smtClean="0"/>
              <a:t>samping</a:t>
            </a:r>
            <a:r>
              <a:rPr lang="en-US" dirty="0" smtClean="0"/>
              <a:t> </a:t>
            </a:r>
            <a:r>
              <a:rPr lang="en-US" dirty="0" err="1" smtClean="0"/>
              <a:t>mempunyai</a:t>
            </a:r>
            <a:r>
              <a:rPr lang="en-US" dirty="0" smtClean="0"/>
              <a:t> </a:t>
            </a:r>
            <a:r>
              <a:rPr lang="el-GR" dirty="0" smtClean="0"/>
              <a:t>β</a:t>
            </a:r>
            <a:r>
              <a:rPr lang="en-US" dirty="0" smtClean="0"/>
              <a:t> </a:t>
            </a:r>
            <a:r>
              <a:rPr lang="en-US" dirty="0" err="1"/>
              <a:t>sebesar</a:t>
            </a:r>
            <a:r>
              <a:rPr lang="en-US" dirty="0"/>
              <a:t> 80 </a:t>
            </a:r>
            <a:r>
              <a:rPr lang="en-US" dirty="0" err="1"/>
              <a:t>dan</a:t>
            </a:r>
            <a:r>
              <a:rPr lang="en-US" dirty="0"/>
              <a:t> VCE(sat) = 0,1 V. RB </a:t>
            </a:r>
            <a:r>
              <a:rPr lang="en-US" dirty="0" err="1"/>
              <a:t>diatur</a:t>
            </a:r>
            <a:r>
              <a:rPr lang="en-US" dirty="0"/>
              <a:t> </a:t>
            </a:r>
            <a:r>
              <a:rPr lang="en-US" dirty="0" err="1"/>
              <a:t>untuk</a:t>
            </a:r>
            <a:r>
              <a:rPr lang="en-US" dirty="0"/>
              <a:t> </a:t>
            </a:r>
            <a:r>
              <a:rPr lang="en-US" dirty="0" err="1"/>
              <a:t>mencapai</a:t>
            </a:r>
            <a:r>
              <a:rPr lang="en-US" dirty="0"/>
              <a:t> </a:t>
            </a:r>
            <a:r>
              <a:rPr lang="en-US" dirty="0" err="1"/>
              <a:t>penjenuhan</a:t>
            </a:r>
            <a:r>
              <a:rPr lang="en-US" dirty="0"/>
              <a:t> transistor. </a:t>
            </a:r>
            <a:r>
              <a:rPr lang="en-US" dirty="0" err="1"/>
              <a:t>Berapakah</a:t>
            </a:r>
            <a:r>
              <a:rPr lang="en-US" dirty="0"/>
              <a:t> </a:t>
            </a:r>
            <a:r>
              <a:rPr lang="en-US" dirty="0" err="1"/>
              <a:t>harga</a:t>
            </a:r>
            <a:r>
              <a:rPr lang="en-US" dirty="0"/>
              <a:t> </a:t>
            </a:r>
            <a:r>
              <a:rPr lang="en-US" dirty="0" err="1"/>
              <a:t>dari</a:t>
            </a:r>
            <a:r>
              <a:rPr lang="en-US" dirty="0"/>
              <a:t> IC(sat)? </a:t>
            </a:r>
            <a:r>
              <a:rPr lang="en-US" dirty="0" err="1"/>
              <a:t>harga</a:t>
            </a:r>
            <a:r>
              <a:rPr lang="en-US" dirty="0"/>
              <a:t> RB yang </a:t>
            </a:r>
            <a:r>
              <a:rPr lang="en-US" dirty="0" err="1"/>
              <a:t>bersangkutan</a:t>
            </a:r>
            <a:r>
              <a:rPr lang="en-US" dirty="0" smtClean="0"/>
              <a:t>?</a:t>
            </a:r>
            <a:endParaRPr lang="en-US" dirty="0"/>
          </a:p>
        </p:txBody>
      </p:sp>
      <p:pic>
        <p:nvPicPr>
          <p:cNvPr id="4" name="Picture 3" descr="Tel-U.png"/>
          <p:cNvPicPr>
            <a:picLocks noChangeAspect="1"/>
          </p:cNvPicPr>
          <p:nvPr/>
        </p:nvPicPr>
        <p:blipFill>
          <a:blip r:embed="rId3" cstate="print"/>
          <a:stretch>
            <a:fillRect/>
          </a:stretch>
        </p:blipFill>
        <p:spPr>
          <a:xfrm>
            <a:off x="357158" y="214290"/>
            <a:ext cx="1143008" cy="1143008"/>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73" y="1628800"/>
            <a:ext cx="345596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8434" y="4762018"/>
            <a:ext cx="8096875" cy="646331"/>
          </a:xfrm>
          <a:prstGeom prst="rect">
            <a:avLst/>
          </a:prstGeom>
        </p:spPr>
        <p:txBody>
          <a:bodyPr wrap="square">
            <a:spAutoFit/>
          </a:bodyPr>
          <a:lstStyle/>
          <a:p>
            <a:r>
              <a:rPr lang="en-US" dirty="0" err="1"/>
              <a:t>Sebuah</a:t>
            </a:r>
            <a:r>
              <a:rPr lang="en-US" dirty="0"/>
              <a:t> transistor </a:t>
            </a:r>
            <a:r>
              <a:rPr lang="en-US" dirty="0" err="1"/>
              <a:t>mempunyai</a:t>
            </a:r>
            <a:r>
              <a:rPr lang="en-US" dirty="0"/>
              <a:t> β</a:t>
            </a:r>
            <a:r>
              <a:rPr lang="en-US" baseline="-25000" dirty="0"/>
              <a:t>dc</a:t>
            </a:r>
            <a:r>
              <a:rPr lang="en-US" dirty="0"/>
              <a:t> </a:t>
            </a:r>
            <a:r>
              <a:rPr lang="en-US" dirty="0" err="1"/>
              <a:t>sebesar</a:t>
            </a:r>
            <a:r>
              <a:rPr lang="en-US" dirty="0"/>
              <a:t> 150. </a:t>
            </a:r>
            <a:r>
              <a:rPr lang="en-US" dirty="0" err="1"/>
              <a:t>jika</a:t>
            </a:r>
            <a:r>
              <a:rPr lang="en-US" dirty="0"/>
              <a:t> </a:t>
            </a:r>
            <a:r>
              <a:rPr lang="en-US" dirty="0" err="1"/>
              <a:t>arus</a:t>
            </a:r>
            <a:r>
              <a:rPr lang="en-US" dirty="0"/>
              <a:t> </a:t>
            </a:r>
            <a:r>
              <a:rPr lang="en-US" dirty="0" err="1"/>
              <a:t>kolektor</a:t>
            </a:r>
            <a:r>
              <a:rPr lang="en-US" dirty="0"/>
              <a:t> </a:t>
            </a:r>
            <a:r>
              <a:rPr lang="en-US" dirty="0" err="1"/>
              <a:t>sama</a:t>
            </a:r>
            <a:r>
              <a:rPr lang="en-US" dirty="0"/>
              <a:t> </a:t>
            </a:r>
            <a:r>
              <a:rPr lang="en-US" dirty="0" err="1"/>
              <a:t>dengan</a:t>
            </a:r>
            <a:r>
              <a:rPr lang="en-US" dirty="0"/>
              <a:t> 45 mA, </a:t>
            </a:r>
            <a:r>
              <a:rPr lang="en-US" dirty="0" err="1"/>
              <a:t>berapakah</a:t>
            </a:r>
            <a:r>
              <a:rPr lang="en-US" dirty="0"/>
              <a:t> </a:t>
            </a:r>
            <a:r>
              <a:rPr lang="en-US" dirty="0" err="1"/>
              <a:t>besarnya</a:t>
            </a:r>
            <a:r>
              <a:rPr lang="en-US" dirty="0"/>
              <a:t> </a:t>
            </a:r>
            <a:r>
              <a:rPr lang="en-US" dirty="0" err="1"/>
              <a:t>arus</a:t>
            </a:r>
            <a:r>
              <a:rPr lang="en-US" dirty="0"/>
              <a:t> basis?</a:t>
            </a:r>
          </a:p>
        </p:txBody>
      </p:sp>
      <p:sp>
        <p:nvSpPr>
          <p:cNvPr id="6" name="TextBox 5"/>
          <p:cNvSpPr txBox="1"/>
          <p:nvPr/>
        </p:nvSpPr>
        <p:spPr>
          <a:xfrm>
            <a:off x="0" y="1916832"/>
            <a:ext cx="507572"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19139" y="4769167"/>
            <a:ext cx="507573" cy="369332"/>
          </a:xfrm>
          <a:prstGeom prst="rect">
            <a:avLst/>
          </a:prstGeom>
          <a:noFill/>
        </p:spPr>
        <p:txBody>
          <a:bodyPr wrap="square" rtlCol="0">
            <a:spAutoFit/>
          </a:bodyPr>
          <a:lstStyle/>
          <a:p>
            <a:r>
              <a:rPr lang="en-US" dirty="0" smtClean="0"/>
              <a:t>2.</a:t>
            </a:r>
            <a:endParaRPr lang="en-US" dirty="0"/>
          </a:p>
        </p:txBody>
      </p:sp>
      <p:sp>
        <p:nvSpPr>
          <p:cNvPr id="8" name="Rectangle 7"/>
          <p:cNvSpPr/>
          <p:nvPr/>
        </p:nvSpPr>
        <p:spPr>
          <a:xfrm>
            <a:off x="519086" y="5432747"/>
            <a:ext cx="8404045" cy="1200329"/>
          </a:xfrm>
          <a:prstGeom prst="rect">
            <a:avLst/>
          </a:prstGeom>
        </p:spPr>
        <p:txBody>
          <a:bodyPr wrap="square">
            <a:spAutoFit/>
          </a:bodyPr>
          <a:lstStyle/>
          <a:p>
            <a:r>
              <a:rPr lang="en-US" dirty="0" err="1"/>
              <a:t>Jika</a:t>
            </a:r>
            <a:r>
              <a:rPr lang="en-US" dirty="0"/>
              <a:t> </a:t>
            </a:r>
            <a:r>
              <a:rPr lang="en-US" dirty="0" err="1"/>
              <a:t>arus</a:t>
            </a:r>
            <a:r>
              <a:rPr lang="en-US" dirty="0"/>
              <a:t> emitter </a:t>
            </a:r>
            <a:r>
              <a:rPr lang="en-US" dirty="0" err="1"/>
              <a:t>sebesar</a:t>
            </a:r>
            <a:r>
              <a:rPr lang="en-US" dirty="0"/>
              <a:t> 6 mA </a:t>
            </a:r>
            <a:r>
              <a:rPr lang="en-US" dirty="0" err="1"/>
              <a:t>dan</a:t>
            </a:r>
            <a:r>
              <a:rPr lang="en-US" dirty="0"/>
              <a:t> </a:t>
            </a:r>
            <a:r>
              <a:rPr lang="en-US" dirty="0" err="1"/>
              <a:t>arus</a:t>
            </a:r>
            <a:r>
              <a:rPr lang="en-US" dirty="0"/>
              <a:t> </a:t>
            </a:r>
            <a:r>
              <a:rPr lang="en-US" dirty="0" err="1"/>
              <a:t>kolektor</a:t>
            </a:r>
            <a:r>
              <a:rPr lang="en-US" dirty="0"/>
              <a:t> </a:t>
            </a:r>
            <a:r>
              <a:rPr lang="en-US" dirty="0" err="1"/>
              <a:t>sebesar</a:t>
            </a:r>
            <a:r>
              <a:rPr lang="en-US" dirty="0"/>
              <a:t> 5,75 mA, </a:t>
            </a:r>
            <a:r>
              <a:rPr lang="en-US" dirty="0" err="1"/>
              <a:t>berapakah</a:t>
            </a:r>
            <a:r>
              <a:rPr lang="en-US" dirty="0"/>
              <a:t> </a:t>
            </a:r>
            <a:r>
              <a:rPr lang="en-US" dirty="0" err="1"/>
              <a:t>besarnya</a:t>
            </a:r>
            <a:r>
              <a:rPr lang="en-US" dirty="0"/>
              <a:t> </a:t>
            </a:r>
            <a:r>
              <a:rPr lang="en-US" dirty="0" err="1"/>
              <a:t>arus</a:t>
            </a:r>
            <a:r>
              <a:rPr lang="en-US" dirty="0"/>
              <a:t> bias? </a:t>
            </a:r>
            <a:r>
              <a:rPr lang="en-US" dirty="0" err="1"/>
              <a:t>Berapakah</a:t>
            </a:r>
            <a:r>
              <a:rPr lang="en-US" dirty="0"/>
              <a:t> </a:t>
            </a:r>
            <a:r>
              <a:rPr lang="en-US" dirty="0" err="1"/>
              <a:t>nilai</a:t>
            </a:r>
            <a:r>
              <a:rPr lang="en-US" dirty="0"/>
              <a:t> </a:t>
            </a:r>
            <a:r>
              <a:rPr lang="en-US" dirty="0" err="1"/>
              <a:t>dari</a:t>
            </a:r>
            <a:r>
              <a:rPr lang="en-US" dirty="0"/>
              <a:t> </a:t>
            </a:r>
            <a:r>
              <a:rPr lang="el-GR" dirty="0"/>
              <a:t>α</a:t>
            </a:r>
            <a:r>
              <a:rPr lang="en-US" dirty="0"/>
              <a:t>dc ?</a:t>
            </a:r>
            <a:br>
              <a:rPr lang="en-US" dirty="0"/>
            </a:br>
            <a:r>
              <a:rPr lang="en-US" dirty="0" err="1"/>
              <a:t>Dik</a:t>
            </a:r>
            <a:r>
              <a:rPr lang="en-US" dirty="0"/>
              <a:t> : IE = 6 mA </a:t>
            </a:r>
            <a:r>
              <a:rPr lang="en-US" dirty="0" err="1"/>
              <a:t>Ic</a:t>
            </a:r>
            <a:r>
              <a:rPr lang="en-US" dirty="0"/>
              <a:t> = 5.75 mA</a:t>
            </a:r>
            <a:br>
              <a:rPr lang="en-US" dirty="0"/>
            </a:br>
            <a:r>
              <a:rPr lang="en-US" dirty="0" err="1"/>
              <a:t>Dit</a:t>
            </a:r>
            <a:r>
              <a:rPr lang="en-US" dirty="0"/>
              <a:t> : IB = ……? </a:t>
            </a:r>
            <a:r>
              <a:rPr lang="el-GR" dirty="0"/>
              <a:t>α</a:t>
            </a:r>
            <a:r>
              <a:rPr lang="en-US" dirty="0"/>
              <a:t>dc = ……?</a:t>
            </a:r>
          </a:p>
        </p:txBody>
      </p:sp>
      <p:sp>
        <p:nvSpPr>
          <p:cNvPr id="10" name="TextBox 9"/>
          <p:cNvSpPr txBox="1"/>
          <p:nvPr/>
        </p:nvSpPr>
        <p:spPr>
          <a:xfrm>
            <a:off x="11513" y="5432747"/>
            <a:ext cx="507573"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946505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latin typeface="Arial" charset="0"/>
              </a:rPr>
              <a:t>Field Effect Transistor</a:t>
            </a:r>
            <a:r>
              <a:rPr lang="id-ID" dirty="0" smtClean="0">
                <a:latin typeface="Arial" charset="0"/>
              </a:rPr>
              <a:t/>
            </a:r>
            <a:br>
              <a:rPr lang="id-ID" dirty="0" smtClean="0">
                <a:latin typeface="Arial" charset="0"/>
              </a:rPr>
            </a:br>
            <a:r>
              <a:rPr lang="id-ID" dirty="0" smtClean="0">
                <a:latin typeface="Arial" charset="0"/>
              </a:rPr>
              <a:t>(</a:t>
            </a:r>
            <a:r>
              <a:rPr lang="en-US" dirty="0" smtClean="0">
                <a:latin typeface="Arial" charset="0"/>
              </a:rPr>
              <a:t>FET</a:t>
            </a:r>
            <a:r>
              <a:rPr lang="id-ID" dirty="0" smtClean="0">
                <a:latin typeface="Arial" charset="0"/>
              </a:rPr>
              <a:t>)</a:t>
            </a:r>
            <a:endParaRPr lang="id-ID" dirty="0"/>
          </a:p>
        </p:txBody>
      </p:sp>
      <p:sp>
        <p:nvSpPr>
          <p:cNvPr id="5" name="Content Placeholder 4"/>
          <p:cNvSpPr>
            <a:spLocks noGrp="1"/>
          </p:cNvSpPr>
          <p:nvPr>
            <p:ph idx="1"/>
          </p:nvPr>
        </p:nvSpPr>
        <p:spPr/>
        <p:txBody>
          <a:bodyPr>
            <a:normAutofit/>
          </a:bodyPr>
          <a:lstStyle/>
          <a:p>
            <a:pPr>
              <a:spcBef>
                <a:spcPct val="50000"/>
              </a:spcBef>
            </a:pPr>
            <a:r>
              <a:rPr lang="en-US" dirty="0" err="1" smtClean="0">
                <a:latin typeface="Arial" charset="0"/>
                <a:cs typeface="Arial" charset="0"/>
              </a:rPr>
              <a:t>Mengapa</a:t>
            </a:r>
            <a:r>
              <a:rPr lang="en-US" dirty="0" smtClean="0">
                <a:latin typeface="Arial" charset="0"/>
                <a:cs typeface="Arial" charset="0"/>
              </a:rPr>
              <a:t> </a:t>
            </a:r>
            <a:r>
              <a:rPr lang="en-US" dirty="0" err="1" smtClean="0">
                <a:latin typeface="Arial" charset="0"/>
                <a:cs typeface="Arial" charset="0"/>
              </a:rPr>
              <a:t>kita</a:t>
            </a:r>
            <a:r>
              <a:rPr lang="en-US" dirty="0" smtClean="0">
                <a:latin typeface="Arial" charset="0"/>
                <a:cs typeface="Arial" charset="0"/>
              </a:rPr>
              <a:t> </a:t>
            </a:r>
            <a:r>
              <a:rPr lang="en-US" dirty="0" err="1" smtClean="0">
                <a:latin typeface="Arial" charset="0"/>
                <a:cs typeface="Arial" charset="0"/>
              </a:rPr>
              <a:t>masih</a:t>
            </a:r>
            <a:r>
              <a:rPr lang="en-US" dirty="0" smtClean="0">
                <a:latin typeface="Arial" charset="0"/>
                <a:cs typeface="Arial" charset="0"/>
              </a:rPr>
              <a:t> </a:t>
            </a:r>
            <a:r>
              <a:rPr lang="en-US" dirty="0" err="1" smtClean="0">
                <a:latin typeface="Arial" charset="0"/>
                <a:cs typeface="Arial" charset="0"/>
              </a:rPr>
              <a:t>perlu</a:t>
            </a:r>
            <a:r>
              <a:rPr lang="en-US" dirty="0" smtClean="0">
                <a:latin typeface="Arial" charset="0"/>
                <a:cs typeface="Arial" charset="0"/>
              </a:rPr>
              <a:t> transistor </a:t>
            </a:r>
            <a:r>
              <a:rPr lang="en-US" dirty="0" err="1" smtClean="0">
                <a:latin typeface="Arial" charset="0"/>
                <a:cs typeface="Arial" charset="0"/>
              </a:rPr>
              <a:t>jenis</a:t>
            </a:r>
            <a:r>
              <a:rPr lang="en-US" dirty="0" smtClean="0">
                <a:latin typeface="Arial" charset="0"/>
                <a:cs typeface="Arial" charset="0"/>
              </a:rPr>
              <a:t> lain?</a:t>
            </a:r>
          </a:p>
          <a:p>
            <a:pPr>
              <a:spcBef>
                <a:spcPct val="50000"/>
              </a:spcBef>
            </a:pPr>
            <a:r>
              <a:rPr lang="en-US" dirty="0" smtClean="0">
                <a:latin typeface="Arial" charset="0"/>
                <a:cs typeface="Arial" charset="0"/>
              </a:rPr>
              <a:t>BJT </a:t>
            </a:r>
            <a:r>
              <a:rPr lang="en-US" dirty="0" err="1" smtClean="0">
                <a:latin typeface="Arial" charset="0"/>
                <a:cs typeface="Arial" charset="0"/>
              </a:rPr>
              <a:t>selalu</a:t>
            </a:r>
            <a:r>
              <a:rPr lang="en-US" dirty="0" smtClean="0">
                <a:latin typeface="Arial" charset="0"/>
                <a:cs typeface="Arial" charset="0"/>
              </a:rPr>
              <a:t> </a:t>
            </a:r>
            <a:r>
              <a:rPr lang="en-US" dirty="0" err="1" smtClean="0">
                <a:latin typeface="Arial" charset="0"/>
                <a:cs typeface="Arial" charset="0"/>
              </a:rPr>
              <a:t>memerlukan</a:t>
            </a:r>
            <a:r>
              <a:rPr lang="en-US" dirty="0" smtClean="0">
                <a:latin typeface="Arial" charset="0"/>
                <a:cs typeface="Arial" charset="0"/>
              </a:rPr>
              <a:t> </a:t>
            </a:r>
            <a:r>
              <a:rPr lang="en-US" dirty="0" err="1" smtClean="0">
                <a:latin typeface="Arial" charset="0"/>
                <a:cs typeface="Arial" charset="0"/>
              </a:rPr>
              <a:t>arus</a:t>
            </a:r>
            <a:r>
              <a:rPr lang="en-US" dirty="0" smtClean="0">
                <a:latin typeface="Arial" charset="0"/>
                <a:cs typeface="Arial" charset="0"/>
              </a:rPr>
              <a:t> basis I</a:t>
            </a:r>
            <a:r>
              <a:rPr lang="en-US" baseline="-25000" dirty="0" smtClean="0">
                <a:latin typeface="Arial" charset="0"/>
                <a:cs typeface="Arial" charset="0"/>
              </a:rPr>
              <a:t>B</a:t>
            </a:r>
            <a:r>
              <a:rPr lang="en-US" dirty="0" smtClean="0">
                <a:latin typeface="Arial" charset="0"/>
                <a:cs typeface="Arial" charset="0"/>
              </a:rPr>
              <a:t>, </a:t>
            </a:r>
            <a:r>
              <a:rPr lang="en-US" dirty="0" err="1" smtClean="0">
                <a:latin typeface="Arial" charset="0"/>
                <a:cs typeface="Arial" charset="0"/>
              </a:rPr>
              <a:t>walaupun</a:t>
            </a:r>
            <a:r>
              <a:rPr lang="en-US" dirty="0" smtClean="0">
                <a:latin typeface="Arial" charset="0"/>
                <a:cs typeface="Arial" charset="0"/>
              </a:rPr>
              <a:t> </a:t>
            </a:r>
            <a:r>
              <a:rPr lang="en-US" dirty="0" err="1" smtClean="0">
                <a:latin typeface="Arial" charset="0"/>
                <a:cs typeface="Arial" charset="0"/>
              </a:rPr>
              <a:t>arus</a:t>
            </a:r>
            <a:r>
              <a:rPr lang="en-US" dirty="0" smtClean="0">
                <a:latin typeface="Arial" charset="0"/>
                <a:cs typeface="Arial" charset="0"/>
              </a:rPr>
              <a:t> </a:t>
            </a:r>
            <a:r>
              <a:rPr lang="en-US" dirty="0" err="1" smtClean="0">
                <a:latin typeface="Arial" charset="0"/>
                <a:cs typeface="Arial" charset="0"/>
              </a:rPr>
              <a:t>ini</a:t>
            </a:r>
            <a:r>
              <a:rPr lang="en-US" dirty="0" smtClean="0">
                <a:latin typeface="Arial" charset="0"/>
                <a:cs typeface="Arial" charset="0"/>
              </a:rPr>
              <a:t> </a:t>
            </a:r>
            <a:r>
              <a:rPr lang="en-US" dirty="0" err="1" smtClean="0">
                <a:latin typeface="Arial" charset="0"/>
                <a:cs typeface="Arial" charset="0"/>
              </a:rPr>
              <a:t>kecil</a:t>
            </a:r>
            <a:r>
              <a:rPr lang="en-US" dirty="0" smtClean="0">
                <a:latin typeface="Arial" charset="0"/>
                <a:cs typeface="Arial" charset="0"/>
              </a:rPr>
              <a:t>, </a:t>
            </a:r>
            <a:r>
              <a:rPr lang="en-US" dirty="0" err="1" smtClean="0">
                <a:latin typeface="Arial" charset="0"/>
                <a:cs typeface="Arial" charset="0"/>
              </a:rPr>
              <a:t>tetapi</a:t>
            </a:r>
            <a:r>
              <a:rPr lang="en-US" dirty="0" smtClean="0">
                <a:latin typeface="Arial" charset="0"/>
                <a:cs typeface="Arial" charset="0"/>
              </a:rPr>
              <a:t> </a:t>
            </a:r>
            <a:r>
              <a:rPr lang="en-US" dirty="0" err="1" smtClean="0">
                <a:latin typeface="Arial" charset="0"/>
                <a:cs typeface="Arial" charset="0"/>
              </a:rPr>
              <a:t>tidak</a:t>
            </a:r>
            <a:r>
              <a:rPr lang="en-US" dirty="0" smtClean="0">
                <a:latin typeface="Arial" charset="0"/>
                <a:cs typeface="Arial" charset="0"/>
              </a:rPr>
              <a:t>  </a:t>
            </a:r>
            <a:r>
              <a:rPr lang="en-US" dirty="0" err="1" smtClean="0">
                <a:latin typeface="Arial" charset="0"/>
                <a:cs typeface="Arial" charset="0"/>
              </a:rPr>
              <a:t>bisa</a:t>
            </a:r>
            <a:r>
              <a:rPr lang="en-US" dirty="0" smtClean="0">
                <a:latin typeface="Arial" charset="0"/>
                <a:cs typeface="Arial" charset="0"/>
              </a:rPr>
              <a:t> </a:t>
            </a:r>
            <a:r>
              <a:rPr lang="en-US" dirty="0" err="1" smtClean="0">
                <a:latin typeface="Arial" charset="0"/>
                <a:cs typeface="Arial" charset="0"/>
              </a:rPr>
              <a:t>diabaikan</a:t>
            </a:r>
            <a:r>
              <a:rPr lang="en-US" dirty="0" smtClean="0">
                <a:latin typeface="Arial" charset="0"/>
                <a:cs typeface="Arial" charset="0"/>
              </a:rPr>
              <a:t>, </a:t>
            </a:r>
            <a:r>
              <a:rPr lang="en-US" dirty="0" err="1" smtClean="0">
                <a:latin typeface="Arial" charset="0"/>
                <a:cs typeface="Arial" charset="0"/>
              </a:rPr>
              <a:t>terutama</a:t>
            </a:r>
            <a:r>
              <a:rPr lang="en-US" dirty="0" smtClean="0">
                <a:latin typeface="Arial" charset="0"/>
                <a:cs typeface="Arial" charset="0"/>
              </a:rPr>
              <a:t> </a:t>
            </a:r>
            <a:r>
              <a:rPr lang="en-US" dirty="0" err="1" smtClean="0">
                <a:latin typeface="Arial" charset="0"/>
                <a:cs typeface="Arial" charset="0"/>
              </a:rPr>
              <a:t>sekali</a:t>
            </a:r>
            <a:r>
              <a:rPr lang="en-US" dirty="0" smtClean="0">
                <a:latin typeface="Arial" charset="0"/>
                <a:cs typeface="Arial" charset="0"/>
              </a:rPr>
              <a:t> </a:t>
            </a:r>
            <a:r>
              <a:rPr lang="en-US" dirty="0" err="1" smtClean="0">
                <a:latin typeface="Arial" charset="0"/>
                <a:cs typeface="Arial" charset="0"/>
              </a:rPr>
              <a:t>saat</a:t>
            </a:r>
            <a:r>
              <a:rPr lang="en-US" dirty="0" smtClean="0">
                <a:latin typeface="Arial" charset="0"/>
                <a:cs typeface="Arial" charset="0"/>
              </a:rPr>
              <a:t> BJT </a:t>
            </a:r>
            <a:r>
              <a:rPr lang="en-US" dirty="0" err="1" smtClean="0">
                <a:latin typeface="Arial" charset="0"/>
                <a:cs typeface="Arial" charset="0"/>
              </a:rPr>
              <a:t>digunakan</a:t>
            </a:r>
            <a:r>
              <a:rPr lang="en-US" dirty="0" smtClean="0">
                <a:latin typeface="Arial" charset="0"/>
                <a:cs typeface="Arial" charset="0"/>
              </a:rPr>
              <a:t> </a:t>
            </a:r>
            <a:r>
              <a:rPr lang="en-US" dirty="0" err="1" smtClean="0">
                <a:latin typeface="Arial" charset="0"/>
                <a:cs typeface="Arial" charset="0"/>
              </a:rPr>
              <a:t>sebagai</a:t>
            </a:r>
            <a:r>
              <a:rPr lang="en-US" dirty="0" smtClean="0">
                <a:latin typeface="Arial" charset="0"/>
                <a:cs typeface="Arial" charset="0"/>
              </a:rPr>
              <a:t> </a:t>
            </a:r>
            <a:r>
              <a:rPr lang="en-US" dirty="0" err="1" smtClean="0">
                <a:latin typeface="Arial" charset="0"/>
                <a:cs typeface="Arial" charset="0"/>
              </a:rPr>
              <a:t>saklar</a:t>
            </a:r>
            <a:r>
              <a:rPr lang="en-US" dirty="0" smtClean="0">
                <a:latin typeface="Arial" charset="0"/>
                <a:cs typeface="Arial" charset="0"/>
              </a:rPr>
              <a:t>, </a:t>
            </a:r>
            <a:r>
              <a:rPr lang="en-US" dirty="0" err="1" smtClean="0">
                <a:latin typeface="Arial" charset="0"/>
                <a:cs typeface="Arial" charset="0"/>
              </a:rPr>
              <a:t>pasti</a:t>
            </a:r>
            <a:r>
              <a:rPr lang="en-US" dirty="0" smtClean="0">
                <a:latin typeface="Arial" charset="0"/>
                <a:cs typeface="Arial" charset="0"/>
              </a:rPr>
              <a:t> </a:t>
            </a:r>
            <a:r>
              <a:rPr lang="en-US" dirty="0" err="1" smtClean="0">
                <a:latin typeface="Arial" charset="0"/>
                <a:cs typeface="Arial" charset="0"/>
              </a:rPr>
              <a:t>dibutuhkan</a:t>
            </a:r>
            <a:r>
              <a:rPr lang="en-US" dirty="0" smtClean="0">
                <a:latin typeface="Arial" charset="0"/>
                <a:cs typeface="Arial" charset="0"/>
              </a:rPr>
              <a:t> </a:t>
            </a:r>
            <a:r>
              <a:rPr lang="en-US" dirty="0" err="1" smtClean="0">
                <a:latin typeface="Arial" charset="0"/>
                <a:cs typeface="Arial" charset="0"/>
              </a:rPr>
              <a:t>arus</a:t>
            </a:r>
            <a:r>
              <a:rPr lang="en-US" dirty="0" smtClean="0">
                <a:latin typeface="Arial" charset="0"/>
                <a:cs typeface="Arial" charset="0"/>
              </a:rPr>
              <a:t> yang </a:t>
            </a:r>
            <a:r>
              <a:rPr lang="en-US" dirty="0" err="1" smtClean="0">
                <a:latin typeface="Arial" charset="0"/>
                <a:cs typeface="Arial" charset="0"/>
              </a:rPr>
              <a:t>cukup</a:t>
            </a:r>
            <a:r>
              <a:rPr lang="en-US" dirty="0" smtClean="0">
                <a:latin typeface="Arial" charset="0"/>
                <a:cs typeface="Arial" charset="0"/>
              </a:rPr>
              <a:t> </a:t>
            </a:r>
            <a:r>
              <a:rPr lang="en-US" dirty="0" err="1" smtClean="0">
                <a:latin typeface="Arial" charset="0"/>
                <a:cs typeface="Arial" charset="0"/>
              </a:rPr>
              <a:t>besar</a:t>
            </a:r>
            <a:r>
              <a:rPr lang="en-US" dirty="0" smtClean="0">
                <a:latin typeface="Arial" charset="0"/>
                <a:cs typeface="Arial" charset="0"/>
              </a:rPr>
              <a:t> </a:t>
            </a:r>
            <a:r>
              <a:rPr lang="en-US" dirty="0" err="1" smtClean="0">
                <a:latin typeface="Arial" charset="0"/>
                <a:cs typeface="Arial" charset="0"/>
              </a:rPr>
              <a:t>untk</a:t>
            </a:r>
            <a:r>
              <a:rPr lang="en-US" dirty="0" smtClean="0">
                <a:latin typeface="Arial" charset="0"/>
                <a:cs typeface="Arial" charset="0"/>
              </a:rPr>
              <a:t> </a:t>
            </a:r>
            <a:r>
              <a:rPr lang="en-US" dirty="0" err="1" smtClean="0">
                <a:latin typeface="Arial" charset="0"/>
                <a:cs typeface="Arial" charset="0"/>
              </a:rPr>
              <a:t>membuat</a:t>
            </a:r>
            <a:r>
              <a:rPr lang="en-US" dirty="0" smtClean="0">
                <a:latin typeface="Arial" charset="0"/>
                <a:cs typeface="Arial" charset="0"/>
              </a:rPr>
              <a:t> transistor </a:t>
            </a:r>
            <a:r>
              <a:rPr lang="en-US" dirty="0" err="1" smtClean="0">
                <a:latin typeface="Arial" charset="0"/>
                <a:cs typeface="Arial" charset="0"/>
              </a:rPr>
              <a:t>jenuh</a:t>
            </a:r>
            <a:r>
              <a:rPr lang="en-US" dirty="0" smtClean="0">
                <a:latin typeface="Arial" charset="0"/>
                <a:cs typeface="Arial" charset="0"/>
              </a:rPr>
              <a:t>. </a:t>
            </a:r>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151162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pitchFamily="34" charset="0"/>
              </a:rPr>
              <a:t>FET</a:t>
            </a:r>
            <a:endParaRPr lang="id-ID" dirty="0"/>
          </a:p>
        </p:txBody>
      </p:sp>
      <p:sp>
        <p:nvSpPr>
          <p:cNvPr id="5" name="Content Placeholder 4"/>
          <p:cNvSpPr>
            <a:spLocks noGrp="1"/>
          </p:cNvSpPr>
          <p:nvPr>
            <p:ph idx="1"/>
          </p:nvPr>
        </p:nvSpPr>
        <p:spPr/>
        <p:txBody>
          <a:bodyPr>
            <a:normAutofit fontScale="92500" lnSpcReduction="20000"/>
          </a:bodyPr>
          <a:lstStyle/>
          <a:p>
            <a:pPr>
              <a:spcBef>
                <a:spcPct val="50000"/>
              </a:spcBef>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perantaraan</a:t>
            </a:r>
            <a:r>
              <a:rPr lang="en-US" dirty="0" smtClean="0">
                <a:latin typeface="Arial" pitchFamily="34" charset="0"/>
                <a:cs typeface="Arial" pitchFamily="34" charset="0"/>
              </a:rPr>
              <a:t> FET, </a:t>
            </a:r>
            <a:r>
              <a:rPr lang="en-US" dirty="0" err="1" smtClean="0">
                <a:latin typeface="Arial" pitchFamily="34" charset="0"/>
                <a:cs typeface="Arial" pitchFamily="34" charset="0"/>
              </a:rPr>
              <a:t>kita</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menghubungkan</a:t>
            </a:r>
            <a:r>
              <a:rPr lang="en-US" dirty="0" smtClean="0">
                <a:latin typeface="Arial" pitchFamily="34" charset="0"/>
                <a:cs typeface="Arial" pitchFamily="34" charset="0"/>
              </a:rPr>
              <a:t> </a:t>
            </a:r>
            <a:r>
              <a:rPr lang="en-US" dirty="0" err="1" smtClean="0">
                <a:latin typeface="Arial" pitchFamily="34" charset="0"/>
                <a:cs typeface="Arial" pitchFamily="34" charset="0"/>
              </a:rPr>
              <a:t>peralatan</a:t>
            </a:r>
            <a:r>
              <a:rPr lang="en-US" dirty="0" smtClean="0">
                <a:latin typeface="Arial" pitchFamily="34" charset="0"/>
                <a:cs typeface="Arial" pitchFamily="34" charset="0"/>
              </a:rPr>
              <a:t> </a:t>
            </a:r>
            <a:r>
              <a:rPr lang="en-US" dirty="0" err="1" smtClean="0">
                <a:latin typeface="Arial" pitchFamily="34" charset="0"/>
                <a:cs typeface="Arial" pitchFamily="34" charset="0"/>
              </a:rPr>
              <a:t>komputer</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transduser</a:t>
            </a:r>
            <a:r>
              <a:rPr lang="en-US" dirty="0" smtClean="0">
                <a:latin typeface="Arial" pitchFamily="34" charset="0"/>
                <a:cs typeface="Arial" pitchFamily="34" charset="0"/>
              </a:rPr>
              <a:t> yang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menghasilkan</a:t>
            </a:r>
            <a:r>
              <a:rPr lang="en-US" dirty="0" smtClean="0">
                <a:latin typeface="Arial" pitchFamily="34" charset="0"/>
                <a:cs typeface="Arial" pitchFamily="34" charset="0"/>
              </a:rPr>
              <a:t> </a:t>
            </a:r>
            <a:r>
              <a:rPr lang="en-US" dirty="0" err="1" smtClean="0">
                <a:latin typeface="Arial" pitchFamily="34" charset="0"/>
                <a:cs typeface="Arial" pitchFamily="34" charset="0"/>
              </a:rPr>
              <a:t>arus</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alat</a:t>
            </a:r>
            <a:r>
              <a:rPr lang="en-US" dirty="0" smtClean="0">
                <a:latin typeface="Arial" pitchFamily="34" charset="0"/>
                <a:cs typeface="Arial" pitchFamily="34" charset="0"/>
              </a:rPr>
              <a:t> yang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a:t>
            </a:r>
          </a:p>
          <a:p>
            <a:pPr>
              <a:spcBef>
                <a:spcPct val="50000"/>
              </a:spcBef>
            </a:pPr>
            <a:r>
              <a:rPr lang="en-US" dirty="0" smtClean="0">
                <a:latin typeface="Arial" pitchFamily="34" charset="0"/>
                <a:cs typeface="Arial" pitchFamily="34" charset="0"/>
              </a:rPr>
              <a:t>FET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digunakan</a:t>
            </a:r>
            <a:r>
              <a:rPr lang="en-US" dirty="0" smtClean="0">
                <a:latin typeface="Arial" pitchFamily="34" charset="0"/>
                <a:cs typeface="Arial" pitchFamily="34" charset="0"/>
              </a:rPr>
              <a:t> </a:t>
            </a:r>
            <a:r>
              <a:rPr lang="id-ID" dirty="0"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bu</a:t>
            </a:r>
            <a:r>
              <a:rPr lang="id-ID" dirty="0" smtClean="0">
                <a:latin typeface="Arial" pitchFamily="34" charset="0"/>
                <a:cs typeface="Arial" pitchFamily="34" charset="0"/>
              </a:rPr>
              <a:t>ff</a:t>
            </a:r>
            <a:r>
              <a:rPr lang="en-US" dirty="0" err="1" smtClean="0">
                <a:latin typeface="Arial" pitchFamily="34" charset="0"/>
                <a:cs typeface="Arial" pitchFamily="34" charset="0"/>
              </a:rPr>
              <a:t>er</a:t>
            </a:r>
            <a:r>
              <a:rPr lang="en-US" dirty="0" smtClean="0">
                <a:latin typeface="Arial" pitchFamily="34" charset="0"/>
                <a:cs typeface="Arial" pitchFamily="34" charset="0"/>
              </a:rPr>
              <a:t>, </a:t>
            </a:r>
            <a:r>
              <a:rPr lang="id-ID" dirty="0" smtClean="0">
                <a:latin typeface="Arial" pitchFamily="34" charset="0"/>
                <a:cs typeface="Arial" pitchFamily="34" charset="0"/>
              </a:rPr>
              <a:t>karena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membutuhkan</a:t>
            </a:r>
            <a:r>
              <a:rPr lang="en-US" dirty="0" smtClean="0">
                <a:latin typeface="Arial" pitchFamily="34" charset="0"/>
                <a:cs typeface="Arial" pitchFamily="34" charset="0"/>
              </a:rPr>
              <a:t> </a:t>
            </a:r>
            <a:r>
              <a:rPr lang="en-US" dirty="0" err="1" smtClean="0">
                <a:latin typeface="Arial" pitchFamily="34" charset="0"/>
                <a:cs typeface="Arial" pitchFamily="34" charset="0"/>
              </a:rPr>
              <a:t>arus</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komputer</a:t>
            </a:r>
            <a:r>
              <a:rPr lang="en-US" dirty="0" smtClean="0">
                <a:latin typeface="Arial" pitchFamily="34" charset="0"/>
                <a:cs typeface="Arial" pitchFamily="34" charset="0"/>
              </a:rPr>
              <a:t>/</a:t>
            </a:r>
            <a:r>
              <a:rPr lang="en-US" dirty="0" err="1" smtClean="0">
                <a:latin typeface="Arial" pitchFamily="34" charset="0"/>
                <a:cs typeface="Arial" pitchFamily="34" charset="0"/>
              </a:rPr>
              <a:t>tra</a:t>
            </a:r>
            <a:r>
              <a:rPr lang="id-ID" dirty="0" smtClean="0">
                <a:latin typeface="Arial" pitchFamily="34" charset="0"/>
                <a:cs typeface="Arial" pitchFamily="34" charset="0"/>
              </a:rPr>
              <a:t>n</a:t>
            </a:r>
            <a:r>
              <a:rPr lang="en-US" dirty="0" err="1" smtClean="0">
                <a:latin typeface="Arial" pitchFamily="34" charset="0"/>
                <a:cs typeface="Arial" pitchFamily="34" charset="0"/>
              </a:rPr>
              <a:t>sduser</a:t>
            </a:r>
            <a:r>
              <a:rPr lang="en-US" dirty="0" smtClean="0">
                <a:latin typeface="Arial" pitchFamily="34" charset="0"/>
                <a:cs typeface="Arial" pitchFamily="34" charset="0"/>
              </a:rPr>
              <a:t>.  </a:t>
            </a:r>
          </a:p>
          <a:p>
            <a:pPr>
              <a:spcBef>
                <a:spcPct val="50000"/>
              </a:spcBef>
            </a:pPr>
            <a:r>
              <a:rPr lang="id-ID" dirty="0" smtClean="0">
                <a:latin typeface="Arial" pitchFamily="34" charset="0"/>
                <a:cs typeface="Arial" pitchFamily="34" charset="0"/>
              </a:rPr>
              <a:t>D</a:t>
            </a:r>
            <a:r>
              <a:rPr lang="en-US" dirty="0" err="1" smtClean="0">
                <a:latin typeface="Arial" pitchFamily="34" charset="0"/>
                <a:cs typeface="Arial" pitchFamily="34" charset="0"/>
              </a:rPr>
              <a:t>imensi</a:t>
            </a:r>
            <a:r>
              <a:rPr lang="en-US" dirty="0" smtClean="0">
                <a:latin typeface="Arial" pitchFamily="34" charset="0"/>
                <a:cs typeface="Arial" pitchFamily="34" charset="0"/>
              </a:rPr>
              <a:t> transistor FET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dibuat</a:t>
            </a:r>
            <a:r>
              <a:rPr lang="en-US" dirty="0" smtClean="0">
                <a:latin typeface="Arial" pitchFamily="34" charset="0"/>
                <a:cs typeface="Arial" pitchFamily="34" charset="0"/>
              </a:rPr>
              <a:t> </a:t>
            </a:r>
            <a:r>
              <a:rPr lang="en-US" dirty="0" err="1" smtClean="0">
                <a:latin typeface="Arial" pitchFamily="34" charset="0"/>
                <a:cs typeface="Arial" pitchFamily="34" charset="0"/>
              </a:rPr>
              <a:t>sangat</a:t>
            </a:r>
            <a:r>
              <a:rPr lang="en-US" dirty="0" smtClean="0">
                <a:latin typeface="Arial" pitchFamily="34" charset="0"/>
                <a:cs typeface="Arial" pitchFamily="34" charset="0"/>
              </a:rPr>
              <a:t> </a:t>
            </a:r>
            <a:r>
              <a:rPr lang="en-US" dirty="0" err="1" smtClean="0">
                <a:latin typeface="Arial" pitchFamily="34" charset="0"/>
                <a:cs typeface="Arial" pitchFamily="34" charset="0"/>
              </a:rPr>
              <a:t>kecil</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pembuatan</a:t>
            </a:r>
            <a:r>
              <a:rPr lang="en-US" dirty="0" smtClean="0">
                <a:latin typeface="Arial" pitchFamily="34" charset="0"/>
                <a:cs typeface="Arial" pitchFamily="34" charset="0"/>
              </a:rPr>
              <a:t> IC </a:t>
            </a:r>
            <a:r>
              <a:rPr lang="en-US" dirty="0" err="1" smtClean="0">
                <a:latin typeface="Arial" pitchFamily="34" charset="0"/>
                <a:cs typeface="Arial" pitchFamily="34" charset="0"/>
              </a:rPr>
              <a:t>saat</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r>
              <a:rPr lang="en-US" dirty="0" err="1" smtClean="0">
                <a:latin typeface="Arial" pitchFamily="34" charset="0"/>
                <a:cs typeface="Arial" pitchFamily="34" charset="0"/>
              </a:rPr>
              <a:t>berdasarkan</a:t>
            </a:r>
            <a:r>
              <a:rPr lang="en-US" dirty="0" smtClean="0">
                <a:latin typeface="Arial" pitchFamily="34" charset="0"/>
                <a:cs typeface="Arial" pitchFamily="34" charset="0"/>
              </a:rPr>
              <a:t> transistor FET </a:t>
            </a:r>
            <a:r>
              <a:rPr lang="en-US" dirty="0" err="1" smtClean="0">
                <a:latin typeface="Arial" pitchFamily="34" charset="0"/>
                <a:cs typeface="Arial" pitchFamily="34" charset="0"/>
              </a:rPr>
              <a:t>ini</a:t>
            </a:r>
            <a:r>
              <a:rPr lang="en-US" dirty="0" smtClean="0">
                <a:latin typeface="Arial" pitchFamily="34" charset="0"/>
                <a:cs typeface="Arial" pitchFamily="34" charset="0"/>
              </a:rPr>
              <a:t>.</a:t>
            </a:r>
          </a:p>
          <a:p>
            <a:endParaRPr lang="id-ID" dirty="0"/>
          </a:p>
        </p:txBody>
      </p:sp>
      <p:pic>
        <p:nvPicPr>
          <p:cNvPr id="8" name="Picture 7"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76281145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Arial" pitchFamily="34" charset="0"/>
              </a:rPr>
              <a:t>FET </a:t>
            </a:r>
            <a:r>
              <a:rPr lang="en-US" b="1" dirty="0" err="1" smtClean="0">
                <a:latin typeface="Arial" pitchFamily="34" charset="0"/>
              </a:rPr>
              <a:t>vs</a:t>
            </a:r>
            <a:r>
              <a:rPr lang="en-US" b="1" dirty="0" smtClean="0">
                <a:latin typeface="Arial" pitchFamily="34" charset="0"/>
              </a:rPr>
              <a:t> BJT</a:t>
            </a:r>
            <a:endParaRPr lang="id-ID" dirty="0"/>
          </a:p>
        </p:txBody>
      </p:sp>
      <p:sp>
        <p:nvSpPr>
          <p:cNvPr id="129028" name="Text Box 4"/>
          <p:cNvSpPr txBox="1">
            <a:spLocks noChangeArrowheads="1"/>
          </p:cNvSpPr>
          <p:nvPr/>
        </p:nvSpPr>
        <p:spPr bwMode="auto">
          <a:xfrm>
            <a:off x="4787900" y="1855788"/>
            <a:ext cx="3887788" cy="3170099"/>
          </a:xfrm>
          <a:prstGeom prst="rect">
            <a:avLst/>
          </a:prstGeom>
          <a:noFill/>
          <a:ln w="9525">
            <a:noFill/>
            <a:miter lim="800000"/>
            <a:headEnd/>
            <a:tailEnd/>
          </a:ln>
        </p:spPr>
        <p:txBody>
          <a:bodyPr>
            <a:spAutoFit/>
          </a:bodyPr>
          <a:lstStyle/>
          <a:p>
            <a:r>
              <a:rPr lang="en-US" sz="4000" b="1" dirty="0">
                <a:latin typeface="Arial" pitchFamily="34" charset="0"/>
                <a:cs typeface="Arial" pitchFamily="34" charset="0"/>
              </a:rPr>
              <a:t>BJT</a:t>
            </a:r>
          </a:p>
          <a:p>
            <a:endParaRPr lang="id-ID" sz="2000" dirty="0" smtClean="0"/>
          </a:p>
          <a:p>
            <a:r>
              <a:rPr lang="en-US" sz="2000" dirty="0" smtClean="0"/>
              <a:t>Base </a:t>
            </a:r>
            <a:r>
              <a:rPr lang="en-US" sz="2000" dirty="0"/>
              <a:t>(</a:t>
            </a:r>
            <a:r>
              <a:rPr lang="en-US" sz="2000" b="1" dirty="0">
                <a:latin typeface="Arial" pitchFamily="34" charset="0"/>
                <a:cs typeface="Arial" pitchFamily="34" charset="0"/>
              </a:rPr>
              <a:t>B</a:t>
            </a:r>
            <a:r>
              <a:rPr lang="en-US" sz="2000" dirty="0"/>
              <a:t>)</a:t>
            </a:r>
          </a:p>
          <a:p>
            <a:r>
              <a:rPr lang="en-US" sz="2000" dirty="0"/>
              <a:t>Collector (</a:t>
            </a:r>
            <a:r>
              <a:rPr lang="en-US" sz="2000" b="1" dirty="0">
                <a:latin typeface="Arial" pitchFamily="34" charset="0"/>
                <a:cs typeface="Arial" pitchFamily="34" charset="0"/>
              </a:rPr>
              <a:t>C</a:t>
            </a:r>
            <a:r>
              <a:rPr lang="en-US" sz="2000" dirty="0"/>
              <a:t>)</a:t>
            </a:r>
          </a:p>
          <a:p>
            <a:r>
              <a:rPr lang="en-US" sz="2000" dirty="0"/>
              <a:t>Emitter	(</a:t>
            </a:r>
            <a:r>
              <a:rPr lang="en-US" sz="2000" b="1" dirty="0">
                <a:latin typeface="Arial" pitchFamily="34" charset="0"/>
                <a:cs typeface="Arial" pitchFamily="34" charset="0"/>
              </a:rPr>
              <a:t>E</a:t>
            </a:r>
            <a:r>
              <a:rPr lang="en-US" sz="2000" dirty="0"/>
              <a:t>)		</a:t>
            </a:r>
          </a:p>
          <a:p>
            <a:endParaRPr lang="en-US" sz="2000" dirty="0"/>
          </a:p>
          <a:p>
            <a:r>
              <a:rPr lang="en-US" sz="2000" dirty="0"/>
              <a:t>Base current</a:t>
            </a:r>
          </a:p>
          <a:p>
            <a:r>
              <a:rPr lang="en-US" sz="2000" dirty="0"/>
              <a:t>Collector current</a:t>
            </a:r>
          </a:p>
          <a:p>
            <a:r>
              <a:rPr lang="en-US" sz="2000" dirty="0"/>
              <a:t>Collector-Emitter Voltage</a:t>
            </a:r>
          </a:p>
        </p:txBody>
      </p:sp>
      <p:sp>
        <p:nvSpPr>
          <p:cNvPr id="129029" name="Text Box 5"/>
          <p:cNvSpPr txBox="1">
            <a:spLocks noChangeArrowheads="1"/>
          </p:cNvSpPr>
          <p:nvPr/>
        </p:nvSpPr>
        <p:spPr bwMode="auto">
          <a:xfrm>
            <a:off x="827584" y="1844824"/>
            <a:ext cx="3168650" cy="3447098"/>
          </a:xfrm>
          <a:prstGeom prst="rect">
            <a:avLst/>
          </a:prstGeom>
          <a:noFill/>
          <a:ln w="9525">
            <a:noFill/>
            <a:miter lim="800000"/>
            <a:headEnd/>
            <a:tailEnd/>
          </a:ln>
        </p:spPr>
        <p:txBody>
          <a:bodyPr>
            <a:spAutoFit/>
          </a:bodyPr>
          <a:lstStyle/>
          <a:p>
            <a:r>
              <a:rPr lang="en-US" sz="4000" b="1" dirty="0">
                <a:latin typeface="Arial" pitchFamily="34" charset="0"/>
                <a:cs typeface="Arial" pitchFamily="34" charset="0"/>
              </a:rPr>
              <a:t>FET</a:t>
            </a:r>
          </a:p>
          <a:p>
            <a:endParaRPr lang="id-ID" sz="2000" dirty="0" smtClean="0">
              <a:latin typeface="Arial" pitchFamily="34" charset="0"/>
              <a:cs typeface="Arial" pitchFamily="34" charset="0"/>
            </a:endParaRPr>
          </a:p>
          <a:p>
            <a:r>
              <a:rPr lang="en-US" sz="2000" dirty="0" smtClean="0">
                <a:latin typeface="+mj-lt"/>
                <a:cs typeface="Arial" pitchFamily="34" charset="0"/>
              </a:rPr>
              <a:t>Gate </a:t>
            </a:r>
            <a:r>
              <a:rPr lang="en-US" sz="2000" dirty="0">
                <a:latin typeface="+mj-lt"/>
                <a:cs typeface="Arial" pitchFamily="34" charset="0"/>
              </a:rPr>
              <a:t>(</a:t>
            </a:r>
            <a:r>
              <a:rPr lang="en-US" sz="2000" b="1" dirty="0">
                <a:latin typeface="+mj-lt"/>
                <a:cs typeface="Arial" pitchFamily="34" charset="0"/>
              </a:rPr>
              <a:t>G</a:t>
            </a:r>
            <a:r>
              <a:rPr lang="en-US" sz="2000" dirty="0">
                <a:latin typeface="+mj-lt"/>
                <a:cs typeface="Arial" pitchFamily="34" charset="0"/>
              </a:rPr>
              <a:t>)</a:t>
            </a:r>
          </a:p>
          <a:p>
            <a:r>
              <a:rPr lang="en-US" sz="2000" dirty="0">
                <a:latin typeface="+mj-lt"/>
                <a:cs typeface="Arial" pitchFamily="34" charset="0"/>
              </a:rPr>
              <a:t>Drain(</a:t>
            </a:r>
            <a:r>
              <a:rPr lang="en-US" sz="2000" b="1" dirty="0">
                <a:latin typeface="+mj-lt"/>
                <a:cs typeface="Arial" pitchFamily="34" charset="0"/>
              </a:rPr>
              <a:t>D</a:t>
            </a:r>
            <a:r>
              <a:rPr lang="en-US" sz="2000" dirty="0">
                <a:latin typeface="+mj-lt"/>
                <a:cs typeface="Arial" pitchFamily="34" charset="0"/>
              </a:rPr>
              <a:t>)</a:t>
            </a:r>
          </a:p>
          <a:p>
            <a:r>
              <a:rPr lang="en-US" sz="2000" dirty="0">
                <a:latin typeface="+mj-lt"/>
                <a:cs typeface="Arial" pitchFamily="34" charset="0"/>
              </a:rPr>
              <a:t>Source(</a:t>
            </a:r>
            <a:r>
              <a:rPr lang="en-US" sz="2000" b="1" dirty="0">
                <a:latin typeface="+mj-lt"/>
                <a:cs typeface="Arial" pitchFamily="34" charset="0"/>
              </a:rPr>
              <a:t>S</a:t>
            </a:r>
            <a:r>
              <a:rPr lang="en-US" sz="2000" dirty="0">
                <a:latin typeface="+mj-lt"/>
                <a:cs typeface="Arial" pitchFamily="34" charset="0"/>
              </a:rPr>
              <a:t>)</a:t>
            </a:r>
          </a:p>
          <a:p>
            <a:endParaRPr lang="en-US" sz="2000" dirty="0">
              <a:latin typeface="+mj-lt"/>
              <a:cs typeface="Arial" pitchFamily="34" charset="0"/>
            </a:endParaRPr>
          </a:p>
          <a:p>
            <a:r>
              <a:rPr lang="en-US" sz="2000" dirty="0">
                <a:latin typeface="+mj-lt"/>
                <a:cs typeface="Arial" pitchFamily="34" charset="0"/>
              </a:rPr>
              <a:t>Gate Voltage</a:t>
            </a:r>
          </a:p>
          <a:p>
            <a:r>
              <a:rPr lang="en-US" sz="2000" dirty="0">
                <a:latin typeface="+mj-lt"/>
                <a:cs typeface="Arial" pitchFamily="34" charset="0"/>
              </a:rPr>
              <a:t>Drain current</a:t>
            </a:r>
          </a:p>
          <a:p>
            <a:r>
              <a:rPr lang="en-US" sz="2000" dirty="0">
                <a:latin typeface="+mj-lt"/>
                <a:cs typeface="Arial" pitchFamily="34" charset="0"/>
              </a:rPr>
              <a:t>Drain-source voltage</a:t>
            </a:r>
            <a:r>
              <a:rPr lang="en-US" dirty="0">
                <a:latin typeface="Arial" pitchFamily="34" charset="0"/>
                <a:cs typeface="Arial" pitchFamily="34" charset="0"/>
              </a:rPr>
              <a:t>		</a:t>
            </a:r>
          </a:p>
        </p:txBody>
      </p:sp>
      <p:pic>
        <p:nvPicPr>
          <p:cNvPr id="8" name="Picture 7"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443739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box(in)">
                                      <p:cBhvr>
                                        <p:cTn id="7" dur="500"/>
                                        <p:tgtEl>
                                          <p:spTgt spid="129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9028">
                                            <p:txEl>
                                              <p:pRg st="2" end="2"/>
                                            </p:txEl>
                                          </p:spTgt>
                                        </p:tgtEl>
                                        <p:attrNameLst>
                                          <p:attrName>style.visibility</p:attrName>
                                        </p:attrNameLst>
                                      </p:cBhvr>
                                      <p:to>
                                        <p:strVal val="visible"/>
                                      </p:to>
                                    </p:set>
                                    <p:animEffect transition="in" filter="box(in)">
                                      <p:cBhvr>
                                        <p:cTn id="12" dur="500"/>
                                        <p:tgtEl>
                                          <p:spTgt spid="1290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9028">
                                            <p:txEl>
                                              <p:pRg st="3" end="3"/>
                                            </p:txEl>
                                          </p:spTgt>
                                        </p:tgtEl>
                                        <p:attrNameLst>
                                          <p:attrName>style.visibility</p:attrName>
                                        </p:attrNameLst>
                                      </p:cBhvr>
                                      <p:to>
                                        <p:strVal val="visible"/>
                                      </p:to>
                                    </p:set>
                                    <p:animEffect transition="in" filter="box(in)">
                                      <p:cBhvr>
                                        <p:cTn id="17" dur="500"/>
                                        <p:tgtEl>
                                          <p:spTgt spid="12902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9028">
                                            <p:txEl>
                                              <p:pRg st="4" end="4"/>
                                            </p:txEl>
                                          </p:spTgt>
                                        </p:tgtEl>
                                        <p:attrNameLst>
                                          <p:attrName>style.visibility</p:attrName>
                                        </p:attrNameLst>
                                      </p:cBhvr>
                                      <p:to>
                                        <p:strVal val="visible"/>
                                      </p:to>
                                    </p:set>
                                    <p:animEffect transition="in" filter="box(in)">
                                      <p:cBhvr>
                                        <p:cTn id="22" dur="500"/>
                                        <p:tgtEl>
                                          <p:spTgt spid="12902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9028">
                                            <p:txEl>
                                              <p:pRg st="6" end="6"/>
                                            </p:txEl>
                                          </p:spTgt>
                                        </p:tgtEl>
                                        <p:attrNameLst>
                                          <p:attrName>style.visibility</p:attrName>
                                        </p:attrNameLst>
                                      </p:cBhvr>
                                      <p:to>
                                        <p:strVal val="visible"/>
                                      </p:to>
                                    </p:set>
                                    <p:animEffect transition="in" filter="box(in)">
                                      <p:cBhvr>
                                        <p:cTn id="27" dur="500"/>
                                        <p:tgtEl>
                                          <p:spTgt spid="12902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9028">
                                            <p:txEl>
                                              <p:pRg st="7" end="7"/>
                                            </p:txEl>
                                          </p:spTgt>
                                        </p:tgtEl>
                                        <p:attrNameLst>
                                          <p:attrName>style.visibility</p:attrName>
                                        </p:attrNameLst>
                                      </p:cBhvr>
                                      <p:to>
                                        <p:strVal val="visible"/>
                                      </p:to>
                                    </p:set>
                                    <p:animEffect transition="in" filter="box(in)">
                                      <p:cBhvr>
                                        <p:cTn id="32" dur="500"/>
                                        <p:tgtEl>
                                          <p:spTgt spid="12902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9028">
                                            <p:txEl>
                                              <p:pRg st="8" end="8"/>
                                            </p:txEl>
                                          </p:spTgt>
                                        </p:tgtEl>
                                        <p:attrNameLst>
                                          <p:attrName>style.visibility</p:attrName>
                                        </p:attrNameLst>
                                      </p:cBhvr>
                                      <p:to>
                                        <p:strVal val="visible"/>
                                      </p:to>
                                    </p:set>
                                    <p:animEffect transition="in" filter="box(in)">
                                      <p:cBhvr>
                                        <p:cTn id="37" dur="500"/>
                                        <p:tgtEl>
                                          <p:spTgt spid="12902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9029">
                                            <p:txEl>
                                              <p:pRg st="0" end="0"/>
                                            </p:txEl>
                                          </p:spTgt>
                                        </p:tgtEl>
                                        <p:attrNameLst>
                                          <p:attrName>style.visibility</p:attrName>
                                        </p:attrNameLst>
                                      </p:cBhvr>
                                      <p:to>
                                        <p:strVal val="visible"/>
                                      </p:to>
                                    </p:set>
                                    <p:animEffect transition="in" filter="wipe(up)">
                                      <p:cBhvr>
                                        <p:cTn id="42" dur="1000"/>
                                        <p:tgtEl>
                                          <p:spTgt spid="1290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9029">
                                            <p:txEl>
                                              <p:pRg st="2" end="2"/>
                                            </p:txEl>
                                          </p:spTgt>
                                        </p:tgtEl>
                                        <p:attrNameLst>
                                          <p:attrName>style.visibility</p:attrName>
                                        </p:attrNameLst>
                                      </p:cBhvr>
                                      <p:to>
                                        <p:strVal val="visible"/>
                                      </p:to>
                                    </p:set>
                                    <p:animEffect transition="in" filter="wipe(up)">
                                      <p:cBhvr>
                                        <p:cTn id="47" dur="1000"/>
                                        <p:tgtEl>
                                          <p:spTgt spid="12902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9029">
                                            <p:txEl>
                                              <p:pRg st="3" end="3"/>
                                            </p:txEl>
                                          </p:spTgt>
                                        </p:tgtEl>
                                        <p:attrNameLst>
                                          <p:attrName>style.visibility</p:attrName>
                                        </p:attrNameLst>
                                      </p:cBhvr>
                                      <p:to>
                                        <p:strVal val="visible"/>
                                      </p:to>
                                    </p:set>
                                    <p:animEffect transition="in" filter="wipe(up)">
                                      <p:cBhvr>
                                        <p:cTn id="52" dur="1000"/>
                                        <p:tgtEl>
                                          <p:spTgt spid="12902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9029">
                                            <p:txEl>
                                              <p:pRg st="4" end="4"/>
                                            </p:txEl>
                                          </p:spTgt>
                                        </p:tgtEl>
                                        <p:attrNameLst>
                                          <p:attrName>style.visibility</p:attrName>
                                        </p:attrNameLst>
                                      </p:cBhvr>
                                      <p:to>
                                        <p:strVal val="visible"/>
                                      </p:to>
                                    </p:set>
                                    <p:animEffect transition="in" filter="wipe(up)">
                                      <p:cBhvr>
                                        <p:cTn id="57" dur="1000"/>
                                        <p:tgtEl>
                                          <p:spTgt spid="12902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29029">
                                            <p:txEl>
                                              <p:pRg st="6" end="6"/>
                                            </p:txEl>
                                          </p:spTgt>
                                        </p:tgtEl>
                                        <p:attrNameLst>
                                          <p:attrName>style.visibility</p:attrName>
                                        </p:attrNameLst>
                                      </p:cBhvr>
                                      <p:to>
                                        <p:strVal val="visible"/>
                                      </p:to>
                                    </p:set>
                                    <p:animEffect transition="in" filter="wipe(up)">
                                      <p:cBhvr>
                                        <p:cTn id="62" dur="1000"/>
                                        <p:tgtEl>
                                          <p:spTgt spid="129029">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29029">
                                            <p:txEl>
                                              <p:pRg st="7" end="7"/>
                                            </p:txEl>
                                          </p:spTgt>
                                        </p:tgtEl>
                                        <p:attrNameLst>
                                          <p:attrName>style.visibility</p:attrName>
                                        </p:attrNameLst>
                                      </p:cBhvr>
                                      <p:to>
                                        <p:strVal val="visible"/>
                                      </p:to>
                                    </p:set>
                                    <p:animEffect transition="in" filter="wipe(up)">
                                      <p:cBhvr>
                                        <p:cTn id="67" dur="1000"/>
                                        <p:tgtEl>
                                          <p:spTgt spid="129029">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29029">
                                            <p:txEl>
                                              <p:pRg st="8" end="8"/>
                                            </p:txEl>
                                          </p:spTgt>
                                        </p:tgtEl>
                                        <p:attrNameLst>
                                          <p:attrName>style.visibility</p:attrName>
                                        </p:attrNameLst>
                                      </p:cBhvr>
                                      <p:to>
                                        <p:strVal val="visible"/>
                                      </p:to>
                                    </p:set>
                                    <p:animEffect transition="in" filter="wipe(up)">
                                      <p:cBhvr>
                                        <p:cTn id="72" dur="1000"/>
                                        <p:tgtEl>
                                          <p:spTgt spid="1290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p:bldP spid="12902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latin typeface="Arial" pitchFamily="34" charset="0"/>
                <a:cs typeface="Arial" pitchFamily="34" charset="0"/>
              </a:rPr>
              <a:t>Jenis-jenis</a:t>
            </a:r>
            <a:r>
              <a:rPr lang="en-US" b="1" dirty="0" smtClean="0">
                <a:latin typeface="Arial" pitchFamily="34" charset="0"/>
                <a:cs typeface="Arial" pitchFamily="34" charset="0"/>
              </a:rPr>
              <a:t> FET</a:t>
            </a:r>
            <a:endParaRPr lang="id-ID" dirty="0"/>
          </a:p>
        </p:txBody>
      </p:sp>
      <p:sp>
        <p:nvSpPr>
          <p:cNvPr id="130051" name="Rectangle 3"/>
          <p:cNvSpPr>
            <a:spLocks noGrp="1" noChangeArrowheads="1"/>
          </p:cNvSpPr>
          <p:nvPr>
            <p:ph idx="1"/>
          </p:nvPr>
        </p:nvSpPr>
        <p:spPr/>
        <p:txBody>
          <a:bodyPr/>
          <a:lstStyle/>
          <a:p>
            <a:r>
              <a:rPr lang="en-US" sz="3600" dirty="0" smtClean="0">
                <a:latin typeface="Arial" pitchFamily="34" charset="0"/>
                <a:cs typeface="Arial" pitchFamily="34" charset="0"/>
              </a:rPr>
              <a:t>JFET (</a:t>
            </a:r>
            <a:r>
              <a:rPr lang="en-US" sz="3600" dirty="0" smtClean="0">
                <a:solidFill>
                  <a:srgbClr val="FF0000"/>
                </a:solidFill>
                <a:latin typeface="Arial" pitchFamily="34" charset="0"/>
                <a:cs typeface="Arial" pitchFamily="34" charset="0"/>
              </a:rPr>
              <a:t>Junction FET</a:t>
            </a:r>
            <a:r>
              <a:rPr lang="en-US" sz="3600" dirty="0" smtClean="0">
                <a:latin typeface="Arial" pitchFamily="34" charset="0"/>
                <a:cs typeface="Arial" pitchFamily="34" charset="0"/>
              </a:rPr>
              <a:t>)</a:t>
            </a:r>
          </a:p>
          <a:p>
            <a:r>
              <a:rPr lang="en-US" sz="3600" dirty="0" smtClean="0">
                <a:latin typeface="Arial" pitchFamily="34" charset="0"/>
                <a:cs typeface="Arial" pitchFamily="34" charset="0"/>
              </a:rPr>
              <a:t>MOSFET (</a:t>
            </a:r>
            <a:r>
              <a:rPr lang="en-US" sz="3600" dirty="0" smtClean="0">
                <a:solidFill>
                  <a:srgbClr val="FF9999"/>
                </a:solidFill>
                <a:latin typeface="Arial" pitchFamily="34" charset="0"/>
                <a:cs typeface="Arial" pitchFamily="34" charset="0"/>
              </a:rPr>
              <a:t>Metal Oxide </a:t>
            </a:r>
            <a:r>
              <a:rPr lang="en-US" sz="3600" dirty="0" err="1" smtClean="0">
                <a:solidFill>
                  <a:srgbClr val="FF9999"/>
                </a:solidFill>
                <a:latin typeface="Arial" pitchFamily="34" charset="0"/>
                <a:cs typeface="Arial" pitchFamily="34" charset="0"/>
              </a:rPr>
              <a:t>Silikon</a:t>
            </a:r>
            <a:r>
              <a:rPr lang="en-US" sz="3600" dirty="0" smtClean="0">
                <a:solidFill>
                  <a:srgbClr val="FF9999"/>
                </a:solidFill>
                <a:latin typeface="Arial" pitchFamily="34" charset="0"/>
                <a:cs typeface="Arial" pitchFamily="34" charset="0"/>
              </a:rPr>
              <a:t> FET</a:t>
            </a:r>
            <a:r>
              <a:rPr lang="en-US" sz="3600" dirty="0" smtClean="0">
                <a:latin typeface="Arial" pitchFamily="34" charset="0"/>
                <a:cs typeface="Arial" pitchFamily="34" charset="0"/>
              </a:rPr>
              <a:t>)</a:t>
            </a:r>
          </a:p>
          <a:p>
            <a:r>
              <a:rPr lang="en-US" sz="3600" dirty="0" smtClean="0">
                <a:latin typeface="Arial" pitchFamily="34" charset="0"/>
                <a:cs typeface="Arial" pitchFamily="34" charset="0"/>
              </a:rPr>
              <a:t>PMOS ( </a:t>
            </a:r>
            <a:r>
              <a:rPr lang="en-US" sz="3600" dirty="0" smtClean="0">
                <a:solidFill>
                  <a:srgbClr val="0033CC"/>
                </a:solidFill>
                <a:latin typeface="Arial" pitchFamily="34" charset="0"/>
                <a:cs typeface="Arial" pitchFamily="34" charset="0"/>
              </a:rPr>
              <a:t>MOS </a:t>
            </a:r>
            <a:r>
              <a:rPr lang="en-US" sz="3600" dirty="0" err="1" smtClean="0">
                <a:solidFill>
                  <a:srgbClr val="0033CC"/>
                </a:solidFill>
                <a:latin typeface="Arial" pitchFamily="34" charset="0"/>
                <a:cs typeface="Arial" pitchFamily="34" charset="0"/>
              </a:rPr>
              <a:t>saluran</a:t>
            </a:r>
            <a:r>
              <a:rPr lang="en-US" sz="3600" dirty="0" smtClean="0">
                <a:solidFill>
                  <a:srgbClr val="0033CC"/>
                </a:solidFill>
                <a:latin typeface="Arial" pitchFamily="34" charset="0"/>
                <a:cs typeface="Arial" pitchFamily="34" charset="0"/>
              </a:rPr>
              <a:t> P</a:t>
            </a:r>
            <a:r>
              <a:rPr lang="en-US" sz="3600" dirty="0" smtClean="0">
                <a:latin typeface="Arial" pitchFamily="34" charset="0"/>
                <a:cs typeface="Arial" pitchFamily="34" charset="0"/>
              </a:rPr>
              <a:t>)</a:t>
            </a:r>
          </a:p>
          <a:p>
            <a:r>
              <a:rPr lang="en-US" sz="3600" dirty="0" smtClean="0">
                <a:latin typeface="Arial" pitchFamily="34" charset="0"/>
                <a:cs typeface="Arial" pitchFamily="34" charset="0"/>
              </a:rPr>
              <a:t>NMOS (</a:t>
            </a:r>
            <a:r>
              <a:rPr lang="en-US" sz="3600" dirty="0" smtClean="0">
                <a:solidFill>
                  <a:srgbClr val="008000"/>
                </a:solidFill>
                <a:latin typeface="Arial" pitchFamily="34" charset="0"/>
                <a:cs typeface="Arial" pitchFamily="34" charset="0"/>
              </a:rPr>
              <a:t>MOS </a:t>
            </a:r>
            <a:r>
              <a:rPr lang="en-US" sz="3600" dirty="0" err="1" smtClean="0">
                <a:solidFill>
                  <a:srgbClr val="008000"/>
                </a:solidFill>
                <a:latin typeface="Arial" pitchFamily="34" charset="0"/>
                <a:cs typeface="Arial" pitchFamily="34" charset="0"/>
              </a:rPr>
              <a:t>saluran</a:t>
            </a:r>
            <a:r>
              <a:rPr lang="en-US" sz="3600" dirty="0" smtClean="0">
                <a:solidFill>
                  <a:srgbClr val="008000"/>
                </a:solidFill>
                <a:latin typeface="Arial" pitchFamily="34" charset="0"/>
                <a:cs typeface="Arial" pitchFamily="34" charset="0"/>
              </a:rPr>
              <a:t> N</a:t>
            </a:r>
            <a:r>
              <a:rPr lang="en-US" sz="3600" dirty="0" smtClean="0">
                <a:latin typeface="Arial" pitchFamily="34" charset="0"/>
                <a:cs typeface="Arial" pitchFamily="34" charset="0"/>
              </a:rPr>
              <a:t>)</a:t>
            </a:r>
          </a:p>
          <a:p>
            <a:r>
              <a:rPr lang="id-ID" dirty="0" smtClean="0"/>
              <a:t>dll</a:t>
            </a:r>
            <a:endParaRPr lang="en-GB" dirty="0" smtClean="0"/>
          </a:p>
        </p:txBody>
      </p:sp>
      <p:sp>
        <p:nvSpPr>
          <p:cNvPr id="52226" name="Slide Number Placeholder 5"/>
          <p:cNvSpPr>
            <a:spLocks noGrp="1"/>
          </p:cNvSpPr>
          <p:nvPr>
            <p:ph type="sldNum" sz="quarter" idx="12"/>
          </p:nvPr>
        </p:nvSpPr>
        <p:spPr>
          <a:noFill/>
        </p:spPr>
        <p:txBody>
          <a:bodyPr/>
          <a:lstStyle/>
          <a:p>
            <a:fld id="{FEC953F5-3CB5-4F85-BF0D-BFE2C26237CF}" type="slidenum">
              <a:rPr lang="en-US"/>
              <a:pPr/>
              <a:t>38</a:t>
            </a:fld>
            <a:endParaRPr lang="en-US"/>
          </a:p>
        </p:txBody>
      </p:sp>
      <p:pic>
        <p:nvPicPr>
          <p:cNvPr id="7" name="Picture 6"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070165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strips(downRight)">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strips(downRight)">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strips(downRight)">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strips(downRight)">
                                      <p:cBhvr>
                                        <p:cTn id="22" dur="500"/>
                                        <p:tgtEl>
                                          <p:spTgt spid="130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strips(downRight)">
                                      <p:cBhvr>
                                        <p:cTn id="27"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normAutofit/>
          </a:bodyPr>
          <a:lstStyle/>
          <a:p>
            <a:pPr>
              <a:spcBef>
                <a:spcPct val="50000"/>
              </a:spcBef>
            </a:pPr>
            <a:r>
              <a:rPr lang="en-US" sz="2000" dirty="0" smtClean="0">
                <a:latin typeface="Arial" pitchFamily="34" charset="0"/>
                <a:cs typeface="Arial" pitchFamily="34" charset="0"/>
              </a:rPr>
              <a:t>Parameter FET : I</a:t>
            </a:r>
            <a:r>
              <a:rPr lang="en-US" sz="2000" baseline="-25000" dirty="0" smtClean="0">
                <a:latin typeface="Arial" pitchFamily="34" charset="0"/>
                <a:cs typeface="Arial" pitchFamily="34" charset="0"/>
              </a:rPr>
              <a:t>D</a:t>
            </a:r>
            <a:r>
              <a:rPr lang="en-US" sz="2000" dirty="0" smtClean="0">
                <a:latin typeface="Arial" pitchFamily="34" charset="0"/>
                <a:cs typeface="Arial" pitchFamily="34" charset="0"/>
              </a:rPr>
              <a:t>, V</a:t>
            </a:r>
            <a:r>
              <a:rPr lang="en-US" sz="2000" baseline="-25000" dirty="0" smtClean="0">
                <a:latin typeface="Arial" pitchFamily="34" charset="0"/>
                <a:cs typeface="Arial" pitchFamily="34" charset="0"/>
              </a:rPr>
              <a:t>GS</a:t>
            </a:r>
            <a:r>
              <a:rPr lang="en-US" sz="2000" dirty="0" smtClean="0">
                <a:latin typeface="Arial" pitchFamily="34" charset="0"/>
                <a:cs typeface="Arial" pitchFamily="34" charset="0"/>
              </a:rPr>
              <a:t>, V</a:t>
            </a:r>
            <a:r>
              <a:rPr lang="en-US" sz="2000" baseline="-25000" dirty="0" smtClean="0">
                <a:latin typeface="Arial" pitchFamily="34" charset="0"/>
                <a:cs typeface="Arial" pitchFamily="34" charset="0"/>
              </a:rPr>
              <a:t>DS</a:t>
            </a:r>
            <a:r>
              <a:rPr lang="en-US" sz="2000" dirty="0" smtClean="0">
                <a:latin typeface="Arial" pitchFamily="34" charset="0"/>
                <a:cs typeface="Arial" pitchFamily="34" charset="0"/>
              </a:rPr>
              <a:t>.  </a:t>
            </a:r>
          </a:p>
          <a:p>
            <a:pPr>
              <a:spcBef>
                <a:spcPct val="50000"/>
              </a:spcBef>
            </a:pPr>
            <a:r>
              <a:rPr lang="en-US" sz="2000" dirty="0" err="1" smtClean="0">
                <a:latin typeface="Arial" pitchFamily="34" charset="0"/>
                <a:cs typeface="Arial" pitchFamily="34" charset="0"/>
              </a:rPr>
              <a:t>Dasar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pemikiran</a:t>
            </a:r>
            <a:r>
              <a:rPr lang="en-US" sz="2000" dirty="0" smtClean="0">
                <a:latin typeface="Arial" pitchFamily="34" charset="0"/>
                <a:cs typeface="Arial" pitchFamily="34" charset="0"/>
              </a:rPr>
              <a:t> FET: </a:t>
            </a:r>
          </a:p>
          <a:p>
            <a:pPr>
              <a:spcBef>
                <a:spcPct val="50000"/>
              </a:spcBef>
            </a:pP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arus</a:t>
            </a:r>
            <a:r>
              <a:rPr lang="en-US" sz="2000" dirty="0" smtClean="0">
                <a:latin typeface="Arial" pitchFamily="34" charset="0"/>
                <a:cs typeface="Arial" pitchFamily="34" charset="0"/>
              </a:rPr>
              <a:t>  I</a:t>
            </a:r>
            <a:r>
              <a:rPr lang="en-US" sz="2000" baseline="-25000" dirty="0" smtClean="0">
                <a:latin typeface="Arial" pitchFamily="34" charset="0"/>
                <a:cs typeface="Arial" pitchFamily="34" charset="0"/>
              </a:rPr>
              <a:t>D</a:t>
            </a:r>
            <a:r>
              <a:rPr lang="en-US" sz="2000" dirty="0" smtClean="0">
                <a:latin typeface="Arial" pitchFamily="34" charset="0"/>
                <a:cs typeface="Arial" pitchFamily="34" charset="0"/>
              </a:rPr>
              <a:t> = I</a:t>
            </a:r>
            <a:r>
              <a:rPr lang="en-US" sz="2000" baseline="-25000" dirty="0" smtClean="0">
                <a:latin typeface="Arial" pitchFamily="34" charset="0"/>
                <a:cs typeface="Arial" pitchFamily="34" charset="0"/>
              </a:rPr>
              <a:t>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mengalir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melalui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saluran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besarnya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saluran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dikendalikan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oleh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tegangan</a:t>
            </a:r>
            <a:r>
              <a:rPr lang="en-US" sz="2000" dirty="0" smtClean="0">
                <a:latin typeface="Arial" pitchFamily="34" charset="0"/>
                <a:cs typeface="Arial" pitchFamily="34" charset="0"/>
              </a:rPr>
              <a:t> V</a:t>
            </a:r>
            <a:r>
              <a:rPr lang="en-US" sz="2000" baseline="-25000" dirty="0" smtClean="0">
                <a:latin typeface="Arial" pitchFamily="34" charset="0"/>
                <a:cs typeface="Arial" pitchFamily="34" charset="0"/>
              </a:rPr>
              <a:t>GS</a:t>
            </a:r>
            <a:r>
              <a:rPr lang="en-US" sz="2000" dirty="0" smtClean="0">
                <a:latin typeface="Arial" pitchFamily="34" charset="0"/>
                <a:cs typeface="Arial" pitchFamily="34" charset="0"/>
              </a:rPr>
              <a:t>.  </a:t>
            </a:r>
          </a:p>
          <a:p>
            <a:pPr>
              <a:spcBef>
                <a:spcPct val="50000"/>
              </a:spcBef>
            </a:pP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arus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lewat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saluran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berupa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hambatan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tegangan</a:t>
            </a:r>
            <a:r>
              <a:rPr lang="en-US" sz="2000" dirty="0" smtClean="0">
                <a:latin typeface="Arial" pitchFamily="34" charset="0"/>
                <a:cs typeface="Arial" pitchFamily="34" charset="0"/>
              </a:rPr>
              <a:t> V</a:t>
            </a:r>
            <a:r>
              <a:rPr lang="en-US" sz="2000" baseline="-25000" dirty="0" smtClean="0">
                <a:latin typeface="Arial" pitchFamily="34" charset="0"/>
                <a:cs typeface="Arial" pitchFamily="34" charset="0"/>
              </a:rPr>
              <a:t>DS</a:t>
            </a:r>
            <a:r>
              <a:rPr lang="en-US" sz="2000" dirty="0" smtClean="0">
                <a:latin typeface="Arial" pitchFamily="34" charset="0"/>
                <a:cs typeface="Arial" pitchFamily="34" charset="0"/>
              </a:rPr>
              <a:t>.  </a:t>
            </a:r>
          </a:p>
          <a:p>
            <a:endParaRPr lang="id-ID" sz="2000" dirty="0"/>
          </a:p>
        </p:txBody>
      </p:sp>
      <p:grpSp>
        <p:nvGrpSpPr>
          <p:cNvPr id="2" name="Group 30"/>
          <p:cNvGrpSpPr>
            <a:grpSpLocks/>
          </p:cNvGrpSpPr>
          <p:nvPr/>
        </p:nvGrpSpPr>
        <p:grpSpPr bwMode="auto">
          <a:xfrm>
            <a:off x="4427984" y="3717032"/>
            <a:ext cx="3456384" cy="2952328"/>
            <a:chOff x="1392" y="672"/>
            <a:chExt cx="1440" cy="1488"/>
          </a:xfrm>
        </p:grpSpPr>
        <p:sp>
          <p:nvSpPr>
            <p:cNvPr id="53254" name="Text Box 5"/>
            <p:cNvSpPr txBox="1">
              <a:spLocks noChangeArrowheads="1"/>
            </p:cNvSpPr>
            <p:nvPr/>
          </p:nvSpPr>
          <p:spPr bwMode="auto">
            <a:xfrm>
              <a:off x="1872" y="1344"/>
              <a:ext cx="528" cy="210"/>
            </a:xfrm>
            <a:prstGeom prst="rect">
              <a:avLst/>
            </a:prstGeom>
            <a:noFill/>
            <a:ln w="9525">
              <a:noFill/>
              <a:miter lim="800000"/>
              <a:headEnd/>
              <a:tailEnd/>
            </a:ln>
          </p:spPr>
          <p:txBody>
            <a:bodyPr>
              <a:spAutoFit/>
            </a:bodyPr>
            <a:lstStyle/>
            <a:p>
              <a:pPr algn="ctr">
                <a:spcBef>
                  <a:spcPct val="50000"/>
                </a:spcBef>
              </a:pPr>
              <a:r>
                <a:rPr lang="en-US" b="1">
                  <a:latin typeface="Arial" pitchFamily="34" charset="0"/>
                  <a:cs typeface="Arial" pitchFamily="34" charset="0"/>
                </a:rPr>
                <a:t>FET</a:t>
              </a:r>
            </a:p>
          </p:txBody>
        </p:sp>
        <p:sp>
          <p:nvSpPr>
            <p:cNvPr id="53255" name="Line 6"/>
            <p:cNvSpPr>
              <a:spLocks noChangeShapeType="1"/>
            </p:cNvSpPr>
            <p:nvPr/>
          </p:nvSpPr>
          <p:spPr bwMode="auto">
            <a:xfrm>
              <a:off x="2208" y="768"/>
              <a:ext cx="0" cy="480"/>
            </a:xfrm>
            <a:prstGeom prst="line">
              <a:avLst/>
            </a:prstGeom>
            <a:noFill/>
            <a:ln w="76200">
              <a:solidFill>
                <a:srgbClr val="66CCFF"/>
              </a:solidFill>
              <a:round/>
              <a:headEnd/>
              <a:tailEnd type="triangle" w="med" len="med"/>
            </a:ln>
          </p:spPr>
          <p:txBody>
            <a:bodyPr wrap="none" anchor="ctr"/>
            <a:lstStyle/>
            <a:p>
              <a:endParaRPr lang="id-ID"/>
            </a:p>
          </p:txBody>
        </p:sp>
        <p:sp>
          <p:nvSpPr>
            <p:cNvPr id="53256" name="Line 7"/>
            <p:cNvSpPr>
              <a:spLocks noChangeShapeType="1"/>
            </p:cNvSpPr>
            <p:nvPr/>
          </p:nvSpPr>
          <p:spPr bwMode="auto">
            <a:xfrm>
              <a:off x="2208" y="1680"/>
              <a:ext cx="0" cy="480"/>
            </a:xfrm>
            <a:prstGeom prst="line">
              <a:avLst/>
            </a:prstGeom>
            <a:noFill/>
            <a:ln w="76200">
              <a:solidFill>
                <a:srgbClr val="66CCFF"/>
              </a:solidFill>
              <a:round/>
              <a:headEnd/>
              <a:tailEnd type="triangle" w="med" len="med"/>
            </a:ln>
          </p:spPr>
          <p:txBody>
            <a:bodyPr wrap="none" anchor="ctr"/>
            <a:lstStyle/>
            <a:p>
              <a:endParaRPr lang="id-ID"/>
            </a:p>
          </p:txBody>
        </p:sp>
        <p:sp>
          <p:nvSpPr>
            <p:cNvPr id="53257" name="Line 8"/>
            <p:cNvSpPr>
              <a:spLocks noChangeShapeType="1"/>
            </p:cNvSpPr>
            <p:nvPr/>
          </p:nvSpPr>
          <p:spPr bwMode="auto">
            <a:xfrm>
              <a:off x="1392" y="1488"/>
              <a:ext cx="432" cy="0"/>
            </a:xfrm>
            <a:prstGeom prst="line">
              <a:avLst/>
            </a:prstGeom>
            <a:noFill/>
            <a:ln w="12700">
              <a:solidFill>
                <a:srgbClr val="66CCFF"/>
              </a:solidFill>
              <a:round/>
              <a:headEnd/>
              <a:tailEnd type="triangle" w="med" len="med"/>
            </a:ln>
          </p:spPr>
          <p:txBody>
            <a:bodyPr wrap="none" anchor="ctr"/>
            <a:lstStyle/>
            <a:p>
              <a:endParaRPr lang="id-ID"/>
            </a:p>
          </p:txBody>
        </p:sp>
        <p:sp>
          <p:nvSpPr>
            <p:cNvPr id="53258" name="Oval 10"/>
            <p:cNvSpPr>
              <a:spLocks noChangeArrowheads="1"/>
            </p:cNvSpPr>
            <p:nvPr/>
          </p:nvSpPr>
          <p:spPr bwMode="auto">
            <a:xfrm>
              <a:off x="1680" y="1008"/>
              <a:ext cx="912" cy="864"/>
            </a:xfrm>
            <a:prstGeom prst="ellipse">
              <a:avLst/>
            </a:prstGeom>
            <a:noFill/>
            <a:ln w="19050">
              <a:solidFill>
                <a:srgbClr val="990099"/>
              </a:solidFill>
              <a:round/>
              <a:headEnd/>
              <a:tailEnd/>
            </a:ln>
          </p:spPr>
          <p:txBody>
            <a:bodyPr wrap="none" anchor="ctr"/>
            <a:lstStyle/>
            <a:p>
              <a:endParaRPr lang="id-ID"/>
            </a:p>
          </p:txBody>
        </p:sp>
        <p:sp>
          <p:nvSpPr>
            <p:cNvPr id="53259" name="Text Box 11"/>
            <p:cNvSpPr txBox="1">
              <a:spLocks noChangeArrowheads="1"/>
            </p:cNvSpPr>
            <p:nvPr/>
          </p:nvSpPr>
          <p:spPr bwMode="auto">
            <a:xfrm>
              <a:off x="2400" y="1296"/>
              <a:ext cx="432" cy="210"/>
            </a:xfrm>
            <a:prstGeom prst="rect">
              <a:avLst/>
            </a:prstGeom>
            <a:solidFill>
              <a:schemeClr val="accent1"/>
            </a:solidFill>
            <a:ln w="9525">
              <a:noFill/>
              <a:miter lim="800000"/>
              <a:headEnd/>
              <a:tailEnd/>
            </a:ln>
          </p:spPr>
          <p:txBody>
            <a:bodyPr>
              <a:spAutoFit/>
            </a:bodyPr>
            <a:lstStyle/>
            <a:p>
              <a:pPr>
                <a:spcBef>
                  <a:spcPct val="50000"/>
                </a:spcBef>
              </a:pPr>
              <a:r>
                <a:rPr lang="en-US" b="1"/>
                <a:t>V</a:t>
              </a:r>
              <a:r>
                <a:rPr lang="en-US" b="1" baseline="-25000"/>
                <a:t>DS</a:t>
              </a:r>
              <a:endParaRPr lang="en-US"/>
            </a:p>
          </p:txBody>
        </p:sp>
        <p:sp>
          <p:nvSpPr>
            <p:cNvPr id="53260" name="Text Box 12"/>
            <p:cNvSpPr txBox="1">
              <a:spLocks noChangeArrowheads="1"/>
            </p:cNvSpPr>
            <p:nvPr/>
          </p:nvSpPr>
          <p:spPr bwMode="auto">
            <a:xfrm>
              <a:off x="1488" y="912"/>
              <a:ext cx="480" cy="210"/>
            </a:xfrm>
            <a:prstGeom prst="rect">
              <a:avLst/>
            </a:prstGeom>
            <a:solidFill>
              <a:schemeClr val="bg1"/>
            </a:solidFill>
            <a:ln w="9525">
              <a:noFill/>
              <a:miter lim="800000"/>
              <a:headEnd/>
              <a:tailEnd/>
            </a:ln>
          </p:spPr>
          <p:txBody>
            <a:bodyPr>
              <a:spAutoFit/>
            </a:bodyPr>
            <a:lstStyle/>
            <a:p>
              <a:pPr>
                <a:spcBef>
                  <a:spcPct val="50000"/>
                </a:spcBef>
              </a:pPr>
              <a:endParaRPr lang="en-GB"/>
            </a:p>
          </p:txBody>
        </p:sp>
        <p:sp>
          <p:nvSpPr>
            <p:cNvPr id="53261" name="Text Box 13"/>
            <p:cNvSpPr txBox="1">
              <a:spLocks noChangeArrowheads="1"/>
            </p:cNvSpPr>
            <p:nvPr/>
          </p:nvSpPr>
          <p:spPr bwMode="auto">
            <a:xfrm>
              <a:off x="1632" y="1680"/>
              <a:ext cx="432" cy="210"/>
            </a:xfrm>
            <a:prstGeom prst="rect">
              <a:avLst/>
            </a:prstGeom>
            <a:solidFill>
              <a:srgbClr val="FF9999"/>
            </a:solidFill>
            <a:ln w="9525">
              <a:noFill/>
              <a:miter lim="800000"/>
              <a:headEnd/>
              <a:tailEnd/>
            </a:ln>
          </p:spPr>
          <p:txBody>
            <a:bodyPr>
              <a:spAutoFit/>
            </a:bodyPr>
            <a:lstStyle/>
            <a:p>
              <a:pPr>
                <a:spcBef>
                  <a:spcPct val="50000"/>
                </a:spcBef>
              </a:pPr>
              <a:r>
                <a:rPr lang="en-US" b="1"/>
                <a:t>V</a:t>
              </a:r>
              <a:r>
                <a:rPr lang="en-US" b="1" baseline="-25000"/>
                <a:t>GS</a:t>
              </a:r>
              <a:endParaRPr lang="en-US"/>
            </a:p>
          </p:txBody>
        </p:sp>
        <p:sp>
          <p:nvSpPr>
            <p:cNvPr id="53262" name="AutoShape 21"/>
            <p:cNvSpPr>
              <a:spLocks noChangeArrowheads="1"/>
            </p:cNvSpPr>
            <p:nvPr/>
          </p:nvSpPr>
          <p:spPr bwMode="auto">
            <a:xfrm flipV="1">
              <a:off x="1632" y="1344"/>
              <a:ext cx="96" cy="144"/>
            </a:xfrm>
            <a:prstGeom prst="triangle">
              <a:avLst>
                <a:gd name="adj" fmla="val 50000"/>
              </a:avLst>
            </a:prstGeom>
            <a:solidFill>
              <a:srgbClr val="990099"/>
            </a:solidFill>
            <a:ln w="9525">
              <a:solidFill>
                <a:srgbClr val="990099"/>
              </a:solidFill>
              <a:miter lim="800000"/>
              <a:headEnd/>
              <a:tailEnd/>
            </a:ln>
          </p:spPr>
          <p:txBody>
            <a:bodyPr wrap="none" anchor="ctr"/>
            <a:lstStyle/>
            <a:p>
              <a:endParaRPr lang="id-ID"/>
            </a:p>
          </p:txBody>
        </p:sp>
        <p:sp>
          <p:nvSpPr>
            <p:cNvPr id="53263" name="AutoShape 22"/>
            <p:cNvSpPr>
              <a:spLocks noChangeArrowheads="1"/>
            </p:cNvSpPr>
            <p:nvPr/>
          </p:nvSpPr>
          <p:spPr bwMode="auto">
            <a:xfrm rot="5505050">
              <a:off x="2088" y="936"/>
              <a:ext cx="96" cy="144"/>
            </a:xfrm>
            <a:prstGeom prst="triangle">
              <a:avLst>
                <a:gd name="adj" fmla="val 50000"/>
              </a:avLst>
            </a:prstGeom>
            <a:solidFill>
              <a:srgbClr val="990099"/>
            </a:solidFill>
            <a:ln w="9525">
              <a:solidFill>
                <a:srgbClr val="990099"/>
              </a:solidFill>
              <a:miter lim="800000"/>
              <a:headEnd/>
              <a:tailEnd/>
            </a:ln>
          </p:spPr>
          <p:txBody>
            <a:bodyPr wrap="none" anchor="ctr"/>
            <a:lstStyle/>
            <a:p>
              <a:endParaRPr lang="id-ID"/>
            </a:p>
          </p:txBody>
        </p:sp>
        <p:sp>
          <p:nvSpPr>
            <p:cNvPr id="53264" name="AutoShape 23"/>
            <p:cNvSpPr>
              <a:spLocks noChangeArrowheads="1"/>
            </p:cNvSpPr>
            <p:nvPr/>
          </p:nvSpPr>
          <p:spPr bwMode="auto">
            <a:xfrm rot="-1337388">
              <a:off x="1632" y="1488"/>
              <a:ext cx="96" cy="96"/>
            </a:xfrm>
            <a:prstGeom prst="triangle">
              <a:avLst>
                <a:gd name="adj" fmla="val 50000"/>
              </a:avLst>
            </a:prstGeom>
            <a:solidFill>
              <a:srgbClr val="990099"/>
            </a:solidFill>
            <a:ln w="9525">
              <a:solidFill>
                <a:srgbClr val="990099"/>
              </a:solidFill>
              <a:miter lim="800000"/>
              <a:headEnd/>
              <a:tailEnd/>
            </a:ln>
          </p:spPr>
          <p:txBody>
            <a:bodyPr wrap="none" anchor="ctr"/>
            <a:lstStyle/>
            <a:p>
              <a:endParaRPr lang="id-ID"/>
            </a:p>
          </p:txBody>
        </p:sp>
        <p:sp>
          <p:nvSpPr>
            <p:cNvPr id="53265" name="AutoShape 24"/>
            <p:cNvSpPr>
              <a:spLocks noChangeArrowheads="1"/>
            </p:cNvSpPr>
            <p:nvPr/>
          </p:nvSpPr>
          <p:spPr bwMode="auto">
            <a:xfrm rot="-6471374">
              <a:off x="2280" y="1752"/>
              <a:ext cx="96" cy="144"/>
            </a:xfrm>
            <a:prstGeom prst="triangle">
              <a:avLst>
                <a:gd name="adj" fmla="val 50000"/>
              </a:avLst>
            </a:prstGeom>
            <a:solidFill>
              <a:srgbClr val="990099"/>
            </a:solidFill>
            <a:ln w="9525">
              <a:solidFill>
                <a:srgbClr val="990099"/>
              </a:solidFill>
              <a:miter lim="800000"/>
              <a:headEnd/>
              <a:tailEnd/>
            </a:ln>
          </p:spPr>
          <p:txBody>
            <a:bodyPr wrap="none" anchor="ctr"/>
            <a:lstStyle/>
            <a:p>
              <a:endParaRPr lang="id-ID"/>
            </a:p>
          </p:txBody>
        </p:sp>
        <p:sp>
          <p:nvSpPr>
            <p:cNvPr id="53266" name="AutoShape 25"/>
            <p:cNvSpPr>
              <a:spLocks noChangeArrowheads="1"/>
            </p:cNvSpPr>
            <p:nvPr/>
          </p:nvSpPr>
          <p:spPr bwMode="auto">
            <a:xfrm rot="-4453058">
              <a:off x="2208" y="953"/>
              <a:ext cx="96" cy="96"/>
            </a:xfrm>
            <a:prstGeom prst="triangle">
              <a:avLst>
                <a:gd name="adj" fmla="val 50000"/>
              </a:avLst>
            </a:prstGeom>
            <a:solidFill>
              <a:srgbClr val="990099"/>
            </a:solidFill>
            <a:ln w="9525">
              <a:solidFill>
                <a:srgbClr val="990099"/>
              </a:solidFill>
              <a:miter lim="800000"/>
              <a:headEnd/>
              <a:tailEnd/>
            </a:ln>
          </p:spPr>
          <p:txBody>
            <a:bodyPr wrap="none" anchor="ctr"/>
            <a:lstStyle/>
            <a:p>
              <a:endParaRPr lang="id-ID"/>
            </a:p>
          </p:txBody>
        </p:sp>
        <p:sp>
          <p:nvSpPr>
            <p:cNvPr id="53267" name="AutoShape 26"/>
            <p:cNvSpPr>
              <a:spLocks noChangeArrowheads="1"/>
            </p:cNvSpPr>
            <p:nvPr/>
          </p:nvSpPr>
          <p:spPr bwMode="auto">
            <a:xfrm rot="5505050">
              <a:off x="2136" y="1800"/>
              <a:ext cx="96" cy="144"/>
            </a:xfrm>
            <a:prstGeom prst="triangle">
              <a:avLst>
                <a:gd name="adj" fmla="val 50000"/>
              </a:avLst>
            </a:prstGeom>
            <a:solidFill>
              <a:srgbClr val="990099"/>
            </a:solidFill>
            <a:ln w="9525">
              <a:solidFill>
                <a:srgbClr val="990099"/>
              </a:solidFill>
              <a:miter lim="800000"/>
              <a:headEnd/>
              <a:tailEnd/>
            </a:ln>
          </p:spPr>
          <p:txBody>
            <a:bodyPr wrap="none" anchor="ctr"/>
            <a:lstStyle/>
            <a:p>
              <a:endParaRPr lang="id-ID"/>
            </a:p>
          </p:txBody>
        </p:sp>
        <p:sp>
          <p:nvSpPr>
            <p:cNvPr id="53268" name="Text Box 27"/>
            <p:cNvSpPr txBox="1">
              <a:spLocks noChangeArrowheads="1"/>
            </p:cNvSpPr>
            <p:nvPr/>
          </p:nvSpPr>
          <p:spPr bwMode="auto">
            <a:xfrm>
              <a:off x="2304" y="672"/>
              <a:ext cx="384" cy="210"/>
            </a:xfrm>
            <a:prstGeom prst="rect">
              <a:avLst/>
            </a:prstGeom>
            <a:solidFill>
              <a:srgbClr val="C0C0C0"/>
            </a:solidFill>
            <a:ln w="9525">
              <a:noFill/>
              <a:miter lim="800000"/>
              <a:headEnd/>
              <a:tailEnd/>
            </a:ln>
          </p:spPr>
          <p:txBody>
            <a:bodyPr>
              <a:spAutoFit/>
            </a:bodyPr>
            <a:lstStyle/>
            <a:p>
              <a:pPr>
                <a:spcBef>
                  <a:spcPct val="50000"/>
                </a:spcBef>
              </a:pPr>
              <a:r>
                <a:rPr lang="en-US" b="1"/>
                <a:t>I</a:t>
              </a:r>
              <a:r>
                <a:rPr lang="en-US" b="1" baseline="-25000"/>
                <a:t>D</a:t>
              </a:r>
              <a:endParaRPr lang="en-US"/>
            </a:p>
          </p:txBody>
        </p:sp>
        <p:sp>
          <p:nvSpPr>
            <p:cNvPr id="53269" name="Text Box 28"/>
            <p:cNvSpPr txBox="1">
              <a:spLocks noChangeArrowheads="1"/>
            </p:cNvSpPr>
            <p:nvPr/>
          </p:nvSpPr>
          <p:spPr bwMode="auto">
            <a:xfrm>
              <a:off x="2304" y="1920"/>
              <a:ext cx="384" cy="210"/>
            </a:xfrm>
            <a:prstGeom prst="rect">
              <a:avLst/>
            </a:prstGeom>
            <a:noFill/>
            <a:ln w="9525">
              <a:noFill/>
              <a:miter lim="800000"/>
              <a:headEnd/>
              <a:tailEnd/>
            </a:ln>
          </p:spPr>
          <p:txBody>
            <a:bodyPr>
              <a:spAutoFit/>
            </a:bodyPr>
            <a:lstStyle/>
            <a:p>
              <a:pPr>
                <a:spcBef>
                  <a:spcPct val="50000"/>
                </a:spcBef>
              </a:pPr>
              <a:r>
                <a:rPr lang="en-US" b="1"/>
                <a:t>I</a:t>
              </a:r>
              <a:r>
                <a:rPr lang="en-US" b="1" baseline="-25000"/>
                <a:t>S</a:t>
              </a:r>
              <a:endParaRPr lang="en-US"/>
            </a:p>
          </p:txBody>
        </p:sp>
        <p:sp>
          <p:nvSpPr>
            <p:cNvPr id="53270" name="Rectangle 4"/>
            <p:cNvSpPr>
              <a:spLocks noChangeArrowheads="1"/>
            </p:cNvSpPr>
            <p:nvPr/>
          </p:nvSpPr>
          <p:spPr bwMode="auto">
            <a:xfrm>
              <a:off x="1872" y="1248"/>
              <a:ext cx="480" cy="432"/>
            </a:xfrm>
            <a:prstGeom prst="rect">
              <a:avLst/>
            </a:prstGeom>
            <a:solidFill>
              <a:schemeClr val="hlink">
                <a:alpha val="50195"/>
              </a:schemeClr>
            </a:solidFill>
            <a:ln w="57150">
              <a:solidFill>
                <a:srgbClr val="990099"/>
              </a:solidFill>
              <a:prstDash val="sysDot"/>
              <a:miter lim="800000"/>
              <a:headEnd/>
              <a:tailEnd/>
            </a:ln>
          </p:spPr>
          <p:txBody>
            <a:bodyPr wrap="none" anchor="ctr"/>
            <a:lstStyle/>
            <a:p>
              <a:endParaRPr lang="id-ID"/>
            </a:p>
          </p:txBody>
        </p:sp>
      </p:grpSp>
      <p:sp>
        <p:nvSpPr>
          <p:cNvPr id="53253" name="Text Box 31"/>
          <p:cNvSpPr txBox="1">
            <a:spLocks noChangeArrowheads="1"/>
          </p:cNvSpPr>
          <p:nvPr/>
        </p:nvSpPr>
        <p:spPr bwMode="auto">
          <a:xfrm>
            <a:off x="323850" y="2492375"/>
            <a:ext cx="7362825" cy="523220"/>
          </a:xfrm>
          <a:prstGeom prst="rect">
            <a:avLst/>
          </a:prstGeom>
          <a:noFill/>
          <a:ln w="9525">
            <a:noFill/>
            <a:miter lim="800000"/>
            <a:headEnd/>
            <a:tailEnd/>
          </a:ln>
        </p:spPr>
        <p:txBody>
          <a:bodyPr>
            <a:spAutoFit/>
          </a:bodyPr>
          <a:lstStyle/>
          <a:p>
            <a:pPr>
              <a:spcBef>
                <a:spcPct val="50000"/>
              </a:spcBef>
            </a:pPr>
            <a:endParaRPr lang="en-US" sz="2800" dirty="0">
              <a:latin typeface="Arial" pitchFamily="34" charset="0"/>
              <a:cs typeface="Arial" pitchFamily="34" charset="0"/>
            </a:endParaRPr>
          </a:p>
        </p:txBody>
      </p:sp>
      <p:sp>
        <p:nvSpPr>
          <p:cNvPr id="24" name="Title 23"/>
          <p:cNvSpPr>
            <a:spLocks noGrp="1"/>
          </p:cNvSpPr>
          <p:nvPr>
            <p:ph type="title"/>
          </p:nvPr>
        </p:nvSpPr>
        <p:spPr/>
        <p:txBody>
          <a:bodyPr/>
          <a:lstStyle/>
          <a:p>
            <a:r>
              <a:rPr lang="id-ID" dirty="0" smtClean="0"/>
              <a:t>Karakteristik FET</a:t>
            </a:r>
            <a:endParaRPr lang="id-ID" dirty="0"/>
          </a:p>
        </p:txBody>
      </p:sp>
      <p:pic>
        <p:nvPicPr>
          <p:cNvPr id="26" name="Picture 25"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9829948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F</a:t>
            </a:r>
            <a:r>
              <a:rPr lang="id-ID" dirty="0" smtClean="0">
                <a:ln w="1905"/>
                <a:effectLst>
                  <a:innerShdw blurRad="69850" dist="43180" dir="5400000">
                    <a:srgbClr val="000000">
                      <a:alpha val="65000"/>
                    </a:srgbClr>
                  </a:innerShdw>
                </a:effectLst>
              </a:rPr>
              <a:t>ungsi Transistor</a:t>
            </a:r>
            <a:endParaRPr lang="id-ID" dirty="0">
              <a:ln w="1905"/>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algn="just"/>
            <a:r>
              <a:rPr lang="id-ID" sz="2800" dirty="0" err="1" smtClean="0"/>
              <a:t>P</a:t>
            </a:r>
            <a:r>
              <a:rPr lang="en-US" sz="2800" dirty="0" err="1" smtClean="0">
                <a:solidFill>
                  <a:schemeClr val="tx1"/>
                </a:solidFill>
                <a:latin typeface="+mn-lt"/>
                <a:ea typeface="+mn-ea"/>
                <a:cs typeface="+mn-cs"/>
              </a:rPr>
              <a:t>enguat</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arus</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maupun</a:t>
            </a:r>
            <a:r>
              <a:rPr lang="en-US" sz="2800" dirty="0">
                <a:solidFill>
                  <a:schemeClr val="tx1"/>
                </a:solidFill>
                <a:latin typeface="+mn-lt"/>
                <a:ea typeface="+mn-ea"/>
                <a:cs typeface="+mn-cs"/>
              </a:rPr>
              <a:t> </a:t>
            </a:r>
            <a:r>
              <a:rPr lang="en-US" sz="2800" dirty="0" err="1" smtClean="0">
                <a:solidFill>
                  <a:schemeClr val="tx1"/>
                </a:solidFill>
                <a:latin typeface="+mn-lt"/>
                <a:ea typeface="+mn-ea"/>
                <a:cs typeface="+mn-cs"/>
              </a:rPr>
              <a:t>tegangan</a:t>
            </a:r>
            <a:endParaRPr lang="id-ID" sz="2800" dirty="0" smtClean="0">
              <a:solidFill>
                <a:schemeClr val="tx1"/>
              </a:solidFill>
              <a:latin typeface="+mn-lt"/>
              <a:ea typeface="+mn-ea"/>
              <a:cs typeface="+mn-cs"/>
            </a:endParaRPr>
          </a:p>
          <a:p>
            <a:pPr algn="just"/>
            <a:r>
              <a:rPr lang="id-ID" sz="2800" dirty="0" smtClean="0">
                <a:solidFill>
                  <a:schemeClr val="tx1"/>
                </a:solidFill>
                <a:latin typeface="+mn-lt"/>
                <a:ea typeface="+mn-ea"/>
                <a:cs typeface="+mn-cs"/>
              </a:rPr>
              <a:t>Rangkaian</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pemutus</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dan</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penyambung</a:t>
            </a:r>
            <a:r>
              <a:rPr lang="en-US" sz="2800" dirty="0">
                <a:solidFill>
                  <a:schemeClr val="tx1"/>
                </a:solidFill>
                <a:latin typeface="+mn-lt"/>
                <a:ea typeface="+mn-ea"/>
                <a:cs typeface="+mn-cs"/>
              </a:rPr>
              <a:t> (switching</a:t>
            </a:r>
            <a:r>
              <a:rPr lang="en-US" sz="2800" dirty="0" smtClean="0">
                <a:solidFill>
                  <a:schemeClr val="tx1"/>
                </a:solidFill>
                <a:latin typeface="+mn-lt"/>
                <a:ea typeface="+mn-ea"/>
                <a:cs typeface="+mn-cs"/>
              </a:rPr>
              <a:t>)</a:t>
            </a:r>
            <a:endParaRPr lang="id-ID" sz="2800" dirty="0" smtClean="0">
              <a:solidFill>
                <a:schemeClr val="tx1"/>
              </a:solidFill>
              <a:latin typeface="+mn-lt"/>
              <a:ea typeface="+mn-ea"/>
              <a:cs typeface="+mn-cs"/>
            </a:endParaRPr>
          </a:p>
          <a:p>
            <a:pPr algn="just"/>
            <a:r>
              <a:rPr lang="id-ID" sz="2800" dirty="0" smtClean="0">
                <a:solidFill>
                  <a:schemeClr val="tx1"/>
                </a:solidFill>
                <a:latin typeface="+mn-lt"/>
                <a:ea typeface="+mn-ea"/>
                <a:cs typeface="+mn-cs"/>
              </a:rPr>
              <a:t>Pen</a:t>
            </a:r>
            <a:r>
              <a:rPr lang="en-US" sz="2800" dirty="0" err="1" smtClean="0">
                <a:solidFill>
                  <a:schemeClr val="tx1"/>
                </a:solidFill>
                <a:latin typeface="+mn-lt"/>
                <a:ea typeface="+mn-ea"/>
                <a:cs typeface="+mn-cs"/>
              </a:rPr>
              <a:t>stabil</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tegangan</a:t>
            </a:r>
            <a:r>
              <a:rPr lang="en-US" sz="2800" dirty="0">
                <a:solidFill>
                  <a:schemeClr val="tx1"/>
                </a:solidFill>
                <a:latin typeface="+mn-lt"/>
                <a:ea typeface="+mn-ea"/>
                <a:cs typeface="+mn-cs"/>
              </a:rPr>
              <a:t> </a:t>
            </a:r>
            <a:r>
              <a:rPr lang="id-ID" sz="2800" dirty="0" smtClean="0">
                <a:solidFill>
                  <a:schemeClr val="tx1"/>
                </a:solidFill>
                <a:latin typeface="+mn-lt"/>
                <a:ea typeface="+mn-ea"/>
                <a:cs typeface="+mn-cs"/>
              </a:rPr>
              <a:t>seperti sumber</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listrik</a:t>
            </a:r>
            <a:r>
              <a:rPr lang="en-US" sz="2800" dirty="0">
                <a:solidFill>
                  <a:schemeClr val="tx1"/>
                </a:solidFill>
                <a:latin typeface="+mn-lt"/>
                <a:ea typeface="+mn-ea"/>
                <a:cs typeface="+mn-cs"/>
              </a:rPr>
              <a:t>, </a:t>
            </a:r>
            <a:r>
              <a:rPr lang="id-ID" sz="2800" dirty="0" smtClean="0">
                <a:solidFill>
                  <a:schemeClr val="tx1"/>
                </a:solidFill>
                <a:latin typeface="+mn-lt"/>
                <a:ea typeface="+mn-ea"/>
                <a:cs typeface="+mn-cs"/>
              </a:rPr>
              <a:t>dengan</a:t>
            </a:r>
            <a:r>
              <a:rPr lang="en-US" sz="2800" dirty="0" smtClean="0">
                <a:solidFill>
                  <a:schemeClr val="tx1"/>
                </a:solidFill>
                <a:latin typeface="+mn-lt"/>
                <a:ea typeface="+mn-ea"/>
                <a:cs typeface="+mn-cs"/>
              </a:rPr>
              <a:t> </a:t>
            </a:r>
            <a:r>
              <a:rPr lang="id-ID" sz="2800" dirty="0" smtClean="0">
                <a:solidFill>
                  <a:schemeClr val="tx1"/>
                </a:solidFill>
                <a:latin typeface="+mn-lt"/>
                <a:ea typeface="+mn-ea"/>
                <a:cs typeface="+mn-cs"/>
              </a:rPr>
              <a:t>mengatur</a:t>
            </a:r>
            <a:r>
              <a:rPr lang="en-US" sz="2800" dirty="0" smtClean="0">
                <a:solidFill>
                  <a:schemeClr val="tx1"/>
                </a:solidFill>
                <a:latin typeface="+mn-lt"/>
                <a:ea typeface="+mn-ea"/>
                <a:cs typeface="+mn-cs"/>
              </a:rPr>
              <a:t> </a:t>
            </a:r>
            <a:r>
              <a:rPr lang="en-US" sz="2800" dirty="0" err="1">
                <a:solidFill>
                  <a:schemeClr val="tx1"/>
                </a:solidFill>
                <a:latin typeface="+mn-lt"/>
                <a:ea typeface="+mn-ea"/>
                <a:cs typeface="+mn-cs"/>
              </a:rPr>
              <a:t>arus</a:t>
            </a:r>
            <a:r>
              <a:rPr lang="en-US" sz="2800" dirty="0">
                <a:solidFill>
                  <a:schemeClr val="tx1"/>
                </a:solidFill>
                <a:latin typeface="+mn-lt"/>
                <a:ea typeface="+mn-ea"/>
                <a:cs typeface="+mn-cs"/>
              </a:rPr>
              <a:t> </a:t>
            </a:r>
            <a:r>
              <a:rPr lang="id-ID" sz="2800" dirty="0" smtClean="0">
                <a:solidFill>
                  <a:schemeClr val="tx1"/>
                </a:solidFill>
                <a:latin typeface="+mn-lt"/>
                <a:ea typeface="+mn-ea"/>
                <a:cs typeface="+mn-cs"/>
              </a:rPr>
              <a:t>masukan</a:t>
            </a:r>
            <a:r>
              <a:rPr lang="en-US" sz="2800" dirty="0" smtClean="0">
                <a:solidFill>
                  <a:schemeClr val="tx1"/>
                </a:solidFill>
                <a:latin typeface="+mn-lt"/>
                <a:ea typeface="+mn-ea"/>
                <a:cs typeface="+mn-cs"/>
              </a:rPr>
              <a:t> </a:t>
            </a:r>
            <a:r>
              <a:rPr lang="en-US" sz="2800" dirty="0">
                <a:solidFill>
                  <a:schemeClr val="tx1"/>
                </a:solidFill>
                <a:latin typeface="+mn-lt"/>
                <a:ea typeface="+mn-ea"/>
                <a:cs typeface="+mn-cs"/>
              </a:rPr>
              <a:t>(BJT) </a:t>
            </a:r>
            <a:r>
              <a:rPr lang="en-US" sz="2800" dirty="0" err="1" smtClean="0">
                <a:solidFill>
                  <a:schemeClr val="tx1"/>
                </a:solidFill>
                <a:latin typeface="+mn-lt"/>
                <a:ea typeface="+mn-ea"/>
                <a:cs typeface="+mn-cs"/>
              </a:rPr>
              <a:t>atau</a:t>
            </a:r>
            <a:r>
              <a:rPr lang="id-ID"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tegangan</a:t>
            </a:r>
            <a:r>
              <a:rPr lang="en-US" sz="2800" dirty="0" smtClean="0">
                <a:solidFill>
                  <a:schemeClr val="tx1"/>
                </a:solidFill>
                <a:latin typeface="+mn-lt"/>
                <a:ea typeface="+mn-ea"/>
                <a:cs typeface="+mn-cs"/>
              </a:rPr>
              <a:t> </a:t>
            </a:r>
            <a:r>
              <a:rPr lang="id-ID" sz="2800" dirty="0" smtClean="0">
                <a:solidFill>
                  <a:schemeClr val="tx1"/>
                </a:solidFill>
                <a:latin typeface="+mn-lt"/>
                <a:ea typeface="+mn-ea"/>
                <a:cs typeface="+mn-cs"/>
              </a:rPr>
              <a:t>masukan</a:t>
            </a:r>
            <a:r>
              <a:rPr lang="en-US" sz="2800" dirty="0" smtClean="0">
                <a:solidFill>
                  <a:schemeClr val="tx1"/>
                </a:solidFill>
                <a:latin typeface="+mn-lt"/>
                <a:ea typeface="+mn-ea"/>
                <a:cs typeface="+mn-cs"/>
              </a:rPr>
              <a:t> </a:t>
            </a:r>
            <a:r>
              <a:rPr lang="en-US" sz="2800" dirty="0">
                <a:solidFill>
                  <a:schemeClr val="tx1"/>
                </a:solidFill>
                <a:latin typeface="+mn-lt"/>
                <a:ea typeface="+mn-ea"/>
                <a:cs typeface="+mn-cs"/>
              </a:rPr>
              <a:t>(</a:t>
            </a:r>
            <a:r>
              <a:rPr lang="en-US" sz="2800" dirty="0" smtClean="0">
                <a:solidFill>
                  <a:schemeClr val="tx1"/>
                </a:solidFill>
                <a:latin typeface="+mn-lt"/>
                <a:ea typeface="+mn-ea"/>
                <a:cs typeface="+mn-cs"/>
              </a:rPr>
              <a:t>FET)</a:t>
            </a:r>
            <a:r>
              <a:rPr lang="id-ID" sz="2800" dirty="0" smtClean="0"/>
              <a:t>, sehingga </a:t>
            </a:r>
            <a:r>
              <a:rPr lang="en-US" sz="2800" dirty="0" err="1" smtClean="0">
                <a:solidFill>
                  <a:schemeClr val="tx1"/>
                </a:solidFill>
              </a:rPr>
              <a:t>memungkinkan</a:t>
            </a:r>
            <a:r>
              <a:rPr lang="en-US" sz="2800" dirty="0" smtClean="0">
                <a:solidFill>
                  <a:schemeClr val="tx1"/>
                </a:solidFill>
              </a:rPr>
              <a:t> </a:t>
            </a:r>
            <a:r>
              <a:rPr lang="id-ID" sz="2800" dirty="0" smtClean="0">
                <a:solidFill>
                  <a:schemeClr val="tx1"/>
                </a:solidFill>
              </a:rPr>
              <a:t>pengaturan arus</a:t>
            </a:r>
            <a:r>
              <a:rPr lang="en-US" sz="2800" dirty="0" smtClean="0">
                <a:solidFill>
                  <a:schemeClr val="tx1"/>
                </a:solidFill>
              </a:rPr>
              <a:t> </a:t>
            </a:r>
            <a:r>
              <a:rPr lang="en-US" sz="2800" dirty="0" err="1">
                <a:solidFill>
                  <a:schemeClr val="tx1"/>
                </a:solidFill>
              </a:rPr>
              <a:t>listrik</a:t>
            </a:r>
            <a:r>
              <a:rPr lang="en-US" sz="2800" dirty="0">
                <a:solidFill>
                  <a:schemeClr val="tx1"/>
                </a:solidFill>
              </a:rPr>
              <a:t> </a:t>
            </a:r>
            <a:r>
              <a:rPr lang="en-US" sz="2800" dirty="0" smtClean="0">
                <a:solidFill>
                  <a:schemeClr val="tx1"/>
                </a:solidFill>
              </a:rPr>
              <a:t>d</a:t>
            </a:r>
            <a:r>
              <a:rPr lang="id-ID" sz="2800" dirty="0" smtClean="0">
                <a:solidFill>
                  <a:schemeClr val="tx1"/>
                </a:solidFill>
              </a:rPr>
              <a:t>ari suatu rangkaian</a:t>
            </a:r>
            <a:r>
              <a:rPr lang="en-US" sz="2800" dirty="0" smtClean="0">
                <a:solidFill>
                  <a:schemeClr val="tx1"/>
                </a:solidFill>
              </a:rPr>
              <a:t> </a:t>
            </a:r>
            <a:endParaRPr lang="id-ID" sz="2800"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516279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p>
            <a:fld id="{F299F3A2-B44F-4045-BFD7-5566A820E94C}" type="slidenum">
              <a:rPr lang="en-US"/>
              <a:pPr/>
              <a:t>40</a:t>
            </a:fld>
            <a:endParaRPr lang="en-US"/>
          </a:p>
        </p:txBody>
      </p:sp>
      <p:pic>
        <p:nvPicPr>
          <p:cNvPr id="54276" name="Picture 3"/>
          <p:cNvPicPr>
            <a:picLocks noChangeAspect="1" noChangeArrowheads="1"/>
          </p:cNvPicPr>
          <p:nvPr/>
        </p:nvPicPr>
        <p:blipFill>
          <a:blip r:embed="rId2" cstate="print"/>
          <a:srcRect/>
          <a:stretch>
            <a:fillRect/>
          </a:stretch>
        </p:blipFill>
        <p:spPr bwMode="auto">
          <a:xfrm>
            <a:off x="684213" y="1773238"/>
            <a:ext cx="3094037" cy="4144962"/>
          </a:xfrm>
          <a:prstGeom prst="rect">
            <a:avLst/>
          </a:prstGeom>
          <a:noFill/>
          <a:ln w="9525">
            <a:noFill/>
            <a:miter lim="800000"/>
            <a:headEnd/>
            <a:tailEnd/>
          </a:ln>
        </p:spPr>
      </p:pic>
      <p:pic>
        <p:nvPicPr>
          <p:cNvPr id="54277" name="Picture 4"/>
          <p:cNvPicPr>
            <a:picLocks noChangeAspect="1" noChangeArrowheads="1"/>
          </p:cNvPicPr>
          <p:nvPr/>
        </p:nvPicPr>
        <p:blipFill>
          <a:blip r:embed="rId3" cstate="print"/>
          <a:srcRect/>
          <a:stretch>
            <a:fillRect/>
          </a:stretch>
        </p:blipFill>
        <p:spPr bwMode="auto">
          <a:xfrm>
            <a:off x="4643438" y="2492375"/>
            <a:ext cx="3984625" cy="1866900"/>
          </a:xfrm>
          <a:prstGeom prst="rect">
            <a:avLst/>
          </a:prstGeom>
          <a:noFill/>
          <a:ln w="9525">
            <a:noFill/>
            <a:miter lim="800000"/>
            <a:headEnd/>
            <a:tailEnd/>
          </a:ln>
        </p:spPr>
      </p:pic>
      <p:sp>
        <p:nvSpPr>
          <p:cNvPr id="6" name="Title 5"/>
          <p:cNvSpPr>
            <a:spLocks noGrp="1"/>
          </p:cNvSpPr>
          <p:nvPr>
            <p:ph type="title"/>
          </p:nvPr>
        </p:nvSpPr>
        <p:spPr/>
        <p:txBody>
          <a:bodyPr/>
          <a:lstStyle/>
          <a:p>
            <a:r>
              <a:rPr lang="id-ID" dirty="0" smtClean="0"/>
              <a:t>Simbol FET</a:t>
            </a:r>
            <a:endParaRPr lang="id-ID" dirty="0"/>
          </a:p>
        </p:txBody>
      </p:sp>
      <p:pic>
        <p:nvPicPr>
          <p:cNvPr id="8" name="Picture 7" descr="Tel-U.png"/>
          <p:cNvPicPr>
            <a:picLocks noChangeAspect="1"/>
          </p:cNvPicPr>
          <p:nvPr/>
        </p:nvPicPr>
        <p:blipFill>
          <a:blip r:embed="rId4"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69336455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id-ID" sz="3400" dirty="0" smtClean="0"/>
              <a:t>Struktur FET</a:t>
            </a:r>
            <a:r>
              <a:rPr lang="en-US" sz="3400" dirty="0"/>
              <a:t/>
            </a:r>
            <a:br>
              <a:rPr lang="en-US" sz="3400" dirty="0"/>
            </a:br>
            <a:endParaRPr lang="en-US" sz="3400" dirty="0"/>
          </a:p>
        </p:txBody>
      </p:sp>
      <p:pic>
        <p:nvPicPr>
          <p:cNvPr id="23556" name="Picture 4"/>
          <p:cNvPicPr>
            <a:picLocks noGrp="1" noChangeAspect="1" noChangeArrowheads="1"/>
          </p:cNvPicPr>
          <p:nvPr>
            <p:ph sz="half" idx="1"/>
          </p:nvPr>
        </p:nvPicPr>
        <p:blipFill>
          <a:blip r:embed="rId3" cstate="print"/>
          <a:srcRect/>
          <a:stretch>
            <a:fillRect/>
          </a:stretch>
        </p:blipFill>
        <p:spPr>
          <a:xfrm>
            <a:off x="1066800" y="1524000"/>
            <a:ext cx="3429000" cy="2570163"/>
          </a:xfrm>
          <a:noFill/>
          <a:ln/>
        </p:spPr>
      </p:pic>
      <p:sp>
        <p:nvSpPr>
          <p:cNvPr id="23559" name="Rectangle 7"/>
          <p:cNvSpPr>
            <a:spLocks noChangeArrowheads="1"/>
          </p:cNvSpPr>
          <p:nvPr/>
        </p:nvSpPr>
        <p:spPr bwMode="auto">
          <a:xfrm>
            <a:off x="4724400" y="1600200"/>
            <a:ext cx="3810000" cy="2200275"/>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Char char="l"/>
            </a:pPr>
            <a:r>
              <a:rPr lang="en-US" sz="2400"/>
              <a:t>VOLTASE MASUK MELALUI GATE (INPUT) YANG AKAN MENGATUR TAHANAN DI CHANNEL YANG AKAN BERPENGARUH PADA ARUS DARI SOURCE MENUJU DRAIN</a:t>
            </a:r>
          </a:p>
        </p:txBody>
      </p:sp>
      <p:graphicFrame>
        <p:nvGraphicFramePr>
          <p:cNvPr id="23560" name="Object 8"/>
          <p:cNvGraphicFramePr>
            <a:graphicFrameLocks noGrp="1" noChangeAspect="1"/>
          </p:cNvGraphicFramePr>
          <p:nvPr>
            <p:ph sz="half" idx="2"/>
          </p:nvPr>
        </p:nvGraphicFramePr>
        <p:xfrm>
          <a:off x="990600" y="4419600"/>
          <a:ext cx="3505200" cy="1527175"/>
        </p:xfrm>
        <a:graphic>
          <a:graphicData uri="http://schemas.openxmlformats.org/presentationml/2006/ole">
            <mc:AlternateContent xmlns:mc="http://schemas.openxmlformats.org/markup-compatibility/2006">
              <mc:Choice xmlns:v="urn:schemas-microsoft-com:vml" Requires="v">
                <p:oleObj spid="_x0000_s1039" name="Bitmap Image" r:id="rId4" imgW="2142857" imgH="933580" progId="PBrush">
                  <p:embed/>
                </p:oleObj>
              </mc:Choice>
              <mc:Fallback>
                <p:oleObj name="Bitmap Image" r:id="rId4" imgW="2142857" imgH="93358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19600"/>
                        <a:ext cx="3505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Tel-U.png"/>
          <p:cNvPicPr>
            <a:picLocks noChangeAspect="1"/>
          </p:cNvPicPr>
          <p:nvPr/>
        </p:nvPicPr>
        <p:blipFill>
          <a:blip r:embed="rId6"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1942753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AutoShape 5"/>
          <p:cNvSpPr>
            <a:spLocks noChangeArrowheads="1"/>
          </p:cNvSpPr>
          <p:nvPr/>
        </p:nvSpPr>
        <p:spPr bwMode="auto">
          <a:xfrm>
            <a:off x="914400" y="914400"/>
            <a:ext cx="82296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5" name="Title 4"/>
          <p:cNvSpPr>
            <a:spLocks noGrp="1"/>
          </p:cNvSpPr>
          <p:nvPr>
            <p:ph type="title"/>
          </p:nvPr>
        </p:nvSpPr>
        <p:spPr/>
        <p:txBody>
          <a:bodyPr>
            <a:normAutofit fontScale="90000"/>
          </a:bodyPr>
          <a:lstStyle/>
          <a:p>
            <a:r>
              <a:rPr lang="id-ID" dirty="0" smtClean="0">
                <a:solidFill>
                  <a:schemeClr val="tx2"/>
                </a:solidFill>
              </a:rPr>
              <a:t/>
            </a:r>
            <a:br>
              <a:rPr lang="id-ID" dirty="0" smtClean="0">
                <a:solidFill>
                  <a:schemeClr val="tx2"/>
                </a:solidFill>
              </a:rPr>
            </a:br>
            <a:r>
              <a:rPr lang="en-US" dirty="0" smtClean="0"/>
              <a:t>JUNCTION F.E.T</a:t>
            </a:r>
            <a:br>
              <a:rPr lang="en-US" dirty="0" smtClean="0"/>
            </a:br>
            <a:r>
              <a:rPr lang="en-US" dirty="0" smtClean="0"/>
              <a:t>N-TYPE</a:t>
            </a:r>
            <a:r>
              <a:rPr lang="en-US" dirty="0" smtClean="0">
                <a:solidFill>
                  <a:schemeClr val="tx2"/>
                </a:solidFill>
              </a:rPr>
              <a:t/>
            </a:r>
            <a:br>
              <a:rPr lang="en-US" dirty="0" smtClean="0">
                <a:solidFill>
                  <a:schemeClr val="tx2"/>
                </a:solidFill>
              </a:rPr>
            </a:br>
            <a:endParaRPr lang="id-ID" dirty="0"/>
          </a:p>
        </p:txBody>
      </p:sp>
      <p:graphicFrame>
        <p:nvGraphicFramePr>
          <p:cNvPr id="26633" name="Object 9"/>
          <p:cNvGraphicFramePr>
            <a:graphicFrameLocks noGrp="1" noChangeAspect="1"/>
          </p:cNvGraphicFramePr>
          <p:nvPr>
            <p:ph idx="1"/>
          </p:nvPr>
        </p:nvGraphicFramePr>
        <p:xfrm>
          <a:off x="2195736" y="1714616"/>
          <a:ext cx="4613811" cy="2218440"/>
        </p:xfrm>
        <a:graphic>
          <a:graphicData uri="http://schemas.openxmlformats.org/presentationml/2006/ole">
            <mc:AlternateContent xmlns:mc="http://schemas.openxmlformats.org/markup-compatibility/2006">
              <mc:Choice xmlns:v="urn:schemas-microsoft-com:vml" Requires="v">
                <p:oleObj spid="_x0000_s2063" name="Bitmap Image" r:id="rId3" imgW="3228571" imgH="1552792" progId="PBrush">
                  <p:embed/>
                </p:oleObj>
              </mc:Choice>
              <mc:Fallback>
                <p:oleObj name="Bitmap Image" r:id="rId3" imgW="3228571" imgH="1552792"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714616"/>
                        <a:ext cx="4613811" cy="22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4" name="Rectangle 10"/>
          <p:cNvSpPr>
            <a:spLocks noChangeArrowheads="1"/>
          </p:cNvSpPr>
          <p:nvPr/>
        </p:nvSpPr>
        <p:spPr bwMode="auto">
          <a:xfrm>
            <a:off x="457200" y="4384675"/>
            <a:ext cx="8229600" cy="2092325"/>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Arial" pitchFamily="34" charset="0"/>
              <a:buChar char="•"/>
            </a:pPr>
            <a:r>
              <a:rPr lang="en-US" sz="2400" dirty="0"/>
              <a:t>TIPE-P BERFUNGSI SEBAGAI GATE</a:t>
            </a:r>
          </a:p>
          <a:p>
            <a:pPr marL="342900" indent="-342900" eaLnBrk="1" hangingPunct="1">
              <a:spcBef>
                <a:spcPct val="20000"/>
              </a:spcBef>
              <a:buClr>
                <a:schemeClr val="accent1"/>
              </a:buClr>
              <a:buFont typeface="Arial" pitchFamily="34" charset="0"/>
              <a:buChar char="•"/>
            </a:pPr>
            <a:r>
              <a:rPr lang="en-US" sz="2400" dirty="0"/>
              <a:t>TERJADI DEPLESI/PENIPISAN PADA CHANNEL KARENA GERAKAN ELEKTRON PADA GATE</a:t>
            </a:r>
          </a:p>
          <a:p>
            <a:pPr marL="342900" indent="-342900" eaLnBrk="1" hangingPunct="1">
              <a:spcBef>
                <a:spcPct val="20000"/>
              </a:spcBef>
              <a:buClr>
                <a:schemeClr val="accent1"/>
              </a:buClr>
              <a:buFont typeface="Arial" pitchFamily="34" charset="0"/>
              <a:buChar char="•"/>
            </a:pPr>
            <a:r>
              <a:rPr lang="en-US" sz="2400" dirty="0"/>
              <a:t>KONDUKSI ARUS TIDAK ADA SAMPAI SANGAT KECIL</a:t>
            </a:r>
          </a:p>
          <a:p>
            <a:pPr marL="342900" indent="-342900" eaLnBrk="1" hangingPunct="1">
              <a:spcBef>
                <a:spcPct val="20000"/>
              </a:spcBef>
              <a:buClr>
                <a:schemeClr val="accent1"/>
              </a:buClr>
              <a:buFont typeface="Wingdings" pitchFamily="2" charset="2"/>
              <a:buChar char="l"/>
            </a:pPr>
            <a:endParaRPr lang="en-US" sz="2400" dirty="0"/>
          </a:p>
          <a:p>
            <a:pPr marL="342900" indent="-342900" eaLnBrk="1" hangingPunct="1">
              <a:spcBef>
                <a:spcPct val="20000"/>
              </a:spcBef>
              <a:buClr>
                <a:schemeClr val="accent1"/>
              </a:buClr>
              <a:buFont typeface="Wingdings" pitchFamily="2" charset="2"/>
              <a:buChar char="l"/>
            </a:pPr>
            <a:endParaRPr lang="en-US" sz="2400" dirty="0"/>
          </a:p>
        </p:txBody>
      </p:sp>
      <p:pic>
        <p:nvPicPr>
          <p:cNvPr id="7" name="Picture 6" descr="Tel-U.png"/>
          <p:cNvPicPr>
            <a:picLocks noChangeAspect="1"/>
          </p:cNvPicPr>
          <p:nvPr/>
        </p:nvPicPr>
        <p:blipFill>
          <a:blip r:embed="rId5"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058860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37892" name="Rectangle 4"/>
          <p:cNvSpPr>
            <a:spLocks noChangeArrowheads="1"/>
          </p:cNvSpPr>
          <p:nvPr/>
        </p:nvSpPr>
        <p:spPr bwMode="auto">
          <a:xfrm>
            <a:off x="457200" y="4800600"/>
            <a:ext cx="8229600" cy="1828800"/>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Char char="l"/>
            </a:pPr>
            <a:r>
              <a:rPr lang="en-US" sz="2400" dirty="0" smtClean="0"/>
              <a:t>DENGAN </a:t>
            </a:r>
            <a:r>
              <a:rPr lang="en-US" sz="2400" dirty="0"/>
              <a:t>MEMBERIKAN REVERSE BIAS, DEPLESI CHANNEL AKAN BERTAMBAH, SEHINGGA TAHANAN DARI SOURCE KE DRAIN MENINGKAT</a:t>
            </a:r>
          </a:p>
          <a:p>
            <a:pPr marL="342900" indent="-342900" eaLnBrk="1" hangingPunct="1">
              <a:spcBef>
                <a:spcPct val="20000"/>
              </a:spcBef>
              <a:buClr>
                <a:schemeClr val="accent1"/>
              </a:buClr>
              <a:buFont typeface="Wingdings" pitchFamily="2" charset="2"/>
              <a:buChar char="l"/>
            </a:pPr>
            <a:endParaRPr lang="en-US" sz="2400" dirty="0"/>
          </a:p>
          <a:p>
            <a:pPr marL="342900" indent="-342900" eaLnBrk="1" hangingPunct="1">
              <a:spcBef>
                <a:spcPct val="20000"/>
              </a:spcBef>
              <a:buClr>
                <a:schemeClr val="accent1"/>
              </a:buClr>
              <a:buFont typeface="Wingdings" pitchFamily="2" charset="2"/>
              <a:buChar char="l"/>
            </a:pPr>
            <a:endParaRPr lang="en-US" sz="2400" dirty="0"/>
          </a:p>
          <a:p>
            <a:pPr marL="342900" indent="-342900" eaLnBrk="1" hangingPunct="1">
              <a:spcBef>
                <a:spcPct val="20000"/>
              </a:spcBef>
              <a:buClr>
                <a:schemeClr val="accent1"/>
              </a:buClr>
              <a:buFont typeface="Wingdings" pitchFamily="2" charset="2"/>
              <a:buChar char="l"/>
            </a:pPr>
            <a:endParaRPr lang="en-US" sz="2400" dirty="0"/>
          </a:p>
        </p:txBody>
      </p:sp>
      <p:sp>
        <p:nvSpPr>
          <p:cNvPr id="6" name="Title 5"/>
          <p:cNvSpPr>
            <a:spLocks noGrp="1"/>
          </p:cNvSpPr>
          <p:nvPr>
            <p:ph type="title"/>
          </p:nvPr>
        </p:nvSpPr>
        <p:spPr/>
        <p:txBody>
          <a:bodyPr>
            <a:normAutofit fontScale="90000"/>
          </a:bodyPr>
          <a:lstStyle/>
          <a:p>
            <a:r>
              <a:rPr lang="id-ID" dirty="0" smtClean="0">
                <a:solidFill>
                  <a:schemeClr val="tx2"/>
                </a:solidFill>
              </a:rPr>
              <a:t/>
            </a:r>
            <a:br>
              <a:rPr lang="id-ID" dirty="0" smtClean="0">
                <a:solidFill>
                  <a:schemeClr val="tx2"/>
                </a:solidFill>
              </a:rPr>
            </a:br>
            <a:r>
              <a:rPr lang="en-US" dirty="0" smtClean="0">
                <a:solidFill>
                  <a:schemeClr val="tx2"/>
                </a:solidFill>
              </a:rPr>
              <a:t>JUNCTION F.E.T</a:t>
            </a:r>
            <a:br>
              <a:rPr lang="en-US" dirty="0" smtClean="0">
                <a:solidFill>
                  <a:schemeClr val="tx2"/>
                </a:solidFill>
              </a:rPr>
            </a:br>
            <a:r>
              <a:rPr lang="en-US" dirty="0" smtClean="0">
                <a:solidFill>
                  <a:schemeClr val="tx2"/>
                </a:solidFill>
              </a:rPr>
              <a:t> N-TYPE</a:t>
            </a:r>
            <a:br>
              <a:rPr lang="en-US" dirty="0" smtClean="0">
                <a:solidFill>
                  <a:schemeClr val="tx2"/>
                </a:solidFill>
              </a:rPr>
            </a:br>
            <a:endParaRPr lang="id-ID" dirty="0"/>
          </a:p>
        </p:txBody>
      </p:sp>
      <p:graphicFrame>
        <p:nvGraphicFramePr>
          <p:cNvPr id="37894" name="Object 6"/>
          <p:cNvGraphicFramePr>
            <a:graphicFrameLocks noGrp="1" noChangeAspect="1"/>
          </p:cNvGraphicFramePr>
          <p:nvPr>
            <p:ph idx="1"/>
          </p:nvPr>
        </p:nvGraphicFramePr>
        <p:xfrm>
          <a:off x="1740315" y="2060848"/>
          <a:ext cx="5732688" cy="2484165"/>
        </p:xfrm>
        <a:graphic>
          <a:graphicData uri="http://schemas.openxmlformats.org/presentationml/2006/ole">
            <mc:AlternateContent xmlns:mc="http://schemas.openxmlformats.org/markup-compatibility/2006">
              <mc:Choice xmlns:v="urn:schemas-microsoft-com:vml" Requires="v">
                <p:oleObj spid="_x0000_s3087" name="Bitmap Image" r:id="rId3" imgW="3142857" imgH="1362265" progId="PBrush">
                  <p:embed/>
                </p:oleObj>
              </mc:Choice>
              <mc:Fallback>
                <p:oleObj name="Bitmap Image" r:id="rId3" imgW="3142857" imgH="1362265"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315" y="2060848"/>
                        <a:ext cx="5732688" cy="24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descr="Tel-U.png"/>
          <p:cNvPicPr>
            <a:picLocks noChangeAspect="1"/>
          </p:cNvPicPr>
          <p:nvPr/>
        </p:nvPicPr>
        <p:blipFill>
          <a:blip r:embed="rId5"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93509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914400" y="6096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38915" name="Rectangle 3"/>
          <p:cNvSpPr>
            <a:spLocks noChangeArrowheads="1"/>
          </p:cNvSpPr>
          <p:nvPr/>
        </p:nvSpPr>
        <p:spPr bwMode="auto">
          <a:xfrm>
            <a:off x="395536" y="4293096"/>
            <a:ext cx="8229600" cy="2092325"/>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Arial" pitchFamily="34" charset="0"/>
              <a:buChar char="•"/>
            </a:pPr>
            <a:r>
              <a:rPr lang="en-US" sz="2400" dirty="0" smtClean="0"/>
              <a:t>REVERSE </a:t>
            </a:r>
            <a:r>
              <a:rPr lang="en-US" sz="2400" dirty="0"/>
              <a:t>BIAS PADA GATE DIPERBESAR SEHINGGA MEMPERBESAR AREA DEPLESI</a:t>
            </a:r>
          </a:p>
          <a:p>
            <a:pPr marL="342900" indent="-342900" eaLnBrk="1" hangingPunct="1">
              <a:spcBef>
                <a:spcPct val="20000"/>
              </a:spcBef>
              <a:buClr>
                <a:schemeClr val="accent1"/>
              </a:buClr>
              <a:buFont typeface="Arial" pitchFamily="34" charset="0"/>
              <a:buChar char="•"/>
            </a:pPr>
            <a:r>
              <a:rPr lang="en-US" sz="2400" dirty="0"/>
              <a:t>MEMPERKECIL JALUR PADA CHANNEL</a:t>
            </a:r>
          </a:p>
          <a:p>
            <a:pPr marL="342900" indent="-342900" eaLnBrk="1" hangingPunct="1">
              <a:spcBef>
                <a:spcPct val="20000"/>
              </a:spcBef>
              <a:buClr>
                <a:schemeClr val="accent1"/>
              </a:buClr>
              <a:buFont typeface="Arial" pitchFamily="34" charset="0"/>
              <a:buChar char="•"/>
            </a:pPr>
            <a:r>
              <a:rPr lang="en-US" sz="2400" dirty="0"/>
              <a:t>MEMPERBESAR TAHANAN CHANNEL DARI SOURCE MENUJU DRAIN</a:t>
            </a:r>
          </a:p>
          <a:p>
            <a:pPr marL="342900" indent="-342900" eaLnBrk="1" hangingPunct="1">
              <a:spcBef>
                <a:spcPct val="20000"/>
              </a:spcBef>
              <a:buClr>
                <a:schemeClr val="accent1"/>
              </a:buClr>
              <a:buFont typeface="Wingdings" pitchFamily="2" charset="2"/>
              <a:buChar char="l"/>
            </a:pPr>
            <a:endParaRPr lang="en-US" sz="2400" dirty="0"/>
          </a:p>
          <a:p>
            <a:pPr marL="342900" indent="-342900" eaLnBrk="1" hangingPunct="1">
              <a:spcBef>
                <a:spcPct val="20000"/>
              </a:spcBef>
              <a:buClr>
                <a:schemeClr val="accent1"/>
              </a:buClr>
              <a:buFont typeface="Wingdings" pitchFamily="2" charset="2"/>
              <a:buChar char="l"/>
            </a:pPr>
            <a:endParaRPr lang="en-US" sz="2400" dirty="0"/>
          </a:p>
          <a:p>
            <a:pPr marL="342900" indent="-342900" eaLnBrk="1" hangingPunct="1">
              <a:spcBef>
                <a:spcPct val="20000"/>
              </a:spcBef>
              <a:buClr>
                <a:schemeClr val="accent1"/>
              </a:buClr>
              <a:buFont typeface="Wingdings" pitchFamily="2" charset="2"/>
              <a:buChar char="l"/>
            </a:pPr>
            <a:endParaRPr lang="en-US" sz="2400" dirty="0"/>
          </a:p>
          <a:p>
            <a:pPr marL="342900" indent="-342900" eaLnBrk="1" hangingPunct="1">
              <a:spcBef>
                <a:spcPct val="20000"/>
              </a:spcBef>
              <a:buClr>
                <a:schemeClr val="accent1"/>
              </a:buClr>
              <a:buFont typeface="Wingdings" pitchFamily="2" charset="2"/>
              <a:buChar char="l"/>
            </a:pPr>
            <a:endParaRPr lang="en-US" sz="2400" dirty="0"/>
          </a:p>
        </p:txBody>
      </p:sp>
      <p:sp>
        <p:nvSpPr>
          <p:cNvPr id="6" name="Title 5"/>
          <p:cNvSpPr>
            <a:spLocks noGrp="1"/>
          </p:cNvSpPr>
          <p:nvPr>
            <p:ph type="title"/>
          </p:nvPr>
        </p:nvSpPr>
        <p:spPr/>
        <p:txBody>
          <a:bodyPr>
            <a:normAutofit fontScale="90000"/>
          </a:bodyPr>
          <a:lstStyle/>
          <a:p>
            <a:r>
              <a:rPr lang="id-ID" dirty="0" smtClean="0">
                <a:solidFill>
                  <a:schemeClr val="tx2"/>
                </a:solidFill>
              </a:rPr>
              <a:t/>
            </a:r>
            <a:br>
              <a:rPr lang="id-ID" dirty="0" smtClean="0">
                <a:solidFill>
                  <a:schemeClr val="tx2"/>
                </a:solidFill>
              </a:rPr>
            </a:br>
            <a:r>
              <a:rPr lang="en-US" dirty="0" smtClean="0"/>
              <a:t>JUNCTION F.E.T</a:t>
            </a:r>
            <a:br>
              <a:rPr lang="en-US" dirty="0" smtClean="0"/>
            </a:br>
            <a:r>
              <a:rPr lang="en-US" dirty="0" smtClean="0"/>
              <a:t> N-TYPE</a:t>
            </a:r>
            <a:r>
              <a:rPr lang="en-US" dirty="0" smtClean="0">
                <a:solidFill>
                  <a:schemeClr val="tx2"/>
                </a:solidFill>
              </a:rPr>
              <a:t/>
            </a:r>
            <a:br>
              <a:rPr lang="en-US" dirty="0" smtClean="0">
                <a:solidFill>
                  <a:schemeClr val="tx2"/>
                </a:solidFill>
              </a:rPr>
            </a:br>
            <a:endParaRPr lang="id-ID" dirty="0"/>
          </a:p>
        </p:txBody>
      </p:sp>
      <p:graphicFrame>
        <p:nvGraphicFramePr>
          <p:cNvPr id="38918" name="Object 6"/>
          <p:cNvGraphicFramePr>
            <a:graphicFrameLocks noGrp="1" noChangeAspect="1"/>
          </p:cNvGraphicFramePr>
          <p:nvPr>
            <p:ph idx="1"/>
          </p:nvPr>
        </p:nvGraphicFramePr>
        <p:xfrm>
          <a:off x="1977025" y="1772816"/>
          <a:ext cx="4784233" cy="2088232"/>
        </p:xfrm>
        <a:graphic>
          <a:graphicData uri="http://schemas.openxmlformats.org/presentationml/2006/ole">
            <mc:AlternateContent xmlns:mc="http://schemas.openxmlformats.org/markup-compatibility/2006">
              <mc:Choice xmlns:v="urn:schemas-microsoft-com:vml" Requires="v">
                <p:oleObj spid="_x0000_s4111" name="Bitmap Image" r:id="rId3" imgW="2924583" imgH="1276190" progId="PBrush">
                  <p:embed/>
                </p:oleObj>
              </mc:Choice>
              <mc:Fallback>
                <p:oleObj name="Bitmap Image" r:id="rId3" imgW="2924583" imgH="1276190"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025" y="1772816"/>
                        <a:ext cx="478423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descr="Tel-U.png"/>
          <p:cNvPicPr>
            <a:picLocks noChangeAspect="1"/>
          </p:cNvPicPr>
          <p:nvPr/>
        </p:nvPicPr>
        <p:blipFill>
          <a:blip r:embed="rId5"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114803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914400" y="6858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39939" name="Rectangle 3"/>
          <p:cNvSpPr>
            <a:spLocks noChangeArrowheads="1"/>
          </p:cNvSpPr>
          <p:nvPr/>
        </p:nvSpPr>
        <p:spPr bwMode="auto">
          <a:xfrm>
            <a:off x="467544" y="4941168"/>
            <a:ext cx="8229600" cy="1584176"/>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Arial" pitchFamily="34" charset="0"/>
              <a:buChar char="•"/>
            </a:pPr>
            <a:r>
              <a:rPr lang="en-US" sz="2400" dirty="0" smtClean="0"/>
              <a:t>REVERSE </a:t>
            </a:r>
            <a:r>
              <a:rPr lang="en-US" sz="2400" dirty="0"/>
              <a:t>BIAS PADA GATE DIPERBESAR SEHINGGA MEMPERBESAR AREA DEPLESI</a:t>
            </a:r>
          </a:p>
          <a:p>
            <a:pPr marL="342900" indent="-342900" eaLnBrk="1" hangingPunct="1">
              <a:spcBef>
                <a:spcPct val="20000"/>
              </a:spcBef>
              <a:buClr>
                <a:schemeClr val="accent1"/>
              </a:buClr>
              <a:buFont typeface="Arial" pitchFamily="34" charset="0"/>
              <a:buChar char="•"/>
            </a:pPr>
            <a:r>
              <a:rPr lang="en-US" sz="2400" dirty="0"/>
              <a:t>TERJADI PINCH-OFF(PINCH-OFF VOLTAGE),KARENA KECILNYA VOLTASE YANG DAPAT LEWAT DARI SOURCE MENUJU DRAIN</a:t>
            </a:r>
          </a:p>
        </p:txBody>
      </p:sp>
      <p:sp>
        <p:nvSpPr>
          <p:cNvPr id="5" name="Title 4"/>
          <p:cNvSpPr>
            <a:spLocks noGrp="1"/>
          </p:cNvSpPr>
          <p:nvPr>
            <p:ph type="title"/>
          </p:nvPr>
        </p:nvSpPr>
        <p:spPr/>
        <p:txBody>
          <a:bodyPr>
            <a:normAutofit fontScale="90000"/>
          </a:bodyPr>
          <a:lstStyle/>
          <a:p>
            <a:r>
              <a:rPr lang="en-US" dirty="0" smtClean="0"/>
              <a:t>JUNCTION F.E.T</a:t>
            </a:r>
            <a:br>
              <a:rPr lang="en-US" dirty="0" smtClean="0"/>
            </a:br>
            <a:r>
              <a:rPr lang="en-US" dirty="0" smtClean="0"/>
              <a:t> N-TYPE</a:t>
            </a:r>
            <a:endParaRPr lang="id-ID" dirty="0"/>
          </a:p>
        </p:txBody>
      </p:sp>
      <p:graphicFrame>
        <p:nvGraphicFramePr>
          <p:cNvPr id="39942" name="Object 6"/>
          <p:cNvGraphicFramePr>
            <a:graphicFrameLocks noGrp="1" noChangeAspect="1"/>
          </p:cNvGraphicFramePr>
          <p:nvPr>
            <p:ph idx="1"/>
          </p:nvPr>
        </p:nvGraphicFramePr>
        <p:xfrm>
          <a:off x="1763688" y="2060848"/>
          <a:ext cx="4922381" cy="2159496"/>
        </p:xfrm>
        <a:graphic>
          <a:graphicData uri="http://schemas.openxmlformats.org/presentationml/2006/ole">
            <mc:AlternateContent xmlns:mc="http://schemas.openxmlformats.org/markup-compatibility/2006">
              <mc:Choice xmlns:v="urn:schemas-microsoft-com:vml" Requires="v">
                <p:oleObj spid="_x0000_s5135" name="Bitmap Image" r:id="rId3" imgW="2952381" imgH="1295238" progId="PBrush">
                  <p:embed/>
                </p:oleObj>
              </mc:Choice>
              <mc:Fallback>
                <p:oleObj name="Bitmap Image" r:id="rId3" imgW="2952381" imgH="1295238"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060848"/>
                        <a:ext cx="4922381" cy="21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Tel-U.png"/>
          <p:cNvPicPr>
            <a:picLocks noChangeAspect="1"/>
          </p:cNvPicPr>
          <p:nvPr/>
        </p:nvPicPr>
        <p:blipFill>
          <a:blip r:embed="rId5"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818760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5" name="Title 4"/>
          <p:cNvSpPr>
            <a:spLocks noGrp="1"/>
          </p:cNvSpPr>
          <p:nvPr>
            <p:ph type="title"/>
          </p:nvPr>
        </p:nvSpPr>
        <p:spPr/>
        <p:txBody>
          <a:bodyPr>
            <a:normAutofit fontScale="90000"/>
          </a:bodyPr>
          <a:lstStyle/>
          <a:p>
            <a:r>
              <a:rPr lang="id-ID" dirty="0" smtClean="0">
                <a:solidFill>
                  <a:schemeClr val="tx2"/>
                </a:solidFill>
              </a:rPr>
              <a:t/>
            </a:r>
            <a:br>
              <a:rPr lang="id-ID" dirty="0" smtClean="0">
                <a:solidFill>
                  <a:schemeClr val="tx2"/>
                </a:solidFill>
              </a:rPr>
            </a:br>
            <a:r>
              <a:rPr lang="en-US" dirty="0" smtClean="0"/>
              <a:t>JUNCTION F.E.T</a:t>
            </a:r>
            <a:br>
              <a:rPr lang="en-US" dirty="0" smtClean="0"/>
            </a:br>
            <a:r>
              <a:rPr lang="en-US" dirty="0" smtClean="0"/>
              <a:t> N-TYPE</a:t>
            </a:r>
            <a:r>
              <a:rPr lang="en-US" dirty="0" smtClean="0">
                <a:solidFill>
                  <a:schemeClr val="tx2"/>
                </a:solidFill>
              </a:rPr>
              <a:t/>
            </a:r>
            <a:br>
              <a:rPr lang="en-US" dirty="0" smtClean="0">
                <a:solidFill>
                  <a:schemeClr val="tx2"/>
                </a:solidFill>
              </a:rPr>
            </a:br>
            <a:endParaRPr lang="id-ID" dirty="0"/>
          </a:p>
        </p:txBody>
      </p:sp>
      <p:pic>
        <p:nvPicPr>
          <p:cNvPr id="40965" name="Picture 5"/>
          <p:cNvPicPr>
            <a:picLocks noGrp="1" noChangeAspect="1" noChangeArrowheads="1"/>
          </p:cNvPicPr>
          <p:nvPr>
            <p:ph idx="1"/>
          </p:nvPr>
        </p:nvPicPr>
        <p:blipFill>
          <a:blip r:embed="rId2" cstate="print"/>
          <a:stretch>
            <a:fillRect/>
          </a:stretch>
        </p:blipFill>
        <p:spPr>
          <a:xfrm>
            <a:off x="819348" y="1594936"/>
            <a:ext cx="7353052" cy="3100646"/>
          </a:xfrm>
          <a:noFill/>
          <a:ln/>
        </p:spPr>
      </p:pic>
      <p:sp>
        <p:nvSpPr>
          <p:cNvPr id="40967" name="Rectangle 7"/>
          <p:cNvSpPr>
            <a:spLocks noChangeArrowheads="1"/>
          </p:cNvSpPr>
          <p:nvPr/>
        </p:nvSpPr>
        <p:spPr bwMode="auto">
          <a:xfrm>
            <a:off x="467544" y="4941168"/>
            <a:ext cx="7772400" cy="1406525"/>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Char char="l"/>
            </a:pPr>
            <a:r>
              <a:rPr lang="en-US" sz="2400" dirty="0"/>
              <a:t>LEBIH SINGKAT BAHWA RESISTANSI PADA CHANNEL DAPAT DIKONTROL DENGAN DERAJAT/BESAR REVERSE BIAS YANG BERIKAN PADA GATE</a:t>
            </a:r>
          </a:p>
        </p:txBody>
      </p:sp>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435882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3"/>
          <p:cNvSpPr>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5" name="Title 4"/>
          <p:cNvSpPr>
            <a:spLocks noGrp="1"/>
          </p:cNvSpPr>
          <p:nvPr>
            <p:ph type="title"/>
          </p:nvPr>
        </p:nvSpPr>
        <p:spPr/>
        <p:txBody>
          <a:bodyPr>
            <a:normAutofit fontScale="90000"/>
          </a:bodyPr>
          <a:lstStyle/>
          <a:p>
            <a:r>
              <a:rPr lang="id-ID" dirty="0" smtClean="0">
                <a:solidFill>
                  <a:schemeClr val="tx2"/>
                </a:solidFill>
              </a:rPr>
              <a:t/>
            </a:r>
            <a:br>
              <a:rPr lang="id-ID" dirty="0" smtClean="0">
                <a:solidFill>
                  <a:schemeClr val="tx2"/>
                </a:solidFill>
              </a:rPr>
            </a:br>
            <a:r>
              <a:rPr lang="en-US" dirty="0" smtClean="0"/>
              <a:t>JUNCTION F.E.T</a:t>
            </a:r>
            <a:br>
              <a:rPr lang="en-US" dirty="0" smtClean="0"/>
            </a:br>
            <a:r>
              <a:rPr lang="en-US" dirty="0" smtClean="0"/>
              <a:t> N-TYPE</a:t>
            </a:r>
            <a:r>
              <a:rPr lang="en-US" dirty="0" smtClean="0">
                <a:solidFill>
                  <a:schemeClr val="tx2"/>
                </a:solidFill>
              </a:rPr>
              <a:t/>
            </a:r>
            <a:br>
              <a:rPr lang="en-US" dirty="0" smtClean="0">
                <a:solidFill>
                  <a:schemeClr val="tx2"/>
                </a:solidFill>
              </a:rPr>
            </a:br>
            <a:endParaRPr lang="id-ID" dirty="0"/>
          </a:p>
        </p:txBody>
      </p:sp>
      <p:pic>
        <p:nvPicPr>
          <p:cNvPr id="27653" name="Picture 5"/>
          <p:cNvPicPr>
            <a:picLocks noGrp="1" noChangeAspect="1" noChangeArrowheads="1"/>
          </p:cNvPicPr>
          <p:nvPr>
            <p:ph idx="1"/>
          </p:nvPr>
        </p:nvPicPr>
        <p:blipFill>
          <a:blip r:embed="rId2" cstate="print"/>
          <a:stretch>
            <a:fillRect/>
          </a:stretch>
        </p:blipFill>
        <p:spPr>
          <a:xfrm>
            <a:off x="611560" y="1844824"/>
            <a:ext cx="7860508" cy="2232248"/>
          </a:xfrm>
          <a:noFill/>
          <a:ln/>
        </p:spPr>
      </p:pic>
      <p:sp>
        <p:nvSpPr>
          <p:cNvPr id="27655" name="Rectangle 7"/>
          <p:cNvSpPr>
            <a:spLocks noChangeArrowheads="1"/>
          </p:cNvSpPr>
          <p:nvPr/>
        </p:nvSpPr>
        <p:spPr bwMode="auto">
          <a:xfrm>
            <a:off x="533400" y="4613275"/>
            <a:ext cx="8229600" cy="1863725"/>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Arial" pitchFamily="34" charset="0"/>
              <a:buChar char="•"/>
            </a:pPr>
            <a:r>
              <a:rPr lang="en-US" sz="2800" dirty="0"/>
              <a:t>GERAKAN ELEKTRON FET TIPE-N</a:t>
            </a:r>
          </a:p>
          <a:p>
            <a:pPr marL="342900" indent="-342900" eaLnBrk="1" hangingPunct="1">
              <a:spcBef>
                <a:spcPct val="20000"/>
              </a:spcBef>
              <a:buClr>
                <a:schemeClr val="accent1"/>
              </a:buClr>
              <a:buFont typeface="Arial" pitchFamily="34" charset="0"/>
              <a:buChar char="•"/>
            </a:pPr>
            <a:r>
              <a:rPr lang="en-US" sz="2800" dirty="0"/>
              <a:t>ARUS ELEKTRON MENGALIR DARI KUTUB NEGATIF SUMBER TEGANGAN,  KE SOURCE,MENUJU DRAIN</a:t>
            </a:r>
          </a:p>
        </p:txBody>
      </p:sp>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665389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4"/>
          <p:cNvSpPr>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5" name="Title 4"/>
          <p:cNvSpPr>
            <a:spLocks noGrp="1"/>
          </p:cNvSpPr>
          <p:nvPr>
            <p:ph type="title"/>
          </p:nvPr>
        </p:nvSpPr>
        <p:spPr/>
        <p:txBody>
          <a:bodyPr>
            <a:normAutofit fontScale="90000"/>
          </a:bodyPr>
          <a:lstStyle/>
          <a:p>
            <a:r>
              <a:rPr lang="en-US" dirty="0" smtClean="0"/>
              <a:t>JUNCTION F.E.T</a:t>
            </a:r>
            <a:br>
              <a:rPr lang="en-US" dirty="0" smtClean="0"/>
            </a:br>
            <a:r>
              <a:rPr lang="en-US" dirty="0" smtClean="0"/>
              <a:t>P-TYPE</a:t>
            </a:r>
            <a:endParaRPr lang="id-ID" dirty="0"/>
          </a:p>
        </p:txBody>
      </p:sp>
      <p:pic>
        <p:nvPicPr>
          <p:cNvPr id="29701" name="Picture 5" descr="1 copy"/>
          <p:cNvPicPr>
            <a:picLocks noGrp="1" noChangeAspect="1" noChangeArrowheads="1"/>
          </p:cNvPicPr>
          <p:nvPr>
            <p:ph idx="1"/>
          </p:nvPr>
        </p:nvPicPr>
        <p:blipFill>
          <a:blip r:embed="rId2" cstate="print"/>
          <a:stretch>
            <a:fillRect/>
          </a:stretch>
        </p:blipFill>
        <p:spPr>
          <a:xfrm>
            <a:off x="579835" y="1988840"/>
            <a:ext cx="8087938" cy="1872208"/>
          </a:xfrm>
          <a:noFill/>
          <a:ln/>
        </p:spPr>
      </p:pic>
      <p:sp>
        <p:nvSpPr>
          <p:cNvPr id="29703" name="Rectangle 7"/>
          <p:cNvSpPr>
            <a:spLocks noChangeArrowheads="1"/>
          </p:cNvSpPr>
          <p:nvPr/>
        </p:nvSpPr>
        <p:spPr bwMode="auto">
          <a:xfrm>
            <a:off x="827584" y="4581128"/>
            <a:ext cx="7543800" cy="1554832"/>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Arial" pitchFamily="34" charset="0"/>
              <a:buChar char="•"/>
            </a:pPr>
            <a:r>
              <a:rPr lang="en-US" sz="2800" dirty="0" smtClean="0"/>
              <a:t>BAGIAN </a:t>
            </a:r>
            <a:r>
              <a:rPr lang="en-US" sz="2800" dirty="0"/>
              <a:t>CHANNEL DIBUAT DARI BAHAN TIPE-P </a:t>
            </a:r>
          </a:p>
          <a:p>
            <a:pPr marL="342900" indent="-342900" eaLnBrk="1" hangingPunct="1">
              <a:spcBef>
                <a:spcPct val="20000"/>
              </a:spcBef>
              <a:buClr>
                <a:schemeClr val="accent1"/>
              </a:buClr>
              <a:buFont typeface="Arial" pitchFamily="34" charset="0"/>
              <a:buChar char="•"/>
            </a:pPr>
            <a:r>
              <a:rPr lang="en-US" sz="2800" dirty="0"/>
              <a:t>GATE TERBUAT DARI BAHAN TIPE-N</a:t>
            </a:r>
          </a:p>
          <a:p>
            <a:pPr marL="342900" indent="-342900" eaLnBrk="1" hangingPunct="1">
              <a:spcBef>
                <a:spcPct val="20000"/>
              </a:spcBef>
              <a:buClr>
                <a:schemeClr val="accent1"/>
              </a:buClr>
              <a:buFont typeface="Arial" pitchFamily="34" charset="0"/>
              <a:buChar char="•"/>
            </a:pPr>
            <a:r>
              <a:rPr lang="en-US" sz="2800" dirty="0"/>
              <a:t>ARAH VOLTASE DIBALIK PADA CHANNEL TIPE-P</a:t>
            </a:r>
          </a:p>
          <a:p>
            <a:pPr marL="342900" indent="-342900" eaLnBrk="1" hangingPunct="1">
              <a:spcBef>
                <a:spcPct val="20000"/>
              </a:spcBef>
              <a:buClr>
                <a:schemeClr val="accent1"/>
              </a:buClr>
              <a:buFont typeface="Wingdings" pitchFamily="2" charset="2"/>
              <a:buChar char="l"/>
            </a:pPr>
            <a:endParaRPr lang="en-US" sz="2800" dirty="0"/>
          </a:p>
          <a:p>
            <a:pPr marL="342900" indent="-342900" eaLnBrk="1" hangingPunct="1">
              <a:spcBef>
                <a:spcPct val="20000"/>
              </a:spcBef>
              <a:buClr>
                <a:schemeClr val="accent1"/>
              </a:buClr>
              <a:buFont typeface="Wingdings" pitchFamily="2" charset="2"/>
              <a:buChar char="l"/>
            </a:pPr>
            <a:endParaRPr lang="en-US" sz="2800" dirty="0"/>
          </a:p>
        </p:txBody>
      </p:sp>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521797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3"/>
          <p:cNvSpPr>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5" name="Title 4"/>
          <p:cNvSpPr>
            <a:spLocks noGrp="1"/>
          </p:cNvSpPr>
          <p:nvPr>
            <p:ph type="title"/>
          </p:nvPr>
        </p:nvSpPr>
        <p:spPr/>
        <p:txBody>
          <a:bodyPr>
            <a:normAutofit fontScale="90000"/>
          </a:bodyPr>
          <a:lstStyle/>
          <a:p>
            <a:r>
              <a:rPr lang="en-US" dirty="0" smtClean="0">
                <a:solidFill>
                  <a:schemeClr val="tx2"/>
                </a:solidFill>
              </a:rPr>
              <a:t/>
            </a:r>
            <a:br>
              <a:rPr lang="en-US" dirty="0" smtClean="0">
                <a:solidFill>
                  <a:schemeClr val="tx2"/>
                </a:solidFill>
              </a:rPr>
            </a:br>
            <a:r>
              <a:rPr lang="en-US" dirty="0" smtClean="0"/>
              <a:t>SIT (STATIC INDUCTION FET)</a:t>
            </a:r>
            <a:br>
              <a:rPr lang="en-US" dirty="0" smtClean="0"/>
            </a:br>
            <a:endParaRPr lang="id-ID" dirty="0"/>
          </a:p>
        </p:txBody>
      </p:sp>
      <p:pic>
        <p:nvPicPr>
          <p:cNvPr id="47111" name="Picture 7" descr="3 copy"/>
          <p:cNvPicPr>
            <a:picLocks noGrp="1" noChangeAspect="1" noChangeArrowheads="1"/>
          </p:cNvPicPr>
          <p:nvPr>
            <p:ph idx="1"/>
          </p:nvPr>
        </p:nvPicPr>
        <p:blipFill>
          <a:blip r:embed="rId2" cstate="print"/>
          <a:stretch>
            <a:fillRect/>
          </a:stretch>
        </p:blipFill>
        <p:spPr>
          <a:xfrm>
            <a:off x="1403648" y="1484784"/>
            <a:ext cx="6426200" cy="3530600"/>
          </a:xfrm>
          <a:noFill/>
          <a:ln/>
        </p:spPr>
      </p:pic>
      <p:sp>
        <p:nvSpPr>
          <p:cNvPr id="47108" name="Rectangle 4"/>
          <p:cNvSpPr>
            <a:spLocks noGrp="1" noChangeArrowheads="1"/>
          </p:cNvSpPr>
          <p:nvPr>
            <p:ph type="body" sz="half" idx="4294967295"/>
          </p:nvPr>
        </p:nvSpPr>
        <p:spPr>
          <a:xfrm>
            <a:off x="467544" y="4953001"/>
            <a:ext cx="7457256" cy="1716360"/>
          </a:xfrm>
        </p:spPr>
        <p:txBody>
          <a:bodyPr>
            <a:normAutofit fontScale="85000" lnSpcReduction="10000"/>
          </a:bodyPr>
          <a:lstStyle/>
          <a:p>
            <a:r>
              <a:rPr lang="en-US" sz="2400" dirty="0"/>
              <a:t>MERUPAKAN PERANGKAT POWER</a:t>
            </a:r>
          </a:p>
          <a:p>
            <a:r>
              <a:rPr lang="en-US" sz="2400" dirty="0"/>
              <a:t>FAST SWITCHING DEVICE, KARENA MEMILIKI TAHANAN GATE DAN KAPASITANSI DARI GATE MENUJU SOURCE YANG </a:t>
            </a:r>
            <a:r>
              <a:rPr lang="en-US" sz="2400" dirty="0" smtClean="0"/>
              <a:t>LEMAH</a:t>
            </a:r>
            <a:endParaRPr lang="id-ID" sz="2400" dirty="0" smtClean="0"/>
          </a:p>
          <a:p>
            <a:r>
              <a:rPr lang="en-US" sz="2400" dirty="0" smtClean="0"/>
              <a:t>DIGUNAKAN SEBAGAI PENGUAT GELOMBANG MICRO SAMPAI DENGAN 10 </a:t>
            </a:r>
            <a:r>
              <a:rPr lang="en-US" sz="2400" dirty="0" err="1" smtClean="0"/>
              <a:t>gHz</a:t>
            </a:r>
            <a:endParaRPr lang="en-US" sz="2400" dirty="0"/>
          </a:p>
        </p:txBody>
      </p:sp>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618349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J</a:t>
            </a:r>
            <a:r>
              <a:rPr lang="id-ID" dirty="0" smtClean="0">
                <a:ln w="1905"/>
                <a:effectLst>
                  <a:innerShdw blurRad="69850" dist="43180" dir="5400000">
                    <a:srgbClr val="000000">
                      <a:alpha val="65000"/>
                    </a:srgbClr>
                  </a:innerShdw>
                </a:effectLst>
              </a:rPr>
              <a:t>enis Transistor</a:t>
            </a:r>
            <a:endParaRPr lang="id-ID"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a:bodyPr>
          <a:lstStyle/>
          <a:p>
            <a:pPr marL="0" indent="0" algn="just"/>
            <a:r>
              <a:rPr lang="id-ID" sz="2400" dirty="0" smtClean="0"/>
              <a:t>    </a:t>
            </a:r>
            <a:r>
              <a:rPr lang="en-US" sz="2400" dirty="0" err="1" smtClean="0"/>
              <a:t>Secara</a:t>
            </a:r>
            <a:r>
              <a:rPr lang="en-US" sz="2400" dirty="0" smtClean="0"/>
              <a:t> </a:t>
            </a:r>
            <a:r>
              <a:rPr lang="en-US" sz="2400" dirty="0" err="1" smtClean="0"/>
              <a:t>umum</a:t>
            </a:r>
            <a:r>
              <a:rPr lang="en-US" sz="2400" dirty="0" smtClean="0"/>
              <a:t>, transistor </a:t>
            </a:r>
            <a:r>
              <a:rPr lang="en-US" sz="2400" dirty="0" err="1" smtClean="0"/>
              <a:t>dapat</a:t>
            </a:r>
            <a:r>
              <a:rPr lang="en-US" sz="2400" dirty="0" smtClean="0"/>
              <a:t> </a:t>
            </a:r>
            <a:r>
              <a:rPr lang="en-US" sz="2400" dirty="0" err="1" smtClean="0"/>
              <a:t>dibedakan</a:t>
            </a:r>
            <a:r>
              <a:rPr lang="en-US" sz="2400" dirty="0" smtClean="0"/>
              <a:t> </a:t>
            </a:r>
            <a:r>
              <a:rPr lang="en-US" sz="2400" dirty="0" err="1" smtClean="0"/>
              <a:t>berdasarkan</a:t>
            </a:r>
            <a:r>
              <a:rPr lang="en-US" sz="2400" dirty="0" smtClean="0"/>
              <a:t> :</a:t>
            </a:r>
            <a:endParaRPr lang="id-ID" sz="2400" dirty="0" smtClean="0"/>
          </a:p>
          <a:p>
            <a:pPr lvl="1"/>
            <a:r>
              <a:rPr lang="id-ID" sz="2400" dirty="0" smtClean="0">
                <a:solidFill>
                  <a:schemeClr val="tx1"/>
                </a:solidFill>
              </a:rPr>
              <a:t>Bahan</a:t>
            </a:r>
            <a:r>
              <a:rPr lang="en-US" sz="2400" dirty="0" smtClean="0">
                <a:solidFill>
                  <a:schemeClr val="tx1"/>
                </a:solidFill>
              </a:rPr>
              <a:t> </a:t>
            </a:r>
            <a:r>
              <a:rPr lang="en-US" sz="2400" dirty="0" err="1">
                <a:solidFill>
                  <a:schemeClr val="tx1"/>
                </a:solidFill>
              </a:rPr>
              <a:t>semikonduktor</a:t>
            </a:r>
            <a:r>
              <a:rPr lang="en-US" sz="2400" dirty="0">
                <a:solidFill>
                  <a:schemeClr val="tx1"/>
                </a:solidFill>
              </a:rPr>
              <a:t>: Germanium, </a:t>
            </a:r>
            <a:r>
              <a:rPr lang="en-US" sz="2400" dirty="0" err="1">
                <a:solidFill>
                  <a:schemeClr val="tx1"/>
                </a:solidFill>
              </a:rPr>
              <a:t>Silikon</a:t>
            </a:r>
            <a:r>
              <a:rPr lang="en-US" sz="2400" dirty="0">
                <a:solidFill>
                  <a:schemeClr val="tx1"/>
                </a:solidFill>
              </a:rPr>
              <a:t>, Gallium Arsenide.</a:t>
            </a:r>
            <a:endParaRPr lang="id-ID" sz="2400" dirty="0">
              <a:solidFill>
                <a:schemeClr val="tx1"/>
              </a:solidFill>
            </a:endParaRPr>
          </a:p>
          <a:p>
            <a:pPr lvl="1"/>
            <a:r>
              <a:rPr lang="en-US" sz="2400" dirty="0" err="1">
                <a:solidFill>
                  <a:schemeClr val="tx1"/>
                </a:solidFill>
              </a:rPr>
              <a:t>Kemasan</a:t>
            </a:r>
            <a:r>
              <a:rPr lang="en-US" sz="2400" dirty="0">
                <a:solidFill>
                  <a:schemeClr val="tx1"/>
                </a:solidFill>
              </a:rPr>
              <a:t> </a:t>
            </a:r>
            <a:r>
              <a:rPr lang="en-US" sz="2400" dirty="0" err="1">
                <a:solidFill>
                  <a:schemeClr val="tx1"/>
                </a:solidFill>
              </a:rPr>
              <a:t>fisik</a:t>
            </a:r>
            <a:r>
              <a:rPr lang="en-US" sz="2400" dirty="0">
                <a:solidFill>
                  <a:schemeClr val="tx1"/>
                </a:solidFill>
              </a:rPr>
              <a:t>: Through Hole Metal, Through Hole Plastic, Surface Mount, IC, </a:t>
            </a:r>
            <a:r>
              <a:rPr lang="en-US" sz="2400" dirty="0" err="1">
                <a:solidFill>
                  <a:schemeClr val="tx1"/>
                </a:solidFill>
              </a:rPr>
              <a:t>dan</a:t>
            </a:r>
            <a:r>
              <a:rPr lang="en-US" sz="2400" dirty="0">
                <a:solidFill>
                  <a:schemeClr val="tx1"/>
                </a:solidFill>
              </a:rPr>
              <a:t> lain-lain.</a:t>
            </a:r>
            <a:endParaRPr lang="id-ID" sz="2400" dirty="0">
              <a:solidFill>
                <a:schemeClr val="tx1"/>
              </a:solidFill>
            </a:endParaRPr>
          </a:p>
          <a:p>
            <a:pPr lvl="1"/>
            <a:r>
              <a:rPr lang="en-US" sz="2400" dirty="0" err="1">
                <a:solidFill>
                  <a:schemeClr val="tx1"/>
                </a:solidFill>
              </a:rPr>
              <a:t>Tipe</a:t>
            </a:r>
            <a:r>
              <a:rPr lang="en-US" sz="2400" dirty="0">
                <a:solidFill>
                  <a:schemeClr val="tx1"/>
                </a:solidFill>
              </a:rPr>
              <a:t>: UJT, BJT, JFET, IGFET (MOSFET), IGBT, HBT, MISFET, VMOSFET, MESFET, HEMT, SCR </a:t>
            </a:r>
            <a:endParaRPr lang="id-ID" sz="2400" dirty="0" smtClean="0">
              <a:solidFill>
                <a:schemeClr val="tx1"/>
              </a:solidFill>
            </a:endParaRPr>
          </a:p>
          <a:p>
            <a:pPr lvl="1"/>
            <a:r>
              <a:rPr lang="id-ID" sz="2400" dirty="0" smtClean="0">
                <a:solidFill>
                  <a:schemeClr val="tx1"/>
                </a:solidFill>
              </a:rPr>
              <a:t>P</a:t>
            </a:r>
            <a:r>
              <a:rPr lang="en-US" sz="2400" dirty="0" err="1" smtClean="0">
                <a:solidFill>
                  <a:schemeClr val="tx1"/>
                </a:solidFill>
              </a:rPr>
              <a:t>engembangan</a:t>
            </a:r>
            <a:r>
              <a:rPr lang="en-US" sz="2400" dirty="0" smtClean="0">
                <a:solidFill>
                  <a:schemeClr val="tx1"/>
                </a:solidFill>
              </a:rPr>
              <a:t> </a:t>
            </a:r>
            <a:r>
              <a:rPr lang="en-US" sz="2400" dirty="0" err="1">
                <a:solidFill>
                  <a:schemeClr val="tx1"/>
                </a:solidFill>
              </a:rPr>
              <a:t>dari</a:t>
            </a:r>
            <a:r>
              <a:rPr lang="en-US" sz="2400" dirty="0">
                <a:solidFill>
                  <a:schemeClr val="tx1"/>
                </a:solidFill>
              </a:rPr>
              <a:t> transistor </a:t>
            </a:r>
            <a:r>
              <a:rPr lang="en-US" sz="2400" dirty="0" err="1">
                <a:solidFill>
                  <a:schemeClr val="tx1"/>
                </a:solidFill>
              </a:rPr>
              <a:t>yaitu</a:t>
            </a:r>
            <a:r>
              <a:rPr lang="en-US" sz="2400" dirty="0">
                <a:solidFill>
                  <a:schemeClr val="tx1"/>
                </a:solidFill>
              </a:rPr>
              <a:t> </a:t>
            </a:r>
            <a:r>
              <a:rPr lang="en-US" sz="2400" dirty="0" smtClean="0">
                <a:solidFill>
                  <a:schemeClr val="tx1"/>
                </a:solidFill>
              </a:rPr>
              <a:t>IC</a:t>
            </a:r>
            <a:r>
              <a:rPr lang="id-ID" sz="2400" dirty="0" smtClean="0">
                <a:solidFill>
                  <a:schemeClr val="tx1"/>
                </a:solidFill>
              </a:rPr>
              <a:t> </a:t>
            </a:r>
            <a:r>
              <a:rPr lang="en-US" sz="2400" dirty="0" smtClean="0">
                <a:solidFill>
                  <a:schemeClr val="tx1"/>
                </a:solidFill>
              </a:rPr>
              <a:t>(</a:t>
            </a:r>
            <a:r>
              <a:rPr lang="en-US" sz="2400" dirty="0">
                <a:solidFill>
                  <a:schemeClr val="tx1"/>
                </a:solidFill>
              </a:rPr>
              <a:t>Integrated Circuit) </a:t>
            </a:r>
            <a:r>
              <a:rPr lang="en-US" sz="2400" dirty="0" err="1">
                <a:solidFill>
                  <a:schemeClr val="tx1"/>
                </a:solidFill>
              </a:rPr>
              <a:t>dan</a:t>
            </a:r>
            <a:r>
              <a:rPr lang="en-US" sz="2400" dirty="0">
                <a:solidFill>
                  <a:schemeClr val="tx1"/>
                </a:solidFill>
              </a:rPr>
              <a:t> lain-lain</a:t>
            </a:r>
            <a:r>
              <a:rPr lang="en-US" sz="2400" dirty="0" smtClean="0">
                <a:solidFill>
                  <a:schemeClr val="tx1"/>
                </a:solidFill>
              </a:rPr>
              <a:t>.</a:t>
            </a:r>
            <a:endParaRPr lang="id-ID" sz="2400" dirty="0">
              <a:solidFill>
                <a:schemeClr val="tx1"/>
              </a:solidFill>
            </a:endParaRPr>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736991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anchor="b"/>
          <a:lstStyle/>
          <a:p>
            <a:pPr eaLnBrk="1" hangingPunct="1"/>
            <a:endParaRPr lang="en-US" sz="3400" dirty="0">
              <a:solidFill>
                <a:schemeClr val="tx2"/>
              </a:solidFill>
            </a:endParaRPr>
          </a:p>
        </p:txBody>
      </p:sp>
      <p:sp>
        <p:nvSpPr>
          <p:cNvPr id="5" name="Title 4"/>
          <p:cNvSpPr>
            <a:spLocks noGrp="1"/>
          </p:cNvSpPr>
          <p:nvPr>
            <p:ph type="title"/>
          </p:nvPr>
        </p:nvSpPr>
        <p:spPr/>
        <p:txBody>
          <a:bodyPr>
            <a:normAutofit fontScale="90000"/>
          </a:bodyPr>
          <a:lstStyle/>
          <a:p>
            <a:r>
              <a:rPr lang="en-US" dirty="0" smtClean="0"/>
              <a:t>MESFET </a:t>
            </a:r>
            <a:r>
              <a:rPr lang="id-ID" dirty="0" smtClean="0"/>
              <a:t/>
            </a:r>
            <a:br>
              <a:rPr lang="id-ID" dirty="0" smtClean="0"/>
            </a:br>
            <a:r>
              <a:rPr lang="en-US" dirty="0" smtClean="0"/>
              <a:t>(METAL SEM.CON FET)</a:t>
            </a:r>
            <a:endParaRPr lang="id-ID" dirty="0"/>
          </a:p>
        </p:txBody>
      </p:sp>
      <p:pic>
        <p:nvPicPr>
          <p:cNvPr id="52231" name="Picture 7" descr="4 copy"/>
          <p:cNvPicPr>
            <a:picLocks noGrp="1" noChangeAspect="1" noChangeArrowheads="1"/>
          </p:cNvPicPr>
          <p:nvPr>
            <p:ph idx="1"/>
          </p:nvPr>
        </p:nvPicPr>
        <p:blipFill>
          <a:blip r:embed="rId2" cstate="print"/>
          <a:stretch>
            <a:fillRect/>
          </a:stretch>
        </p:blipFill>
        <p:spPr>
          <a:xfrm>
            <a:off x="943233" y="1772816"/>
            <a:ext cx="7325131" cy="2016224"/>
          </a:xfrm>
          <a:noFill/>
          <a:ln/>
        </p:spPr>
      </p:pic>
      <p:sp>
        <p:nvSpPr>
          <p:cNvPr id="52228" name="Rectangle 4"/>
          <p:cNvSpPr>
            <a:spLocks noGrp="1" noChangeArrowheads="1"/>
          </p:cNvSpPr>
          <p:nvPr>
            <p:ph type="body" sz="half" idx="4294967295"/>
          </p:nvPr>
        </p:nvSpPr>
        <p:spPr>
          <a:xfrm>
            <a:off x="467544" y="4232275"/>
            <a:ext cx="8280920" cy="2293069"/>
          </a:xfrm>
        </p:spPr>
        <p:txBody>
          <a:bodyPr>
            <a:normAutofit fontScale="92500" lnSpcReduction="10000"/>
          </a:bodyPr>
          <a:lstStyle/>
          <a:p>
            <a:pPr>
              <a:lnSpc>
                <a:spcPct val="90000"/>
              </a:lnSpc>
            </a:pPr>
            <a:r>
              <a:rPr lang="en-US" sz="2400" dirty="0"/>
              <a:t>HAMPIR SAMA DENGAN JFET TETAPI BAHAN P YANG DITAMBAHKAN MENGHASILKAN RESISTANSI YANG LEBIH KECIL</a:t>
            </a:r>
          </a:p>
          <a:p>
            <a:pPr>
              <a:lnSpc>
                <a:spcPct val="90000"/>
              </a:lnSpc>
            </a:pPr>
            <a:r>
              <a:rPr lang="en-US" sz="2400" dirty="0"/>
              <a:t>BAHAN-BAHAN YANG DIGUNAKAN : </a:t>
            </a:r>
          </a:p>
          <a:p>
            <a:pPr>
              <a:lnSpc>
                <a:spcPct val="90000"/>
              </a:lnSpc>
            </a:pPr>
            <a:r>
              <a:rPr lang="sv-SE" sz="2400" dirty="0"/>
              <a:t>SILIKON, GALIUM ARSENIDE, INDIUM PHOSPHIDE, SILIKON </a:t>
            </a:r>
            <a:r>
              <a:rPr lang="sv-SE" sz="2400" dirty="0" smtClean="0"/>
              <a:t>CARBIDE</a:t>
            </a:r>
            <a:r>
              <a:rPr lang="sv-SE" sz="2400" dirty="0"/>
              <a:t>, DIAMOND ALLOTROPE  DARI CARBON.</a:t>
            </a:r>
            <a:r>
              <a:rPr lang="en-US" sz="2400" dirty="0"/>
              <a:t> </a:t>
            </a:r>
            <a:endParaRPr lang="id-ID" sz="2400" dirty="0" smtClean="0"/>
          </a:p>
          <a:p>
            <a:pPr>
              <a:lnSpc>
                <a:spcPct val="90000"/>
              </a:lnSpc>
            </a:pPr>
            <a:r>
              <a:rPr lang="en-US" sz="2400" dirty="0" smtClean="0"/>
              <a:t>DIGUNAKAN SEBAGAI PENGUAT GELOMBANG MICRO SAMPAI DENGAN FREKUENSI 30 GHz</a:t>
            </a:r>
          </a:p>
          <a:p>
            <a:pPr>
              <a:lnSpc>
                <a:spcPct val="90000"/>
              </a:lnSpc>
            </a:pPr>
            <a:endParaRPr lang="en-US" sz="2400" dirty="0"/>
          </a:p>
        </p:txBody>
      </p:sp>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189766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algn="ctr" eaLnBrk="1" hangingPunct="1"/>
            <a:r>
              <a:rPr lang="en-US" dirty="0" smtClean="0"/>
              <a:t>TRANSISTOR MOSFET</a:t>
            </a:r>
          </a:p>
        </p:txBody>
      </p:sp>
      <p:sp>
        <p:nvSpPr>
          <p:cNvPr id="14339" name="Rectangle 5"/>
          <p:cNvSpPr>
            <a:spLocks noGrp="1" noChangeArrowheads="1"/>
          </p:cNvSpPr>
          <p:nvPr>
            <p:ph type="body" sz="half" idx="1"/>
          </p:nvPr>
        </p:nvSpPr>
        <p:spPr>
          <a:xfrm>
            <a:off x="457200" y="1484784"/>
            <a:ext cx="5698976" cy="5184576"/>
          </a:xfrm>
        </p:spPr>
        <p:txBody>
          <a:bodyPr>
            <a:noAutofit/>
          </a:bodyPr>
          <a:lstStyle/>
          <a:p>
            <a:pPr algn="just">
              <a:lnSpc>
                <a:spcPct val="80000"/>
              </a:lnSpc>
            </a:pPr>
            <a:r>
              <a:rPr lang="en-US" sz="2400" dirty="0" err="1" smtClean="0"/>
              <a:t>Mirip</a:t>
            </a:r>
            <a:r>
              <a:rPr lang="en-US" sz="2400" dirty="0" smtClean="0"/>
              <a:t> </a:t>
            </a:r>
            <a:r>
              <a:rPr lang="en-US" sz="2400" dirty="0" err="1" smtClean="0"/>
              <a:t>seperti</a:t>
            </a:r>
            <a:r>
              <a:rPr lang="en-US" sz="2400" dirty="0" smtClean="0"/>
              <a:t> JFET, transistor </a:t>
            </a:r>
            <a:r>
              <a:rPr lang="en-US" sz="2400" b="1" dirty="0" smtClean="0"/>
              <a:t>MOSFET (</a:t>
            </a:r>
            <a:r>
              <a:rPr lang="en-US" sz="2400" b="1" i="1" dirty="0" smtClean="0"/>
              <a:t>Metal oxide</a:t>
            </a:r>
            <a:r>
              <a:rPr lang="en-US" sz="2400" b="1" dirty="0" smtClean="0"/>
              <a:t> FET)</a:t>
            </a:r>
            <a:r>
              <a:rPr lang="en-US" sz="2400" dirty="0" smtClean="0"/>
              <a:t> </a:t>
            </a:r>
            <a:r>
              <a:rPr lang="en-US" sz="2400" dirty="0" err="1" smtClean="0"/>
              <a:t>memiliki</a:t>
            </a:r>
            <a:r>
              <a:rPr lang="en-US" sz="2400" dirty="0" smtClean="0"/>
              <a:t> drain, source </a:t>
            </a:r>
            <a:r>
              <a:rPr lang="en-US" sz="2400" dirty="0" err="1" smtClean="0"/>
              <a:t>dan</a:t>
            </a:r>
            <a:r>
              <a:rPr lang="en-US" sz="2400" dirty="0" smtClean="0"/>
              <a:t> gate. </a:t>
            </a:r>
            <a:r>
              <a:rPr lang="en-US" sz="2400" dirty="0" err="1" smtClean="0"/>
              <a:t>Namun</a:t>
            </a:r>
            <a:r>
              <a:rPr lang="en-US" sz="2400" dirty="0" smtClean="0"/>
              <a:t> </a:t>
            </a:r>
            <a:r>
              <a:rPr lang="en-US" sz="2400" dirty="0" err="1" smtClean="0"/>
              <a:t>perbedaannya</a:t>
            </a:r>
            <a:r>
              <a:rPr lang="en-US" sz="2400" dirty="0" smtClean="0"/>
              <a:t> gate </a:t>
            </a:r>
            <a:r>
              <a:rPr lang="en-US" sz="2400" dirty="0" err="1" smtClean="0"/>
              <a:t>terisolasi</a:t>
            </a:r>
            <a:r>
              <a:rPr lang="en-US" sz="2400" dirty="0" smtClean="0"/>
              <a:t> </a:t>
            </a:r>
            <a:r>
              <a:rPr lang="en-US" sz="2400" dirty="0" err="1" smtClean="0"/>
              <a:t>oleh</a:t>
            </a:r>
            <a:r>
              <a:rPr lang="en-US" sz="2400" dirty="0" smtClean="0"/>
              <a:t> </a:t>
            </a:r>
            <a:r>
              <a:rPr lang="en-US" sz="2400" dirty="0" err="1" smtClean="0"/>
              <a:t>suatu</a:t>
            </a:r>
            <a:r>
              <a:rPr lang="en-US" sz="2400" dirty="0" smtClean="0"/>
              <a:t> </a:t>
            </a:r>
            <a:r>
              <a:rPr lang="en-US" sz="2400" b="1" dirty="0" err="1" smtClean="0"/>
              <a:t>bahan</a:t>
            </a:r>
            <a:r>
              <a:rPr lang="en-US" sz="2400" b="1" dirty="0" smtClean="0"/>
              <a:t> </a:t>
            </a:r>
            <a:r>
              <a:rPr lang="en-US" sz="2400" b="1" dirty="0" err="1" smtClean="0"/>
              <a:t>oksida</a:t>
            </a:r>
            <a:r>
              <a:rPr lang="en-US" sz="2400" dirty="0" smtClean="0"/>
              <a:t>. </a:t>
            </a:r>
            <a:endParaRPr lang="id-ID" sz="2400" dirty="0" smtClean="0"/>
          </a:p>
          <a:p>
            <a:pPr algn="just">
              <a:lnSpc>
                <a:spcPct val="80000"/>
              </a:lnSpc>
            </a:pPr>
            <a:r>
              <a:rPr lang="en-US" sz="2400" dirty="0" smtClean="0"/>
              <a:t>Gate </a:t>
            </a:r>
            <a:r>
              <a:rPr lang="en-US" sz="2400" dirty="0" err="1" smtClean="0"/>
              <a:t>sendiri</a:t>
            </a:r>
            <a:r>
              <a:rPr lang="en-US" sz="2400" dirty="0" smtClean="0"/>
              <a:t> </a:t>
            </a:r>
            <a:r>
              <a:rPr lang="en-US" sz="2400" dirty="0" err="1" smtClean="0"/>
              <a:t>terbuat</a:t>
            </a:r>
            <a:r>
              <a:rPr lang="en-US" sz="2400" dirty="0" smtClean="0"/>
              <a:t> </a:t>
            </a:r>
            <a:r>
              <a:rPr lang="en-US" sz="2400" dirty="0" err="1" smtClean="0"/>
              <a:t>dari</a:t>
            </a:r>
            <a:r>
              <a:rPr lang="en-US" sz="2400" dirty="0" smtClean="0"/>
              <a:t> </a:t>
            </a:r>
            <a:r>
              <a:rPr lang="en-US" sz="2400" dirty="0" err="1" smtClean="0"/>
              <a:t>bahan</a:t>
            </a:r>
            <a:r>
              <a:rPr lang="en-US" sz="2400" dirty="0" smtClean="0"/>
              <a:t> </a:t>
            </a:r>
            <a:r>
              <a:rPr lang="en-US" sz="2400" b="1" dirty="0" smtClean="0"/>
              <a:t>metal</a:t>
            </a:r>
            <a:r>
              <a:rPr lang="en-US" sz="2400" dirty="0" smtClean="0"/>
              <a:t> </a:t>
            </a:r>
            <a:r>
              <a:rPr lang="en-US" sz="2400" dirty="0" err="1" smtClean="0"/>
              <a:t>seperti</a:t>
            </a:r>
            <a:r>
              <a:rPr lang="en-US" sz="2400" dirty="0" smtClean="0"/>
              <a:t> </a:t>
            </a:r>
            <a:r>
              <a:rPr lang="en-US" sz="2400" dirty="0" err="1" smtClean="0"/>
              <a:t>aluminium</a:t>
            </a:r>
            <a:r>
              <a:rPr lang="id-ID" sz="2400" dirty="0" smtClean="0"/>
              <a:t>, maka </a:t>
            </a:r>
            <a:r>
              <a:rPr lang="en-US" sz="2400" dirty="0" smtClean="0"/>
              <a:t>transistor </a:t>
            </a:r>
            <a:r>
              <a:rPr lang="en-US" sz="2400" dirty="0" err="1" smtClean="0"/>
              <a:t>ini</a:t>
            </a:r>
            <a:r>
              <a:rPr lang="en-US" sz="2400" dirty="0" smtClean="0"/>
              <a:t> </a:t>
            </a:r>
            <a:r>
              <a:rPr lang="en-US" sz="2400" dirty="0" err="1" smtClean="0"/>
              <a:t>dinamakan</a:t>
            </a:r>
            <a:r>
              <a:rPr lang="en-US" sz="2400" dirty="0" smtClean="0"/>
              <a:t> </a:t>
            </a:r>
            <a:r>
              <a:rPr lang="en-US" sz="2400" i="1" dirty="0" smtClean="0"/>
              <a:t>metal-oxide</a:t>
            </a:r>
            <a:r>
              <a:rPr lang="id-ID" sz="2400" dirty="0" smtClean="0"/>
              <a:t>, k</a:t>
            </a:r>
            <a:r>
              <a:rPr lang="en-US" sz="2400" dirty="0" smtClean="0"/>
              <a:t>arena gate yang </a:t>
            </a:r>
            <a:r>
              <a:rPr lang="en-US" sz="2400" dirty="0" err="1" smtClean="0"/>
              <a:t>terisolasi</a:t>
            </a:r>
            <a:r>
              <a:rPr lang="en-US" sz="2400" dirty="0" smtClean="0"/>
              <a:t>, </a:t>
            </a:r>
            <a:endParaRPr lang="id-ID" sz="2400" dirty="0" smtClean="0"/>
          </a:p>
          <a:p>
            <a:pPr algn="just">
              <a:lnSpc>
                <a:spcPct val="80000"/>
              </a:lnSpc>
            </a:pPr>
            <a:r>
              <a:rPr lang="id-ID" sz="2400" dirty="0" smtClean="0"/>
              <a:t>J</a:t>
            </a:r>
            <a:r>
              <a:rPr lang="en-US" sz="2400" dirty="0" err="1" smtClean="0"/>
              <a:t>enis</a:t>
            </a:r>
            <a:r>
              <a:rPr lang="en-US" sz="2400" dirty="0" smtClean="0"/>
              <a:t> transistor </a:t>
            </a:r>
            <a:r>
              <a:rPr lang="en-US" sz="2400" dirty="0" err="1" smtClean="0"/>
              <a:t>ini</a:t>
            </a:r>
            <a:r>
              <a:rPr lang="en-US" sz="2400" dirty="0" smtClean="0"/>
              <a:t> </a:t>
            </a:r>
            <a:r>
              <a:rPr lang="en-US" sz="2400" dirty="0" err="1" smtClean="0"/>
              <a:t>disebut</a:t>
            </a:r>
            <a:r>
              <a:rPr lang="en-US" sz="2400" dirty="0" smtClean="0"/>
              <a:t> </a:t>
            </a:r>
            <a:r>
              <a:rPr lang="en-US" sz="2400" dirty="0" err="1" smtClean="0"/>
              <a:t>juga</a:t>
            </a:r>
            <a:r>
              <a:rPr lang="en-US" sz="2400" dirty="0" smtClean="0"/>
              <a:t> </a:t>
            </a:r>
            <a:r>
              <a:rPr lang="en-US" sz="2400" b="1" dirty="0" smtClean="0"/>
              <a:t>IGFET</a:t>
            </a:r>
            <a:r>
              <a:rPr lang="en-US" sz="2400" dirty="0" smtClean="0"/>
              <a:t> </a:t>
            </a:r>
            <a:r>
              <a:rPr lang="en-US" sz="2400" dirty="0" err="1" smtClean="0"/>
              <a:t>yaitu</a:t>
            </a:r>
            <a:r>
              <a:rPr lang="en-US" sz="2400" dirty="0" smtClean="0"/>
              <a:t> </a:t>
            </a:r>
            <a:r>
              <a:rPr lang="en-US" sz="2400" b="1" i="1" dirty="0" smtClean="0"/>
              <a:t>insulated-gate</a:t>
            </a:r>
            <a:r>
              <a:rPr lang="en-US" sz="2400" b="1" dirty="0" smtClean="0"/>
              <a:t> FET</a:t>
            </a:r>
            <a:r>
              <a:rPr lang="en-US" sz="2400" dirty="0" smtClean="0"/>
              <a:t>.</a:t>
            </a:r>
          </a:p>
          <a:p>
            <a:pPr eaLnBrk="1" hangingPunct="1">
              <a:lnSpc>
                <a:spcPct val="80000"/>
              </a:lnSpc>
            </a:pPr>
            <a:r>
              <a:rPr lang="en-US" sz="2400" dirty="0" err="1" smtClean="0"/>
              <a:t>Ada</a:t>
            </a:r>
            <a:r>
              <a:rPr lang="en-US" sz="2400" dirty="0" smtClean="0"/>
              <a:t> </a:t>
            </a:r>
            <a:r>
              <a:rPr lang="en-US" sz="2400" dirty="0" err="1" smtClean="0"/>
              <a:t>dua</a:t>
            </a:r>
            <a:r>
              <a:rPr lang="en-US" sz="2400" dirty="0" smtClean="0"/>
              <a:t> </a:t>
            </a:r>
            <a:r>
              <a:rPr lang="en-US" sz="2400" dirty="0" err="1" smtClean="0"/>
              <a:t>jenis</a:t>
            </a:r>
            <a:r>
              <a:rPr lang="en-US" sz="2400" dirty="0" smtClean="0"/>
              <a:t> MOSFET, yang </a:t>
            </a:r>
            <a:r>
              <a:rPr lang="en-US" sz="2400" dirty="0" err="1" smtClean="0"/>
              <a:t>pertama</a:t>
            </a:r>
            <a:r>
              <a:rPr lang="en-US" sz="2400" dirty="0" smtClean="0"/>
              <a:t> </a:t>
            </a:r>
            <a:r>
              <a:rPr lang="en-US" sz="2400" dirty="0" err="1" smtClean="0"/>
              <a:t>jenis</a:t>
            </a:r>
            <a:r>
              <a:rPr lang="en-US" sz="2400" dirty="0" smtClean="0"/>
              <a:t> </a:t>
            </a:r>
            <a:r>
              <a:rPr lang="en-US" sz="2400" b="1" i="1" dirty="0" smtClean="0"/>
              <a:t>depletion-mode</a:t>
            </a:r>
            <a:r>
              <a:rPr lang="en-US" sz="2400" dirty="0" smtClean="0"/>
              <a:t> </a:t>
            </a:r>
            <a:r>
              <a:rPr lang="en-US" sz="2400" dirty="0" err="1" smtClean="0"/>
              <a:t>dan</a:t>
            </a:r>
            <a:r>
              <a:rPr lang="en-US" sz="2400" dirty="0" smtClean="0"/>
              <a:t> yang </a:t>
            </a:r>
            <a:r>
              <a:rPr lang="en-US" sz="2400" dirty="0" err="1" smtClean="0"/>
              <a:t>kedua</a:t>
            </a:r>
            <a:r>
              <a:rPr lang="en-US" sz="2400" dirty="0" smtClean="0"/>
              <a:t> </a:t>
            </a:r>
            <a:r>
              <a:rPr lang="en-US" sz="2400" dirty="0" err="1" smtClean="0"/>
              <a:t>jenis</a:t>
            </a:r>
            <a:r>
              <a:rPr lang="en-US" sz="2400" dirty="0" smtClean="0"/>
              <a:t> </a:t>
            </a:r>
            <a:r>
              <a:rPr lang="en-US" sz="2400" b="1" i="1" dirty="0" smtClean="0"/>
              <a:t>enhancement-mode</a:t>
            </a:r>
            <a:r>
              <a:rPr lang="en-US" sz="2400" dirty="0" smtClean="0"/>
              <a:t>.  </a:t>
            </a:r>
            <a:endParaRPr lang="id-ID" sz="2400" dirty="0" smtClean="0"/>
          </a:p>
          <a:p>
            <a:pPr eaLnBrk="1" hangingPunct="1">
              <a:lnSpc>
                <a:spcPct val="80000"/>
              </a:lnSpc>
            </a:pPr>
            <a:r>
              <a:rPr lang="en-US" sz="2400" dirty="0" err="1" smtClean="0"/>
              <a:t>Jenis</a:t>
            </a:r>
            <a:r>
              <a:rPr lang="en-US" sz="2400" dirty="0" smtClean="0"/>
              <a:t> MOSFET yang </a:t>
            </a:r>
            <a:r>
              <a:rPr lang="en-US" sz="2400" dirty="0" err="1" smtClean="0"/>
              <a:t>kedua</a:t>
            </a:r>
            <a:r>
              <a:rPr lang="en-US" sz="2400" dirty="0" smtClean="0"/>
              <a:t> </a:t>
            </a:r>
            <a:r>
              <a:rPr lang="en-US" sz="2400" dirty="0" err="1" smtClean="0"/>
              <a:t>adalah</a:t>
            </a:r>
            <a:r>
              <a:rPr lang="en-US" sz="2400" dirty="0" smtClean="0"/>
              <a:t> </a:t>
            </a:r>
            <a:r>
              <a:rPr lang="en-US" sz="2400" dirty="0" err="1" smtClean="0"/>
              <a:t>komponen</a:t>
            </a:r>
            <a:r>
              <a:rPr lang="en-US" sz="2400" dirty="0" smtClean="0"/>
              <a:t> </a:t>
            </a:r>
            <a:r>
              <a:rPr lang="en-US" sz="2400" dirty="0" err="1" smtClean="0"/>
              <a:t>utama</a:t>
            </a:r>
            <a:r>
              <a:rPr lang="en-US" sz="2400" dirty="0" smtClean="0"/>
              <a:t> </a:t>
            </a:r>
            <a:r>
              <a:rPr lang="en-US" sz="2400" dirty="0" err="1" smtClean="0"/>
              <a:t>dari</a:t>
            </a:r>
            <a:r>
              <a:rPr lang="en-US" sz="2400" dirty="0" smtClean="0"/>
              <a:t> </a:t>
            </a:r>
            <a:r>
              <a:rPr lang="en-US" sz="2400" dirty="0" err="1" smtClean="0"/>
              <a:t>gerbang</a:t>
            </a:r>
            <a:r>
              <a:rPr lang="en-US" sz="2400" dirty="0" smtClean="0"/>
              <a:t> </a:t>
            </a:r>
            <a:r>
              <a:rPr lang="en-US" sz="2400" dirty="0" err="1" smtClean="0"/>
              <a:t>logika</a:t>
            </a:r>
            <a:r>
              <a:rPr lang="en-US" sz="2400" dirty="0" smtClean="0"/>
              <a:t> </a:t>
            </a:r>
            <a:r>
              <a:rPr lang="en-US" sz="2400" dirty="0" err="1" smtClean="0"/>
              <a:t>dalam</a:t>
            </a:r>
            <a:r>
              <a:rPr lang="en-US" sz="2400" dirty="0" smtClean="0"/>
              <a:t> </a:t>
            </a:r>
            <a:r>
              <a:rPr lang="en-US" sz="2400" dirty="0" err="1" smtClean="0"/>
              <a:t>bentuk</a:t>
            </a:r>
            <a:r>
              <a:rPr lang="en-US" sz="2400" dirty="0" smtClean="0"/>
              <a:t> IC </a:t>
            </a:r>
            <a:r>
              <a:rPr lang="en-US" sz="2400" i="1" dirty="0" smtClean="0"/>
              <a:t>micro controller</a:t>
            </a:r>
            <a:r>
              <a:rPr lang="en-US" sz="2400" dirty="0" smtClean="0"/>
              <a:t> </a:t>
            </a:r>
            <a:r>
              <a:rPr lang="en-US" sz="2400" dirty="0" err="1" smtClean="0"/>
              <a:t>dan</a:t>
            </a:r>
            <a:r>
              <a:rPr lang="en-US" sz="2400" dirty="0" smtClean="0"/>
              <a:t> </a:t>
            </a:r>
            <a:r>
              <a:rPr lang="en-US" sz="2400" i="1" dirty="0" smtClean="0"/>
              <a:t>micro processor</a:t>
            </a:r>
            <a:endParaRPr lang="en-US" sz="2400" b="1" dirty="0" smtClean="0"/>
          </a:p>
        </p:txBody>
      </p:sp>
      <p:pic>
        <p:nvPicPr>
          <p:cNvPr id="14340" name="Picture 7"/>
          <p:cNvPicPr>
            <a:picLocks noChangeAspect="1" noChangeArrowheads="1"/>
          </p:cNvPicPr>
          <p:nvPr/>
        </p:nvPicPr>
        <p:blipFill>
          <a:blip r:embed="rId3" cstate="print"/>
          <a:srcRect/>
          <a:stretch>
            <a:fillRect/>
          </a:stretch>
        </p:blipFill>
        <p:spPr bwMode="auto">
          <a:xfrm>
            <a:off x="6372200" y="1628800"/>
            <a:ext cx="2590800" cy="4038600"/>
          </a:xfrm>
          <a:prstGeom prst="rect">
            <a:avLst/>
          </a:prstGeom>
          <a:noFill/>
          <a:ln w="9525">
            <a:noFill/>
            <a:miter lim="800000"/>
            <a:headEnd/>
            <a:tailEnd/>
          </a:ln>
        </p:spPr>
      </p:pic>
      <p:pic>
        <p:nvPicPr>
          <p:cNvPr id="6" name="Picture 5" descr="Tel-U.png"/>
          <p:cNvPicPr>
            <a:picLocks noChangeAspect="1"/>
          </p:cNvPicPr>
          <p:nvPr/>
        </p:nvPicPr>
        <p:blipFill>
          <a:blip r:embed="rId4" cstate="print"/>
          <a:stretch>
            <a:fillRect/>
          </a:stretch>
        </p:blipFill>
        <p:spPr>
          <a:xfrm>
            <a:off x="357158" y="214290"/>
            <a:ext cx="1143008" cy="1143008"/>
          </a:xfrm>
          <a:prstGeom prst="rect">
            <a:avLst/>
          </a:prstGeom>
        </p:spPr>
      </p:pic>
    </p:spTree>
    <p:custDataLst>
      <p:tags r:id="rId1"/>
    </p:custDataLst>
    <p:extLst>
      <p:ext uri="{BB962C8B-B14F-4D97-AF65-F5344CB8AC3E}">
        <p14:creationId xmlns:p14="http://schemas.microsoft.com/office/powerpoint/2010/main" val="289459030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MOSFET </a:t>
            </a:r>
            <a:r>
              <a:rPr lang="id-ID" i="1" dirty="0" smtClean="0"/>
              <a:t>D</a:t>
            </a:r>
            <a:r>
              <a:rPr lang="en-US" i="1" dirty="0" err="1" smtClean="0"/>
              <a:t>epletion</a:t>
            </a:r>
            <a:r>
              <a:rPr lang="en-US" i="1" dirty="0" smtClean="0"/>
              <a:t>-</a:t>
            </a:r>
            <a:r>
              <a:rPr lang="id-ID" i="1" dirty="0" smtClean="0"/>
              <a:t>M</a:t>
            </a:r>
            <a:r>
              <a:rPr lang="en-US" i="1" dirty="0" smtClean="0"/>
              <a:t>ode</a:t>
            </a:r>
            <a:endParaRPr lang="id-ID" i="1" dirty="0"/>
          </a:p>
        </p:txBody>
      </p:sp>
      <p:sp>
        <p:nvSpPr>
          <p:cNvPr id="15362" name="Rectangle 3"/>
          <p:cNvSpPr>
            <a:spLocks noGrp="1" noChangeArrowheads="1"/>
          </p:cNvSpPr>
          <p:nvPr>
            <p:ph idx="1"/>
          </p:nvPr>
        </p:nvSpPr>
        <p:spPr>
          <a:xfrm>
            <a:off x="457200" y="1600200"/>
            <a:ext cx="8229600" cy="4781128"/>
          </a:xfrm>
        </p:spPr>
        <p:txBody>
          <a:bodyPr>
            <a:normAutofit fontScale="92500" lnSpcReduction="10000"/>
          </a:bodyPr>
          <a:lstStyle/>
          <a:p>
            <a:pPr eaLnBrk="1" hangingPunct="1">
              <a:lnSpc>
                <a:spcPct val="80000"/>
              </a:lnSpc>
              <a:buFont typeface="Wingdings" pitchFamily="2" charset="2"/>
              <a:buNone/>
            </a:pPr>
            <a:r>
              <a:rPr lang="en-US" sz="2400" b="1" dirty="0" smtClean="0"/>
              <a:t>    </a:t>
            </a:r>
            <a:endParaRPr lang="en-US" sz="2400" dirty="0" smtClean="0"/>
          </a:p>
          <a:p>
            <a:pPr eaLnBrk="1" hangingPunct="1">
              <a:lnSpc>
                <a:spcPct val="80000"/>
              </a:lnSpc>
              <a:buFont typeface="Wingdings" pitchFamily="2" charset="2"/>
              <a:buNone/>
            </a:pPr>
            <a:r>
              <a:rPr lang="en-US" sz="2400" dirty="0" smtClean="0"/>
              <a:t> </a:t>
            </a:r>
          </a:p>
          <a:p>
            <a:pPr eaLnBrk="1" hangingPunct="1">
              <a:lnSpc>
                <a:spcPct val="80000"/>
              </a:lnSpc>
              <a:buFont typeface="Wingdings" pitchFamily="2" charset="2"/>
              <a:buNone/>
            </a:pPr>
            <a:r>
              <a:rPr lang="en-US" sz="2400" i="1" dirty="0" smtClean="0"/>
              <a:t>	</a:t>
            </a:r>
          </a:p>
          <a:p>
            <a:pPr eaLnBrk="1" hangingPunct="1">
              <a:lnSpc>
                <a:spcPct val="80000"/>
              </a:lnSpc>
              <a:buFont typeface="Wingdings" pitchFamily="2" charset="2"/>
              <a:buNone/>
            </a:pPr>
            <a:endParaRPr lang="en-US" sz="2400" i="1" dirty="0" smtClean="0"/>
          </a:p>
          <a:p>
            <a:pPr eaLnBrk="1" hangingPunct="1">
              <a:lnSpc>
                <a:spcPct val="80000"/>
              </a:lnSpc>
              <a:buFont typeface="Wingdings" pitchFamily="2" charset="2"/>
              <a:buNone/>
            </a:pPr>
            <a:endParaRPr lang="en-US" sz="2400" i="1" dirty="0" smtClean="0"/>
          </a:p>
          <a:p>
            <a:pPr eaLnBrk="1" hangingPunct="1">
              <a:lnSpc>
                <a:spcPct val="80000"/>
              </a:lnSpc>
              <a:buFont typeface="Wingdings" pitchFamily="2" charset="2"/>
              <a:buNone/>
            </a:pPr>
            <a:endParaRPr lang="en-US" sz="2400" i="1" dirty="0" smtClean="0"/>
          </a:p>
          <a:p>
            <a:pPr algn="just" eaLnBrk="1" hangingPunct="1">
              <a:lnSpc>
                <a:spcPct val="80000"/>
              </a:lnSpc>
              <a:buFont typeface="Wingdings" pitchFamily="2" charset="2"/>
              <a:buNone/>
            </a:pPr>
            <a:r>
              <a:rPr lang="en-US" sz="2400" dirty="0" smtClean="0"/>
              <a:t>	</a:t>
            </a:r>
            <a:endParaRPr lang="id-ID" sz="2400" dirty="0" smtClean="0"/>
          </a:p>
          <a:p>
            <a:pPr algn="just">
              <a:lnSpc>
                <a:spcPct val="80000"/>
              </a:lnSpc>
            </a:pPr>
            <a:r>
              <a:rPr lang="en-US" sz="2400" dirty="0" smtClean="0"/>
              <a:t>MOSFET </a:t>
            </a:r>
            <a:r>
              <a:rPr lang="en-US" sz="2400" i="1" dirty="0" smtClean="0"/>
              <a:t>depletion-mode</a:t>
            </a:r>
            <a:r>
              <a:rPr lang="en-US" sz="2400" dirty="0" smtClean="0"/>
              <a:t> </a:t>
            </a:r>
            <a:r>
              <a:rPr lang="en-US" sz="2400" dirty="0" err="1" smtClean="0"/>
              <a:t>dibuat</a:t>
            </a:r>
            <a:r>
              <a:rPr lang="en-US" sz="2400" dirty="0" smtClean="0"/>
              <a:t> </a:t>
            </a:r>
            <a:r>
              <a:rPr lang="en-US" sz="2400" dirty="0" err="1" smtClean="0"/>
              <a:t>di</a:t>
            </a:r>
            <a:r>
              <a:rPr lang="en-US" sz="2400" dirty="0" smtClean="0"/>
              <a:t> </a:t>
            </a:r>
            <a:r>
              <a:rPr lang="en-US" sz="2400" dirty="0" err="1" smtClean="0"/>
              <a:t>atas</a:t>
            </a:r>
            <a:r>
              <a:rPr lang="en-US" sz="2400" dirty="0" smtClean="0"/>
              <a:t> </a:t>
            </a:r>
            <a:r>
              <a:rPr lang="en-US" sz="2400" dirty="0" err="1" smtClean="0"/>
              <a:t>sebuah</a:t>
            </a:r>
            <a:r>
              <a:rPr lang="en-US" sz="2400" dirty="0" smtClean="0"/>
              <a:t> </a:t>
            </a:r>
            <a:r>
              <a:rPr lang="en-US" sz="2400" dirty="0" err="1" smtClean="0"/>
              <a:t>lempengan</a:t>
            </a:r>
            <a:r>
              <a:rPr lang="en-US" sz="2400" dirty="0" smtClean="0"/>
              <a:t> </a:t>
            </a:r>
            <a:r>
              <a:rPr lang="en-US" sz="2400" dirty="0" err="1" smtClean="0"/>
              <a:t>semikonduktor</a:t>
            </a:r>
            <a:r>
              <a:rPr lang="en-US" sz="2400" dirty="0" smtClean="0"/>
              <a:t> </a:t>
            </a:r>
            <a:r>
              <a:rPr lang="en-US" sz="2400" dirty="0" err="1" smtClean="0"/>
              <a:t>tipe</a:t>
            </a:r>
            <a:r>
              <a:rPr lang="en-US" sz="2400" dirty="0" smtClean="0"/>
              <a:t> p. </a:t>
            </a:r>
            <a:endParaRPr lang="id-ID" sz="2400" dirty="0" smtClean="0"/>
          </a:p>
          <a:p>
            <a:pPr algn="just">
              <a:lnSpc>
                <a:spcPct val="80000"/>
              </a:lnSpc>
            </a:pPr>
            <a:r>
              <a:rPr lang="en-US" sz="2400" dirty="0" smtClean="0"/>
              <a:t>Implant </a:t>
            </a:r>
            <a:r>
              <a:rPr lang="en-US" sz="2400" dirty="0" err="1" smtClean="0"/>
              <a:t>semikonduktor</a:t>
            </a:r>
            <a:r>
              <a:rPr lang="en-US" sz="2400" dirty="0" smtClean="0"/>
              <a:t> </a:t>
            </a:r>
            <a:r>
              <a:rPr lang="en-US" sz="2400" dirty="0" err="1" smtClean="0"/>
              <a:t>tipe</a:t>
            </a:r>
            <a:r>
              <a:rPr lang="en-US" sz="2400" dirty="0" smtClean="0"/>
              <a:t> n </a:t>
            </a:r>
            <a:r>
              <a:rPr lang="en-US" sz="2400" dirty="0" err="1" smtClean="0"/>
              <a:t>dibuat</a:t>
            </a:r>
            <a:r>
              <a:rPr lang="en-US" sz="2400" dirty="0" smtClean="0"/>
              <a:t> </a:t>
            </a:r>
            <a:r>
              <a:rPr lang="en-US" sz="2400" dirty="0" err="1" smtClean="0"/>
              <a:t>sedemikian</a:t>
            </a:r>
            <a:r>
              <a:rPr lang="en-US" sz="2400" dirty="0" smtClean="0"/>
              <a:t> </a:t>
            </a:r>
            <a:r>
              <a:rPr lang="en-US" sz="2400" dirty="0" err="1" smtClean="0"/>
              <a:t>rupa</a:t>
            </a:r>
            <a:r>
              <a:rPr lang="en-US" sz="2400" dirty="0" smtClean="0"/>
              <a:t> </a:t>
            </a:r>
            <a:r>
              <a:rPr lang="en-US" sz="2400" dirty="0" err="1" smtClean="0"/>
              <a:t>sehingga</a:t>
            </a:r>
            <a:r>
              <a:rPr lang="en-US" sz="2400" dirty="0" smtClean="0"/>
              <a:t> </a:t>
            </a:r>
            <a:r>
              <a:rPr lang="en-US" sz="2400" dirty="0" err="1" smtClean="0"/>
              <a:t>terdapat</a:t>
            </a:r>
            <a:r>
              <a:rPr lang="en-US" sz="2400" dirty="0" smtClean="0"/>
              <a:t> </a:t>
            </a:r>
            <a:r>
              <a:rPr lang="en-US" sz="2400" dirty="0" err="1" smtClean="0"/>
              <a:t>celah</a:t>
            </a:r>
            <a:r>
              <a:rPr lang="en-US" sz="2400" dirty="0" smtClean="0"/>
              <a:t> </a:t>
            </a:r>
            <a:r>
              <a:rPr lang="en-US" sz="2400" dirty="0" err="1" smtClean="0"/>
              <a:t>kanal</a:t>
            </a:r>
            <a:r>
              <a:rPr lang="en-US" sz="2400" dirty="0" smtClean="0"/>
              <a:t> </a:t>
            </a:r>
            <a:r>
              <a:rPr lang="en-US" sz="2400" dirty="0" err="1" smtClean="0"/>
              <a:t>tipe</a:t>
            </a:r>
            <a:r>
              <a:rPr lang="en-US" sz="2400" dirty="0" smtClean="0"/>
              <a:t> n. </a:t>
            </a:r>
            <a:r>
              <a:rPr lang="en-US" sz="2400" dirty="0" err="1" smtClean="0"/>
              <a:t>Kanal</a:t>
            </a:r>
            <a:r>
              <a:rPr lang="en-US" sz="2400" dirty="0" smtClean="0"/>
              <a:t> </a:t>
            </a:r>
            <a:r>
              <a:rPr lang="en-US" sz="2400" dirty="0" err="1" smtClean="0"/>
              <a:t>ini</a:t>
            </a:r>
            <a:r>
              <a:rPr lang="en-US" sz="2400" dirty="0" smtClean="0"/>
              <a:t> </a:t>
            </a:r>
            <a:r>
              <a:rPr lang="en-US" sz="2400" dirty="0" err="1" smtClean="0"/>
              <a:t>menghubungkan</a:t>
            </a:r>
            <a:r>
              <a:rPr lang="en-US" sz="2400" dirty="0" smtClean="0"/>
              <a:t> drain </a:t>
            </a:r>
            <a:r>
              <a:rPr lang="en-US" sz="2400" dirty="0" err="1" smtClean="0"/>
              <a:t>dengan</a:t>
            </a:r>
            <a:r>
              <a:rPr lang="en-US" sz="2400" dirty="0" smtClean="0"/>
              <a:t> source </a:t>
            </a:r>
            <a:r>
              <a:rPr lang="en-US" sz="2400" dirty="0" err="1" smtClean="0"/>
              <a:t>dan</a:t>
            </a:r>
            <a:r>
              <a:rPr lang="en-US" sz="2400" dirty="0" smtClean="0"/>
              <a:t> </a:t>
            </a:r>
            <a:r>
              <a:rPr lang="en-US" sz="2400" dirty="0" err="1" smtClean="0"/>
              <a:t>tepat</a:t>
            </a:r>
            <a:r>
              <a:rPr lang="en-US" sz="2400" dirty="0" smtClean="0"/>
              <a:t> </a:t>
            </a:r>
            <a:r>
              <a:rPr lang="en-US" sz="2400" dirty="0" err="1" smtClean="0"/>
              <a:t>berada</a:t>
            </a:r>
            <a:r>
              <a:rPr lang="en-US" sz="2400" dirty="0" smtClean="0"/>
              <a:t> </a:t>
            </a:r>
            <a:r>
              <a:rPr lang="en-US" sz="2400" dirty="0" err="1" smtClean="0"/>
              <a:t>di</a:t>
            </a:r>
            <a:r>
              <a:rPr lang="en-US" sz="2400" dirty="0" smtClean="0"/>
              <a:t> </a:t>
            </a:r>
            <a:r>
              <a:rPr lang="en-US" sz="2400" dirty="0" err="1" smtClean="0"/>
              <a:t>bawah</a:t>
            </a:r>
            <a:r>
              <a:rPr lang="en-US" sz="2400" dirty="0" smtClean="0"/>
              <a:t> gate. </a:t>
            </a:r>
            <a:endParaRPr lang="id-ID" sz="2400" dirty="0" smtClean="0"/>
          </a:p>
          <a:p>
            <a:pPr algn="just">
              <a:lnSpc>
                <a:spcPct val="80000"/>
              </a:lnSpc>
            </a:pPr>
            <a:r>
              <a:rPr lang="en-US" sz="2400" dirty="0" smtClean="0"/>
              <a:t>Gate </a:t>
            </a:r>
            <a:r>
              <a:rPr lang="en-US" sz="2400" dirty="0" err="1" smtClean="0"/>
              <a:t>terbuat</a:t>
            </a:r>
            <a:r>
              <a:rPr lang="en-US" sz="2400" dirty="0" smtClean="0"/>
              <a:t> </a:t>
            </a:r>
            <a:r>
              <a:rPr lang="en-US" sz="2400" dirty="0" err="1" smtClean="0"/>
              <a:t>dari</a:t>
            </a:r>
            <a:r>
              <a:rPr lang="en-US" sz="2400" dirty="0" smtClean="0"/>
              <a:t> metal </a:t>
            </a:r>
            <a:r>
              <a:rPr lang="en-US" sz="2400" dirty="0" err="1" smtClean="0"/>
              <a:t>aluminium</a:t>
            </a:r>
            <a:r>
              <a:rPr lang="en-US" sz="2400" dirty="0" smtClean="0"/>
              <a:t> yang </a:t>
            </a:r>
            <a:r>
              <a:rPr lang="en-US" sz="2400" dirty="0" err="1" smtClean="0"/>
              <a:t>diisolasi</a:t>
            </a:r>
            <a:r>
              <a:rPr lang="en-US" sz="2400" dirty="0" smtClean="0"/>
              <a:t> </a:t>
            </a:r>
            <a:r>
              <a:rPr lang="en-US" sz="2400" dirty="0" err="1" smtClean="0"/>
              <a:t>dengan</a:t>
            </a:r>
            <a:r>
              <a:rPr lang="en-US" sz="2400" dirty="0" smtClean="0"/>
              <a:t> </a:t>
            </a:r>
            <a:r>
              <a:rPr lang="en-US" sz="2400" dirty="0" err="1" smtClean="0"/>
              <a:t>lapisan</a:t>
            </a:r>
            <a:r>
              <a:rPr lang="en-US" sz="2400" dirty="0" smtClean="0"/>
              <a:t> SiO2 (</a:t>
            </a:r>
            <a:r>
              <a:rPr lang="en-US" sz="2400" dirty="0" err="1" smtClean="0"/>
              <a:t>kaca</a:t>
            </a:r>
            <a:r>
              <a:rPr lang="en-US" sz="2400" dirty="0" smtClean="0"/>
              <a:t>). </a:t>
            </a:r>
            <a:endParaRPr lang="id-ID" sz="2400" dirty="0" smtClean="0"/>
          </a:p>
          <a:p>
            <a:pPr algn="just">
              <a:lnSpc>
                <a:spcPct val="80000"/>
              </a:lnSpc>
            </a:pPr>
            <a:r>
              <a:rPr lang="en-US" sz="2400" dirty="0" err="1" smtClean="0"/>
              <a:t>Dalam</a:t>
            </a:r>
            <a:r>
              <a:rPr lang="en-US" sz="2400" dirty="0" smtClean="0"/>
              <a:t> </a:t>
            </a:r>
            <a:r>
              <a:rPr lang="en-US" sz="2400" dirty="0" err="1" smtClean="0"/>
              <a:t>beberapa</a:t>
            </a:r>
            <a:r>
              <a:rPr lang="en-US" sz="2400" dirty="0" smtClean="0"/>
              <a:t> </a:t>
            </a:r>
            <a:r>
              <a:rPr lang="en-US" sz="2400" dirty="0" err="1" smtClean="0"/>
              <a:t>buku</a:t>
            </a:r>
            <a:r>
              <a:rPr lang="en-US" sz="2400" dirty="0" smtClean="0"/>
              <a:t>, transistor MOSFET </a:t>
            </a:r>
            <a:r>
              <a:rPr lang="en-US" sz="2400" i="1" dirty="0" smtClean="0"/>
              <a:t>depletion-mode</a:t>
            </a:r>
            <a:r>
              <a:rPr lang="en-US" sz="2400" dirty="0" smtClean="0"/>
              <a:t> </a:t>
            </a:r>
            <a:r>
              <a:rPr lang="en-US" sz="2400" dirty="0" err="1" smtClean="0"/>
              <a:t>disebut</a:t>
            </a:r>
            <a:r>
              <a:rPr lang="en-US" sz="2400" dirty="0" smtClean="0"/>
              <a:t> </a:t>
            </a:r>
            <a:r>
              <a:rPr lang="en-US" sz="2400" dirty="0" err="1" smtClean="0"/>
              <a:t>juga</a:t>
            </a:r>
            <a:r>
              <a:rPr lang="en-US" sz="2400" dirty="0" smtClean="0"/>
              <a:t> </a:t>
            </a:r>
            <a:r>
              <a:rPr lang="en-US" sz="2400" dirty="0" err="1" smtClean="0"/>
              <a:t>dengan</a:t>
            </a:r>
            <a:r>
              <a:rPr lang="en-US" sz="2400" dirty="0" smtClean="0"/>
              <a:t> </a:t>
            </a:r>
            <a:r>
              <a:rPr lang="en-US" sz="2400" dirty="0" err="1" smtClean="0"/>
              <a:t>nama</a:t>
            </a:r>
            <a:r>
              <a:rPr lang="en-US" sz="2400" dirty="0" smtClean="0"/>
              <a:t> </a:t>
            </a:r>
            <a:r>
              <a:rPr lang="en-US" sz="2400" b="1" dirty="0" smtClean="0"/>
              <a:t>D-MOSFET</a:t>
            </a:r>
            <a:r>
              <a:rPr lang="en-US" sz="2400" dirty="0" smtClean="0"/>
              <a:t>.  </a:t>
            </a:r>
          </a:p>
        </p:txBody>
      </p:sp>
      <p:graphicFrame>
        <p:nvGraphicFramePr>
          <p:cNvPr id="51202" name="Object 4"/>
          <p:cNvGraphicFramePr>
            <a:graphicFrameLocks noChangeAspect="1"/>
          </p:cNvGraphicFramePr>
          <p:nvPr/>
        </p:nvGraphicFramePr>
        <p:xfrm>
          <a:off x="2699792" y="1484784"/>
          <a:ext cx="3568700" cy="2119313"/>
        </p:xfrm>
        <a:graphic>
          <a:graphicData uri="http://schemas.openxmlformats.org/presentationml/2006/ole">
            <mc:AlternateContent xmlns:mc="http://schemas.openxmlformats.org/markup-compatibility/2006">
              <mc:Choice xmlns:v="urn:schemas-microsoft-com:vml" Requires="v">
                <p:oleObj spid="_x0000_s6159" name="Visio" r:id="rId4" imgW="2816994" imgH="1671988" progId="Visio.Drawing.11">
                  <p:embed/>
                </p:oleObj>
              </mc:Choice>
              <mc:Fallback>
                <p:oleObj name="Visio" r:id="rId4" imgW="2816994" imgH="167198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484784"/>
                        <a:ext cx="3568700" cy="211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Tel-U.png"/>
          <p:cNvPicPr>
            <a:picLocks noChangeAspect="1"/>
          </p:cNvPicPr>
          <p:nvPr/>
        </p:nvPicPr>
        <p:blipFill>
          <a:blip r:embed="rId6" cstate="print"/>
          <a:stretch>
            <a:fillRect/>
          </a:stretch>
        </p:blipFill>
        <p:spPr>
          <a:xfrm>
            <a:off x="357158" y="214290"/>
            <a:ext cx="1143008" cy="1143008"/>
          </a:xfrm>
          <a:prstGeom prst="rect">
            <a:avLst/>
          </a:prstGeom>
        </p:spPr>
      </p:pic>
    </p:spTree>
    <p:custDataLst>
      <p:tags r:id="rId2"/>
    </p:custDataLst>
    <p:extLst>
      <p:ext uri="{BB962C8B-B14F-4D97-AF65-F5344CB8AC3E}">
        <p14:creationId xmlns:p14="http://schemas.microsoft.com/office/powerpoint/2010/main" val="32500081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eaLnBrk="1" hangingPunct="1"/>
            <a:r>
              <a:rPr lang="en-US" sz="3400" dirty="0" smtClean="0"/>
              <a:t>MOSFET Enhancement-mode</a:t>
            </a:r>
          </a:p>
        </p:txBody>
      </p:sp>
      <p:sp>
        <p:nvSpPr>
          <p:cNvPr id="17411" name="Rectangle 3"/>
          <p:cNvSpPr>
            <a:spLocks noGrp="1" noChangeArrowheads="1"/>
          </p:cNvSpPr>
          <p:nvPr>
            <p:ph idx="1"/>
          </p:nvPr>
        </p:nvSpPr>
        <p:spPr/>
        <p:txBody>
          <a:bodyPr>
            <a:normAutofit lnSpcReduction="10000"/>
          </a:bodyPr>
          <a:lstStyle/>
          <a:p>
            <a:pPr algn="just">
              <a:lnSpc>
                <a:spcPct val="80000"/>
              </a:lnSpc>
            </a:pPr>
            <a:r>
              <a:rPr lang="en-US" sz="2600" dirty="0" err="1" smtClean="0"/>
              <a:t>Jenis</a:t>
            </a:r>
            <a:r>
              <a:rPr lang="en-US" sz="2600" dirty="0" smtClean="0"/>
              <a:t> transistor MOSFET yang </a:t>
            </a:r>
            <a:r>
              <a:rPr lang="en-US" sz="2600" dirty="0" err="1" smtClean="0"/>
              <a:t>kedua</a:t>
            </a:r>
            <a:r>
              <a:rPr lang="en-US" sz="2600" dirty="0" smtClean="0"/>
              <a:t> </a:t>
            </a:r>
            <a:r>
              <a:rPr lang="en-US" sz="2600" dirty="0" err="1" smtClean="0"/>
              <a:t>adalah</a:t>
            </a:r>
            <a:r>
              <a:rPr lang="en-US" sz="2600" dirty="0" smtClean="0"/>
              <a:t> MOSFET </a:t>
            </a:r>
            <a:r>
              <a:rPr lang="en-US" sz="2600" i="1" dirty="0" smtClean="0"/>
              <a:t>enhancement-mode</a:t>
            </a:r>
            <a:r>
              <a:rPr lang="en-US" sz="2600" dirty="0" smtClean="0"/>
              <a:t>. </a:t>
            </a:r>
            <a:endParaRPr lang="id-ID" sz="2600" dirty="0" smtClean="0"/>
          </a:p>
          <a:p>
            <a:pPr algn="just">
              <a:lnSpc>
                <a:spcPct val="80000"/>
              </a:lnSpc>
            </a:pPr>
            <a:r>
              <a:rPr lang="en-US" sz="2600" dirty="0" smtClean="0"/>
              <a:t>Gate </a:t>
            </a:r>
            <a:r>
              <a:rPr lang="en-US" sz="2600" dirty="0" err="1" smtClean="0"/>
              <a:t>terbuat</a:t>
            </a:r>
            <a:r>
              <a:rPr lang="en-US" sz="2600" dirty="0" smtClean="0"/>
              <a:t> </a:t>
            </a:r>
            <a:r>
              <a:rPr lang="en-US" sz="2600" dirty="0" err="1" smtClean="0"/>
              <a:t>dari</a:t>
            </a:r>
            <a:r>
              <a:rPr lang="en-US" sz="2600" dirty="0" smtClean="0"/>
              <a:t> metal </a:t>
            </a:r>
            <a:r>
              <a:rPr lang="en-US" sz="2600" dirty="0" err="1" smtClean="0"/>
              <a:t>aluminium</a:t>
            </a:r>
            <a:r>
              <a:rPr lang="en-US" sz="2600" dirty="0" smtClean="0"/>
              <a:t> </a:t>
            </a:r>
            <a:r>
              <a:rPr lang="en-US" sz="2600" dirty="0" err="1" smtClean="0"/>
              <a:t>dan</a:t>
            </a:r>
            <a:r>
              <a:rPr lang="en-US" sz="2600" dirty="0" smtClean="0"/>
              <a:t> </a:t>
            </a:r>
            <a:r>
              <a:rPr lang="en-US" sz="2600" dirty="0" err="1" smtClean="0"/>
              <a:t>terisolasi</a:t>
            </a:r>
            <a:r>
              <a:rPr lang="en-US" sz="2600" dirty="0" smtClean="0"/>
              <a:t> </a:t>
            </a:r>
            <a:r>
              <a:rPr lang="en-US" sz="2600" dirty="0" err="1" smtClean="0"/>
              <a:t>oleh</a:t>
            </a:r>
            <a:r>
              <a:rPr lang="en-US" sz="2600" dirty="0" smtClean="0"/>
              <a:t> </a:t>
            </a:r>
            <a:r>
              <a:rPr lang="en-US" sz="2600" dirty="0" err="1" smtClean="0"/>
              <a:t>lapisan</a:t>
            </a:r>
            <a:r>
              <a:rPr lang="en-US" sz="2600" dirty="0" smtClean="0"/>
              <a:t> SiO2 </a:t>
            </a:r>
            <a:r>
              <a:rPr lang="en-US" sz="2600" dirty="0" err="1" smtClean="0"/>
              <a:t>sama</a:t>
            </a:r>
            <a:r>
              <a:rPr lang="en-US" sz="2600" dirty="0" smtClean="0"/>
              <a:t> </a:t>
            </a:r>
            <a:r>
              <a:rPr lang="en-US" sz="2600" dirty="0" err="1" smtClean="0"/>
              <a:t>seperti</a:t>
            </a:r>
            <a:r>
              <a:rPr lang="en-US" sz="2600" dirty="0" smtClean="0"/>
              <a:t> transistor MOSFET depletion-mode.</a:t>
            </a:r>
            <a:endParaRPr lang="id-ID" sz="2600" dirty="0" smtClean="0"/>
          </a:p>
          <a:p>
            <a:pPr>
              <a:lnSpc>
                <a:spcPct val="80000"/>
              </a:lnSpc>
            </a:pPr>
            <a:r>
              <a:rPr lang="id-ID" sz="2600" dirty="0" smtClean="0"/>
              <a:t>P</a:t>
            </a:r>
            <a:r>
              <a:rPr lang="en-US" sz="2600" dirty="0" err="1" smtClean="0"/>
              <a:t>erbedaannya</a:t>
            </a:r>
            <a:r>
              <a:rPr lang="en-US" sz="2600" dirty="0" smtClean="0"/>
              <a:t> </a:t>
            </a:r>
            <a:r>
              <a:rPr lang="en-US" sz="2600" dirty="0" err="1" smtClean="0"/>
              <a:t>disini</a:t>
            </a:r>
            <a:r>
              <a:rPr lang="en-US" sz="2600" dirty="0" smtClean="0"/>
              <a:t> </a:t>
            </a:r>
            <a:r>
              <a:rPr lang="en-US" sz="2600" dirty="0" err="1" smtClean="0"/>
              <a:t>tidak</a:t>
            </a:r>
            <a:r>
              <a:rPr lang="en-US" sz="2600" dirty="0" smtClean="0"/>
              <a:t> </a:t>
            </a:r>
            <a:r>
              <a:rPr lang="en-US" sz="2600" dirty="0" err="1" smtClean="0"/>
              <a:t>ada</a:t>
            </a:r>
            <a:r>
              <a:rPr lang="en-US" sz="2600" dirty="0" smtClean="0"/>
              <a:t> </a:t>
            </a:r>
            <a:r>
              <a:rPr lang="en-US" sz="2600" dirty="0" err="1" smtClean="0"/>
              <a:t>kanal</a:t>
            </a:r>
            <a:r>
              <a:rPr lang="en-US" sz="2600" dirty="0" smtClean="0"/>
              <a:t> yang </a:t>
            </a:r>
            <a:r>
              <a:rPr lang="en-US" sz="2600" dirty="0" err="1" smtClean="0"/>
              <a:t>menghubungkan</a:t>
            </a:r>
            <a:r>
              <a:rPr lang="en-US" sz="2600" dirty="0" smtClean="0"/>
              <a:t> drain </a:t>
            </a:r>
            <a:r>
              <a:rPr lang="en-US" sz="2600" dirty="0" err="1" smtClean="0"/>
              <a:t>dengan</a:t>
            </a:r>
            <a:r>
              <a:rPr lang="en-US" sz="2600" dirty="0" smtClean="0"/>
              <a:t> source. </a:t>
            </a:r>
            <a:endParaRPr lang="id-ID" sz="2600" dirty="0" smtClean="0"/>
          </a:p>
          <a:p>
            <a:pPr>
              <a:lnSpc>
                <a:spcPct val="80000"/>
              </a:lnSpc>
            </a:pPr>
            <a:r>
              <a:rPr lang="en-US" sz="2600" dirty="0" err="1" smtClean="0"/>
              <a:t>Kanal</a:t>
            </a:r>
            <a:r>
              <a:rPr lang="en-US" sz="2600" dirty="0" smtClean="0"/>
              <a:t> n </a:t>
            </a:r>
            <a:r>
              <a:rPr lang="en-US" sz="2600" dirty="0" err="1" smtClean="0"/>
              <a:t>akan</a:t>
            </a:r>
            <a:r>
              <a:rPr lang="en-US" sz="2600" dirty="0" smtClean="0"/>
              <a:t> </a:t>
            </a:r>
            <a:r>
              <a:rPr lang="en-US" sz="2600" dirty="0" err="1" smtClean="0"/>
              <a:t>terbentuk</a:t>
            </a:r>
            <a:r>
              <a:rPr lang="en-US" sz="2600" dirty="0" smtClean="0"/>
              <a:t> (</a:t>
            </a:r>
            <a:r>
              <a:rPr lang="en-US" sz="2600" i="1" dirty="0" smtClean="0"/>
              <a:t>enhanced)</a:t>
            </a:r>
            <a:r>
              <a:rPr lang="en-US" sz="2600" dirty="0" smtClean="0"/>
              <a:t> </a:t>
            </a:r>
            <a:r>
              <a:rPr lang="en-US" sz="2600" dirty="0" err="1" smtClean="0"/>
              <a:t>dengan</a:t>
            </a:r>
            <a:r>
              <a:rPr lang="en-US" sz="2600" dirty="0" smtClean="0"/>
              <a:t> </a:t>
            </a:r>
            <a:r>
              <a:rPr lang="en-US" sz="2600" dirty="0" err="1" smtClean="0"/>
              <a:t>memberi</a:t>
            </a:r>
            <a:r>
              <a:rPr lang="en-US" sz="2600" dirty="0" smtClean="0"/>
              <a:t> </a:t>
            </a:r>
            <a:r>
              <a:rPr lang="en-US" sz="2600" dirty="0" err="1" smtClean="0"/>
              <a:t>tegangan</a:t>
            </a:r>
            <a:r>
              <a:rPr lang="en-US" sz="2600" dirty="0" smtClean="0"/>
              <a:t> VGS </a:t>
            </a:r>
            <a:r>
              <a:rPr lang="en-US" sz="2600" dirty="0" err="1" smtClean="0"/>
              <a:t>diatas</a:t>
            </a:r>
            <a:r>
              <a:rPr lang="en-US" sz="2600" dirty="0" smtClean="0"/>
              <a:t> </a:t>
            </a:r>
            <a:r>
              <a:rPr lang="en-US" sz="2600" dirty="0" err="1" smtClean="0"/>
              <a:t>tegangan</a:t>
            </a:r>
            <a:r>
              <a:rPr lang="en-US" sz="2600" dirty="0" smtClean="0"/>
              <a:t> </a:t>
            </a:r>
            <a:r>
              <a:rPr lang="en-US" sz="2600" i="1" dirty="0" smtClean="0"/>
              <a:t>threshold</a:t>
            </a:r>
            <a:r>
              <a:rPr lang="en-US" sz="2600" dirty="0" smtClean="0"/>
              <a:t> </a:t>
            </a:r>
            <a:r>
              <a:rPr lang="en-US" sz="2600" dirty="0" err="1" smtClean="0"/>
              <a:t>tertentu</a:t>
            </a:r>
            <a:r>
              <a:rPr lang="en-US" sz="2600" dirty="0" smtClean="0"/>
              <a:t>. </a:t>
            </a:r>
            <a:endParaRPr lang="id-ID" sz="2600" dirty="0" smtClean="0"/>
          </a:p>
          <a:p>
            <a:pPr>
              <a:lnSpc>
                <a:spcPct val="80000"/>
              </a:lnSpc>
            </a:pPr>
            <a:r>
              <a:rPr lang="en-US" sz="2600" dirty="0" err="1" smtClean="0"/>
              <a:t>Inilah</a:t>
            </a:r>
            <a:r>
              <a:rPr lang="en-US" sz="2600" dirty="0" smtClean="0"/>
              <a:t> </a:t>
            </a:r>
            <a:r>
              <a:rPr lang="en-US" sz="2600" dirty="0" err="1" smtClean="0"/>
              <a:t>struktur</a:t>
            </a:r>
            <a:r>
              <a:rPr lang="en-US" sz="2600" dirty="0" smtClean="0"/>
              <a:t> transistor yang paling </a:t>
            </a:r>
            <a:r>
              <a:rPr lang="en-US" sz="2600" dirty="0" err="1" smtClean="0"/>
              <a:t>banyak</a:t>
            </a:r>
            <a:r>
              <a:rPr lang="en-US" sz="2600" dirty="0" smtClean="0"/>
              <a:t> </a:t>
            </a:r>
            <a:r>
              <a:rPr lang="en-US" sz="2600" dirty="0" err="1" smtClean="0"/>
              <a:t>di</a:t>
            </a:r>
            <a:r>
              <a:rPr lang="en-US" sz="2600" dirty="0" smtClean="0"/>
              <a:t> </a:t>
            </a:r>
            <a:r>
              <a:rPr lang="en-US" sz="2600" dirty="0" err="1" smtClean="0"/>
              <a:t>terapkan</a:t>
            </a:r>
            <a:r>
              <a:rPr lang="en-US" sz="2600" dirty="0" smtClean="0"/>
              <a:t> </a:t>
            </a:r>
            <a:r>
              <a:rPr lang="en-US" sz="2600" dirty="0" err="1" smtClean="0"/>
              <a:t>dalam</a:t>
            </a:r>
            <a:r>
              <a:rPr lang="en-US" sz="2600" dirty="0" smtClean="0"/>
              <a:t> IC digital. </a:t>
            </a:r>
            <a:endParaRPr lang="id-ID" sz="2600" dirty="0" smtClean="0"/>
          </a:p>
          <a:p>
            <a:pPr>
              <a:lnSpc>
                <a:spcPct val="80000"/>
              </a:lnSpc>
            </a:pPr>
            <a:r>
              <a:rPr lang="en-US" sz="2600" dirty="0" smtClean="0"/>
              <a:t>Transistor MOSFET </a:t>
            </a:r>
            <a:r>
              <a:rPr lang="en-US" sz="2600" i="1" dirty="0" err="1" smtClean="0"/>
              <a:t>enhacement</a:t>
            </a:r>
            <a:r>
              <a:rPr lang="en-US" sz="2600" i="1" dirty="0" smtClean="0"/>
              <a:t> mode</a:t>
            </a:r>
            <a:r>
              <a:rPr lang="en-US" sz="2600" dirty="0" smtClean="0"/>
              <a:t> </a:t>
            </a:r>
            <a:r>
              <a:rPr lang="en-US" sz="2600" dirty="0" err="1" smtClean="0"/>
              <a:t>dalam</a:t>
            </a:r>
            <a:r>
              <a:rPr lang="en-US" sz="2600" dirty="0" smtClean="0"/>
              <a:t> </a:t>
            </a:r>
            <a:r>
              <a:rPr lang="en-US" sz="2600" dirty="0" err="1" smtClean="0"/>
              <a:t>beberapa</a:t>
            </a:r>
            <a:r>
              <a:rPr lang="en-US" sz="2600" dirty="0" smtClean="0"/>
              <a:t> </a:t>
            </a:r>
            <a:r>
              <a:rPr lang="en-US" sz="2600" dirty="0" err="1" smtClean="0"/>
              <a:t>literatur</a:t>
            </a:r>
            <a:r>
              <a:rPr lang="en-US" sz="2600" dirty="0" smtClean="0"/>
              <a:t> </a:t>
            </a:r>
            <a:r>
              <a:rPr lang="en-US" sz="2600" dirty="0" err="1" smtClean="0"/>
              <a:t>disebut</a:t>
            </a:r>
            <a:r>
              <a:rPr lang="en-US" sz="2600" dirty="0" smtClean="0"/>
              <a:t> </a:t>
            </a:r>
            <a:r>
              <a:rPr lang="en-US" sz="2600" dirty="0" err="1" smtClean="0"/>
              <a:t>juga</a:t>
            </a:r>
            <a:r>
              <a:rPr lang="en-US" sz="2600" dirty="0" smtClean="0"/>
              <a:t> </a:t>
            </a:r>
            <a:r>
              <a:rPr lang="en-US" sz="2600" dirty="0" err="1" smtClean="0"/>
              <a:t>dengan</a:t>
            </a:r>
            <a:r>
              <a:rPr lang="en-US" sz="2600" dirty="0" smtClean="0"/>
              <a:t> </a:t>
            </a:r>
            <a:r>
              <a:rPr lang="en-US" sz="2600" dirty="0" err="1" smtClean="0"/>
              <a:t>nama</a:t>
            </a:r>
            <a:r>
              <a:rPr lang="en-US" sz="2600" dirty="0" smtClean="0"/>
              <a:t> </a:t>
            </a:r>
            <a:r>
              <a:rPr lang="en-US" sz="2600" b="1" dirty="0" smtClean="0"/>
              <a:t>E-MOSFET</a:t>
            </a:r>
            <a:r>
              <a:rPr lang="en-US" sz="2600" dirty="0" smtClean="0"/>
              <a:t>.</a:t>
            </a:r>
          </a:p>
          <a:p>
            <a:pPr algn="just">
              <a:lnSpc>
                <a:spcPct val="80000"/>
              </a:lnSpc>
            </a:pPr>
            <a:endParaRPr lang="en-US" sz="2400" dirty="0" smtClean="0"/>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custDataLst>
      <p:tags r:id="rId1"/>
    </p:custDataLst>
    <p:extLst>
      <p:ext uri="{BB962C8B-B14F-4D97-AF65-F5344CB8AC3E}">
        <p14:creationId xmlns:p14="http://schemas.microsoft.com/office/powerpoint/2010/main" val="200747242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normAutofit/>
          </a:bodyPr>
          <a:lstStyle/>
          <a:p>
            <a:r>
              <a:rPr lang="en-US" dirty="0" smtClean="0"/>
              <a:t>Enhancement MOSFET</a:t>
            </a:r>
          </a:p>
        </p:txBody>
      </p:sp>
      <p:sp>
        <p:nvSpPr>
          <p:cNvPr id="14341" name="Content Placeholder 2"/>
          <p:cNvSpPr>
            <a:spLocks noGrp="1"/>
          </p:cNvSpPr>
          <p:nvPr>
            <p:ph idx="1"/>
          </p:nvPr>
        </p:nvSpPr>
        <p:spPr/>
        <p:txBody>
          <a:bodyPr>
            <a:normAutofit/>
          </a:bodyPr>
          <a:lstStyle/>
          <a:p>
            <a:r>
              <a:rPr lang="id-ID" sz="2800" dirty="0" smtClean="0"/>
              <a:t>Struktur</a:t>
            </a:r>
            <a:endParaRPr lang="en-US" sz="2800" dirty="0" smtClean="0"/>
          </a:p>
          <a:p>
            <a:endParaRPr lang="en-US" dirty="0" smtClean="0"/>
          </a:p>
          <a:p>
            <a:endParaRPr lang="en-US" dirty="0" smtClean="0"/>
          </a:p>
          <a:p>
            <a:endParaRPr lang="id-ID" dirty="0" smtClean="0"/>
          </a:p>
          <a:p>
            <a:endParaRPr lang="id-ID" dirty="0" smtClean="0"/>
          </a:p>
          <a:p>
            <a:r>
              <a:rPr lang="en-US" dirty="0" err="1" smtClean="0"/>
              <a:t>Simbol</a:t>
            </a:r>
            <a:r>
              <a:rPr lang="en-US" dirty="0" smtClean="0"/>
              <a:t> :</a:t>
            </a:r>
          </a:p>
          <a:p>
            <a:endParaRPr lang="en-US" dirty="0" smtClean="0"/>
          </a:p>
          <a:p>
            <a:endParaRPr lang="en-US" dirty="0" smtClean="0"/>
          </a:p>
          <a:p>
            <a:endParaRPr lang="en-US" dirty="0" smtClean="0"/>
          </a:p>
          <a:p>
            <a:endParaRPr lang="en-US" dirty="0" smtClean="0"/>
          </a:p>
          <a:p>
            <a:endParaRPr lang="en-US" dirty="0" smtClean="0"/>
          </a:p>
        </p:txBody>
      </p:sp>
      <p:graphicFrame>
        <p:nvGraphicFramePr>
          <p:cNvPr id="14338" name="Object 4"/>
          <p:cNvGraphicFramePr>
            <a:graphicFrameLocks noChangeAspect="1"/>
          </p:cNvGraphicFramePr>
          <p:nvPr/>
        </p:nvGraphicFramePr>
        <p:xfrm>
          <a:off x="2915816" y="2204864"/>
          <a:ext cx="5232400" cy="2119312"/>
        </p:xfrm>
        <a:graphic>
          <a:graphicData uri="http://schemas.openxmlformats.org/presentationml/2006/ole">
            <mc:AlternateContent xmlns:mc="http://schemas.openxmlformats.org/markup-compatibility/2006">
              <mc:Choice xmlns:v="urn:schemas-microsoft-com:vml" Requires="v">
                <p:oleObj spid="_x0000_s7196" name="Visio" r:id="rId3" imgW="4131243" imgH="1671988" progId="Visio.Drawing.11">
                  <p:embed/>
                </p:oleObj>
              </mc:Choice>
              <mc:Fallback>
                <p:oleObj name="Visio" r:id="rId3" imgW="4131243" imgH="167198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204864"/>
                        <a:ext cx="5232400" cy="211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6"/>
          <p:cNvGraphicFramePr>
            <a:graphicFrameLocks noChangeAspect="1"/>
          </p:cNvGraphicFramePr>
          <p:nvPr/>
        </p:nvGraphicFramePr>
        <p:xfrm>
          <a:off x="2771800" y="4581128"/>
          <a:ext cx="4538663" cy="1831975"/>
        </p:xfrm>
        <a:graphic>
          <a:graphicData uri="http://schemas.openxmlformats.org/presentationml/2006/ole">
            <mc:AlternateContent xmlns:mc="http://schemas.openxmlformats.org/markup-compatibility/2006">
              <mc:Choice xmlns:v="urn:schemas-microsoft-com:vml" Requires="v">
                <p:oleObj spid="_x0000_s7197" name="Visio" r:id="rId5" imgW="3583405" imgH="1445394" progId="Visio.Drawing.11">
                  <p:embed/>
                </p:oleObj>
              </mc:Choice>
              <mc:Fallback>
                <p:oleObj name="Visio" r:id="rId5" imgW="3583405" imgH="144539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581128"/>
                        <a:ext cx="453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Tel-U.png"/>
          <p:cNvPicPr>
            <a:picLocks noChangeAspect="1"/>
          </p:cNvPicPr>
          <p:nvPr/>
        </p:nvPicPr>
        <p:blipFill>
          <a:blip r:embed="rId7"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118300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44562"/>
          </a:xfrm>
        </p:spPr>
        <p:txBody>
          <a:bodyPr>
            <a:normAutofit/>
          </a:bodyPr>
          <a:lstStyle/>
          <a:p>
            <a:pPr algn="ctr" eaLnBrk="1" hangingPunct="1"/>
            <a:r>
              <a:rPr lang="id-ID" sz="3400" dirty="0" smtClean="0"/>
              <a:t>Aplikasi </a:t>
            </a:r>
            <a:r>
              <a:rPr lang="en-US" sz="3400" dirty="0" smtClean="0"/>
              <a:t>MOSFET </a:t>
            </a:r>
          </a:p>
        </p:txBody>
      </p:sp>
      <p:sp>
        <p:nvSpPr>
          <p:cNvPr id="19459" name="Rectangle 3"/>
          <p:cNvSpPr>
            <a:spLocks noGrp="1" noChangeArrowheads="1"/>
          </p:cNvSpPr>
          <p:nvPr>
            <p:ph type="body" idx="1"/>
          </p:nvPr>
        </p:nvSpPr>
        <p:spPr/>
        <p:txBody>
          <a:bodyPr>
            <a:noAutofit/>
          </a:bodyPr>
          <a:lstStyle/>
          <a:p>
            <a:pPr algn="just" eaLnBrk="1" hangingPunct="1">
              <a:lnSpc>
                <a:spcPct val="80000"/>
              </a:lnSpc>
            </a:pPr>
            <a:r>
              <a:rPr lang="id-ID" sz="2600" dirty="0" smtClean="0"/>
              <a:t>T</a:t>
            </a:r>
            <a:r>
              <a:rPr lang="en-US" sz="2600" dirty="0" err="1" smtClean="0"/>
              <a:t>ransistor</a:t>
            </a:r>
            <a:r>
              <a:rPr lang="en-US" sz="2600" dirty="0" smtClean="0"/>
              <a:t> MOSFET </a:t>
            </a:r>
            <a:r>
              <a:rPr lang="en-US" sz="2600" dirty="0" err="1" smtClean="0"/>
              <a:t>umumnya</a:t>
            </a:r>
            <a:r>
              <a:rPr lang="en-US" sz="2600" dirty="0" smtClean="0"/>
              <a:t> </a:t>
            </a:r>
            <a:r>
              <a:rPr lang="en-US" sz="2600" dirty="0" err="1" smtClean="0"/>
              <a:t>digunakan</a:t>
            </a:r>
            <a:r>
              <a:rPr lang="en-US" sz="2600" dirty="0" smtClean="0"/>
              <a:t> </a:t>
            </a:r>
            <a:r>
              <a:rPr lang="en-US" sz="2600" dirty="0" err="1" smtClean="0"/>
              <a:t>sebagai</a:t>
            </a:r>
            <a:r>
              <a:rPr lang="en-US" sz="2600" dirty="0" smtClean="0"/>
              <a:t> </a:t>
            </a:r>
            <a:r>
              <a:rPr lang="en-US" sz="2600" dirty="0" err="1" smtClean="0"/>
              <a:t>saklar</a:t>
            </a:r>
            <a:r>
              <a:rPr lang="en-US" sz="2600" dirty="0" smtClean="0"/>
              <a:t> (</a:t>
            </a:r>
            <a:r>
              <a:rPr lang="en-US" sz="2600" i="1" dirty="0" smtClean="0"/>
              <a:t>switch</a:t>
            </a:r>
            <a:r>
              <a:rPr lang="en-US" sz="2600" dirty="0" smtClean="0"/>
              <a:t>),  parameter yang </a:t>
            </a:r>
            <a:r>
              <a:rPr lang="en-US" sz="2600" dirty="0" err="1" smtClean="0"/>
              <a:t>penting</a:t>
            </a:r>
            <a:r>
              <a:rPr lang="en-US" sz="2600" dirty="0" smtClean="0"/>
              <a:t> </a:t>
            </a:r>
            <a:r>
              <a:rPr lang="en-US" sz="2600" dirty="0" err="1" smtClean="0"/>
              <a:t>pada</a:t>
            </a:r>
            <a:r>
              <a:rPr lang="en-US" sz="2600" dirty="0" smtClean="0"/>
              <a:t> transistor E-MOSFET </a:t>
            </a:r>
            <a:r>
              <a:rPr lang="en-US" sz="2600" dirty="0" err="1" smtClean="0"/>
              <a:t>adalah</a:t>
            </a:r>
            <a:r>
              <a:rPr lang="en-US" sz="2600" dirty="0" smtClean="0"/>
              <a:t> </a:t>
            </a:r>
            <a:r>
              <a:rPr lang="en-US" sz="2600" dirty="0" err="1" smtClean="0"/>
              <a:t>resistansi</a:t>
            </a:r>
            <a:r>
              <a:rPr lang="en-US" sz="2600" dirty="0" smtClean="0"/>
              <a:t> drain-source. </a:t>
            </a:r>
            <a:endParaRPr lang="id-ID" sz="2600" dirty="0" smtClean="0"/>
          </a:p>
          <a:p>
            <a:pPr algn="just" eaLnBrk="1" hangingPunct="1">
              <a:lnSpc>
                <a:spcPct val="80000"/>
              </a:lnSpc>
            </a:pPr>
            <a:r>
              <a:rPr lang="en-US" sz="2600" dirty="0" err="1" smtClean="0"/>
              <a:t>Biasanya</a:t>
            </a:r>
            <a:r>
              <a:rPr lang="en-US" sz="2600" dirty="0" smtClean="0"/>
              <a:t> yang </a:t>
            </a:r>
            <a:r>
              <a:rPr lang="en-US" sz="2600" dirty="0" err="1" smtClean="0"/>
              <a:t>tercantum</a:t>
            </a:r>
            <a:r>
              <a:rPr lang="en-US" sz="2600" dirty="0" smtClean="0"/>
              <a:t> </a:t>
            </a:r>
            <a:r>
              <a:rPr lang="en-US" sz="2600" dirty="0" err="1" smtClean="0"/>
              <a:t>pada</a:t>
            </a:r>
            <a:r>
              <a:rPr lang="en-US" sz="2600" dirty="0" smtClean="0"/>
              <a:t> datasheet </a:t>
            </a:r>
            <a:r>
              <a:rPr lang="en-US" sz="2600" dirty="0" err="1" smtClean="0"/>
              <a:t>adalah</a:t>
            </a:r>
            <a:r>
              <a:rPr lang="en-US" sz="2600" dirty="0" smtClean="0"/>
              <a:t> </a:t>
            </a:r>
            <a:r>
              <a:rPr lang="en-US" sz="2600" dirty="0" err="1" smtClean="0"/>
              <a:t>resistansi</a:t>
            </a:r>
            <a:r>
              <a:rPr lang="en-US" sz="2600" dirty="0" smtClean="0"/>
              <a:t> </a:t>
            </a:r>
            <a:r>
              <a:rPr lang="en-US" sz="2600" dirty="0" err="1" smtClean="0"/>
              <a:t>pada</a:t>
            </a:r>
            <a:r>
              <a:rPr lang="en-US" sz="2600" dirty="0" smtClean="0"/>
              <a:t> </a:t>
            </a:r>
            <a:r>
              <a:rPr lang="en-US" sz="2600" dirty="0" err="1" smtClean="0"/>
              <a:t>saat</a:t>
            </a:r>
            <a:r>
              <a:rPr lang="en-US" sz="2600" dirty="0" smtClean="0"/>
              <a:t> transistor ON</a:t>
            </a:r>
            <a:r>
              <a:rPr lang="id-ID" sz="2600" dirty="0" smtClean="0"/>
              <a:t>, r</a:t>
            </a:r>
            <a:r>
              <a:rPr lang="en-US" sz="2600" dirty="0" err="1" smtClean="0"/>
              <a:t>esistansi</a:t>
            </a:r>
            <a:r>
              <a:rPr lang="en-US" sz="2600" dirty="0" smtClean="0"/>
              <a:t> </a:t>
            </a:r>
            <a:r>
              <a:rPr lang="en-US" sz="2600" dirty="0" err="1" smtClean="0"/>
              <a:t>ini</a:t>
            </a:r>
            <a:r>
              <a:rPr lang="en-US" sz="2600" dirty="0" smtClean="0"/>
              <a:t> </a:t>
            </a:r>
            <a:r>
              <a:rPr lang="en-US" sz="2600" dirty="0" err="1" smtClean="0"/>
              <a:t>dinamakan</a:t>
            </a:r>
            <a:r>
              <a:rPr lang="en-US" sz="2600" dirty="0" smtClean="0"/>
              <a:t> RDS(on). </a:t>
            </a:r>
            <a:endParaRPr lang="id-ID" sz="2600" dirty="0" smtClean="0"/>
          </a:p>
          <a:p>
            <a:pPr algn="just">
              <a:lnSpc>
                <a:spcPct val="80000"/>
              </a:lnSpc>
            </a:pPr>
            <a:r>
              <a:rPr lang="en-US" sz="2600" dirty="0" err="1" smtClean="0"/>
              <a:t>Besar</a:t>
            </a:r>
            <a:r>
              <a:rPr lang="en-US" sz="2600" dirty="0" smtClean="0"/>
              <a:t> </a:t>
            </a:r>
            <a:r>
              <a:rPr lang="en-US" sz="2600" dirty="0" err="1" smtClean="0"/>
              <a:t>resistansi</a:t>
            </a:r>
            <a:r>
              <a:rPr lang="en-US" sz="2600" dirty="0" smtClean="0"/>
              <a:t> </a:t>
            </a:r>
            <a:r>
              <a:rPr lang="en-US" sz="2600" dirty="0" err="1" smtClean="0"/>
              <a:t>bervariasi</a:t>
            </a:r>
            <a:r>
              <a:rPr lang="en-US" sz="2600" dirty="0" smtClean="0"/>
              <a:t> </a:t>
            </a:r>
            <a:r>
              <a:rPr lang="en-US" sz="2600" dirty="0" err="1" smtClean="0"/>
              <a:t>mulai</a:t>
            </a:r>
            <a:r>
              <a:rPr lang="en-US" sz="2600" dirty="0" smtClean="0"/>
              <a:t> </a:t>
            </a:r>
            <a:r>
              <a:rPr lang="en-US" sz="2600" dirty="0" err="1" smtClean="0"/>
              <a:t>dari</a:t>
            </a:r>
            <a:r>
              <a:rPr lang="en-US" sz="2600" dirty="0" smtClean="0"/>
              <a:t> 0.3 Ohm </a:t>
            </a:r>
            <a:r>
              <a:rPr lang="en-US" sz="2600" dirty="0" err="1" smtClean="0"/>
              <a:t>sampai</a:t>
            </a:r>
            <a:r>
              <a:rPr lang="en-US" sz="2600" dirty="0" smtClean="0"/>
              <a:t> </a:t>
            </a:r>
            <a:r>
              <a:rPr lang="en-US" sz="2600" dirty="0" err="1" smtClean="0"/>
              <a:t>puluhan</a:t>
            </a:r>
            <a:r>
              <a:rPr lang="en-US" sz="2600" dirty="0" smtClean="0"/>
              <a:t> Ohm. </a:t>
            </a:r>
            <a:endParaRPr lang="id-ID" sz="2600" dirty="0" smtClean="0"/>
          </a:p>
          <a:p>
            <a:pPr algn="just">
              <a:lnSpc>
                <a:spcPct val="80000"/>
              </a:lnSpc>
            </a:pPr>
            <a:r>
              <a:rPr lang="en-US" sz="2600" dirty="0" err="1" smtClean="0"/>
              <a:t>Untuk</a:t>
            </a:r>
            <a:r>
              <a:rPr lang="en-US" sz="2600" dirty="0" smtClean="0"/>
              <a:t> </a:t>
            </a:r>
            <a:r>
              <a:rPr lang="en-US" sz="2600" dirty="0" err="1" smtClean="0"/>
              <a:t>aplikasi</a:t>
            </a:r>
            <a:r>
              <a:rPr lang="en-US" sz="2600" dirty="0" smtClean="0"/>
              <a:t> </a:t>
            </a:r>
            <a:r>
              <a:rPr lang="en-US" sz="2600" i="1" dirty="0" smtClean="0"/>
              <a:t>power switching</a:t>
            </a:r>
            <a:r>
              <a:rPr lang="en-US" sz="2600" dirty="0" smtClean="0"/>
              <a:t>, </a:t>
            </a:r>
            <a:r>
              <a:rPr lang="en-US" sz="2600" dirty="0" err="1" smtClean="0"/>
              <a:t>semakin</a:t>
            </a:r>
            <a:r>
              <a:rPr lang="en-US" sz="2600" dirty="0" smtClean="0"/>
              <a:t> </a:t>
            </a:r>
            <a:r>
              <a:rPr lang="en-US" sz="2600" dirty="0" err="1" smtClean="0"/>
              <a:t>kecil</a:t>
            </a:r>
            <a:r>
              <a:rPr lang="en-US" sz="2600" dirty="0" smtClean="0"/>
              <a:t> </a:t>
            </a:r>
            <a:r>
              <a:rPr lang="en-US" sz="2600" dirty="0" err="1" smtClean="0"/>
              <a:t>resistansi</a:t>
            </a:r>
            <a:r>
              <a:rPr lang="en-US" sz="2600" dirty="0" smtClean="0"/>
              <a:t> RDS(on) </a:t>
            </a:r>
            <a:r>
              <a:rPr lang="en-US" sz="2600" dirty="0" err="1" smtClean="0"/>
              <a:t>maka</a:t>
            </a:r>
            <a:r>
              <a:rPr lang="en-US" sz="2600" dirty="0" smtClean="0"/>
              <a:t> </a:t>
            </a:r>
            <a:r>
              <a:rPr lang="en-US" sz="2600" dirty="0" err="1" smtClean="0"/>
              <a:t>semakin</a:t>
            </a:r>
            <a:r>
              <a:rPr lang="en-US" sz="2600" dirty="0" smtClean="0"/>
              <a:t> </a:t>
            </a:r>
            <a:r>
              <a:rPr lang="en-US" sz="2600" dirty="0" err="1" smtClean="0"/>
              <a:t>baik</a:t>
            </a:r>
            <a:r>
              <a:rPr lang="en-US" sz="2600" dirty="0" smtClean="0"/>
              <a:t> transistor </a:t>
            </a:r>
            <a:r>
              <a:rPr lang="en-US" sz="2600" dirty="0" err="1" smtClean="0"/>
              <a:t>tersebut</a:t>
            </a:r>
            <a:r>
              <a:rPr lang="id-ID" sz="2600" dirty="0" smtClean="0"/>
              <a:t>, karena:</a:t>
            </a:r>
          </a:p>
          <a:p>
            <a:pPr lvl="1" algn="just">
              <a:lnSpc>
                <a:spcPct val="80000"/>
              </a:lnSpc>
            </a:pPr>
            <a:r>
              <a:rPr lang="id-ID" sz="2200" dirty="0" smtClean="0"/>
              <a:t>M</a:t>
            </a:r>
            <a:r>
              <a:rPr lang="en-US" sz="2200" dirty="0" err="1" smtClean="0"/>
              <a:t>emperkecil</a:t>
            </a:r>
            <a:r>
              <a:rPr lang="en-US" sz="2200" dirty="0" smtClean="0"/>
              <a:t> </a:t>
            </a:r>
            <a:r>
              <a:rPr lang="en-US" sz="2200" dirty="0" err="1" smtClean="0"/>
              <a:t>rugi-rugi</a:t>
            </a:r>
            <a:r>
              <a:rPr lang="en-US" sz="2200" dirty="0" smtClean="0"/>
              <a:t> </a:t>
            </a:r>
            <a:r>
              <a:rPr lang="en-US" sz="2200" dirty="0" err="1" smtClean="0"/>
              <a:t>disipasi</a:t>
            </a:r>
            <a:r>
              <a:rPr lang="en-US" sz="2200" dirty="0" smtClean="0"/>
              <a:t> </a:t>
            </a:r>
            <a:r>
              <a:rPr lang="en-US" sz="2200" dirty="0" err="1" smtClean="0"/>
              <a:t>daya</a:t>
            </a:r>
            <a:r>
              <a:rPr lang="en-US" sz="2200" dirty="0" smtClean="0"/>
              <a:t> </a:t>
            </a:r>
            <a:r>
              <a:rPr lang="en-US" sz="2200" dirty="0" err="1" smtClean="0"/>
              <a:t>dalam</a:t>
            </a:r>
            <a:r>
              <a:rPr lang="en-US" sz="2200" dirty="0" smtClean="0"/>
              <a:t> </a:t>
            </a:r>
            <a:r>
              <a:rPr lang="en-US" sz="2200" dirty="0" err="1" smtClean="0"/>
              <a:t>bentuk</a:t>
            </a:r>
            <a:r>
              <a:rPr lang="en-US" sz="2200" dirty="0" smtClean="0"/>
              <a:t> </a:t>
            </a:r>
            <a:r>
              <a:rPr lang="en-US" sz="2200" dirty="0" err="1" smtClean="0"/>
              <a:t>panas</a:t>
            </a:r>
            <a:r>
              <a:rPr lang="en-US" sz="2200" dirty="0" smtClean="0"/>
              <a:t>. </a:t>
            </a:r>
            <a:endParaRPr lang="id-ID" sz="2200" dirty="0" smtClean="0"/>
          </a:p>
          <a:p>
            <a:pPr lvl="1" algn="just">
              <a:lnSpc>
                <a:spcPct val="80000"/>
              </a:lnSpc>
            </a:pPr>
            <a:r>
              <a:rPr lang="id-ID" sz="2200" dirty="0" smtClean="0"/>
              <a:t>Pa</a:t>
            </a:r>
            <a:r>
              <a:rPr lang="en-US" sz="2200" dirty="0" err="1" smtClean="0"/>
              <a:t>rameter</a:t>
            </a:r>
            <a:r>
              <a:rPr lang="en-US" sz="2200" dirty="0" smtClean="0"/>
              <a:t> </a:t>
            </a:r>
            <a:r>
              <a:rPr lang="en-US" sz="2200" dirty="0" err="1" smtClean="0"/>
              <a:t>arus</a:t>
            </a:r>
            <a:r>
              <a:rPr lang="en-US" sz="2200" dirty="0" smtClean="0"/>
              <a:t> drain </a:t>
            </a:r>
            <a:r>
              <a:rPr lang="en-US" sz="2200" dirty="0" err="1" smtClean="0"/>
              <a:t>maksimum</a:t>
            </a:r>
            <a:r>
              <a:rPr lang="en-US" sz="2200" dirty="0" smtClean="0"/>
              <a:t> ID(max) </a:t>
            </a:r>
            <a:r>
              <a:rPr lang="en-US" sz="2200" dirty="0" err="1" smtClean="0"/>
              <a:t>dan</a:t>
            </a:r>
            <a:r>
              <a:rPr lang="en-US" sz="2200" dirty="0" smtClean="0"/>
              <a:t> </a:t>
            </a:r>
            <a:r>
              <a:rPr lang="en-US" sz="2200" dirty="0" err="1" smtClean="0"/>
              <a:t>disipasi</a:t>
            </a:r>
            <a:r>
              <a:rPr lang="en-US" sz="2200" dirty="0" smtClean="0"/>
              <a:t> </a:t>
            </a:r>
            <a:r>
              <a:rPr lang="en-US" sz="2200" dirty="0" err="1" smtClean="0"/>
              <a:t>daya</a:t>
            </a:r>
            <a:r>
              <a:rPr lang="en-US" sz="2200" dirty="0" smtClean="0"/>
              <a:t> </a:t>
            </a:r>
            <a:r>
              <a:rPr lang="en-US" sz="2200" dirty="0" err="1" smtClean="0"/>
              <a:t>maksimum</a:t>
            </a:r>
            <a:r>
              <a:rPr lang="en-US" sz="2200" dirty="0" smtClean="0"/>
              <a:t> PD(max). </a:t>
            </a:r>
          </a:p>
        </p:txBody>
      </p:sp>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custDataLst>
      <p:tags r:id="rId1"/>
    </p:custDataLst>
    <p:extLst>
      <p:ext uri="{BB962C8B-B14F-4D97-AF65-F5344CB8AC3E}">
        <p14:creationId xmlns:p14="http://schemas.microsoft.com/office/powerpoint/2010/main" val="339886768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mtClean="0"/>
              <a:t>Simbol Transistor MOSFET</a:t>
            </a:r>
          </a:p>
        </p:txBody>
      </p:sp>
      <p:sp>
        <p:nvSpPr>
          <p:cNvPr id="20483" name="Rectangle 3"/>
          <p:cNvSpPr>
            <a:spLocks noGrp="1" noChangeArrowheads="1"/>
          </p:cNvSpPr>
          <p:nvPr>
            <p:ph type="body" idx="1"/>
          </p:nvPr>
        </p:nvSpPr>
        <p:spPr/>
        <p:txBody>
          <a:bodyPr/>
          <a:lstStyle/>
          <a:p>
            <a:pPr algn="just" eaLnBrk="1" hangingPunct="1"/>
            <a:r>
              <a:rPr lang="en-US" sz="2400" dirty="0" err="1" smtClean="0"/>
              <a:t>Garis</a:t>
            </a:r>
            <a:r>
              <a:rPr lang="en-US" sz="2400" dirty="0" smtClean="0"/>
              <a:t> </a:t>
            </a:r>
            <a:r>
              <a:rPr lang="en-US" sz="2400" dirty="0" err="1" smtClean="0"/>
              <a:t>putus-putus</a:t>
            </a:r>
            <a:r>
              <a:rPr lang="en-US" sz="2400" dirty="0" smtClean="0"/>
              <a:t> </a:t>
            </a:r>
            <a:r>
              <a:rPr lang="en-US" sz="2400" dirty="0" err="1" smtClean="0"/>
              <a:t>pada</a:t>
            </a:r>
            <a:r>
              <a:rPr lang="en-US" sz="2400" dirty="0" smtClean="0"/>
              <a:t> </a:t>
            </a:r>
            <a:r>
              <a:rPr lang="en-US" sz="2400" dirty="0" err="1" smtClean="0"/>
              <a:t>simbol</a:t>
            </a:r>
            <a:r>
              <a:rPr lang="en-US" sz="2400" dirty="0" smtClean="0"/>
              <a:t> transistor MOSFET </a:t>
            </a:r>
            <a:r>
              <a:rPr lang="en-US" sz="2400" dirty="0" err="1" smtClean="0"/>
              <a:t>menunjukkan</a:t>
            </a:r>
            <a:r>
              <a:rPr lang="en-US" sz="2400" dirty="0" smtClean="0"/>
              <a:t> </a:t>
            </a:r>
            <a:r>
              <a:rPr lang="en-US" sz="2400" dirty="0" err="1" smtClean="0"/>
              <a:t>struktur</a:t>
            </a:r>
            <a:r>
              <a:rPr lang="en-US" sz="2400" dirty="0" smtClean="0"/>
              <a:t> transistor yang </a:t>
            </a:r>
            <a:r>
              <a:rPr lang="en-US" sz="2400" dirty="0" err="1" smtClean="0"/>
              <a:t>terdiri</a:t>
            </a:r>
            <a:r>
              <a:rPr lang="en-US" sz="2400" dirty="0" smtClean="0"/>
              <a:t> drain, source </a:t>
            </a:r>
            <a:r>
              <a:rPr lang="en-US" sz="2400" dirty="0" err="1" smtClean="0"/>
              <a:t>dan</a:t>
            </a:r>
            <a:r>
              <a:rPr lang="en-US" sz="2400" dirty="0" smtClean="0"/>
              <a:t> </a:t>
            </a:r>
            <a:r>
              <a:rPr lang="en-US" sz="2400" dirty="0" err="1" smtClean="0"/>
              <a:t>subtrat</a:t>
            </a:r>
            <a:r>
              <a:rPr lang="en-US" sz="2400" dirty="0" smtClean="0"/>
              <a:t> </a:t>
            </a:r>
            <a:r>
              <a:rPr lang="en-US" sz="2400" dirty="0" err="1" smtClean="0"/>
              <a:t>serta</a:t>
            </a:r>
            <a:r>
              <a:rPr lang="en-US" sz="2400" dirty="0" smtClean="0"/>
              <a:t> gate yang </a:t>
            </a:r>
            <a:r>
              <a:rPr lang="en-US" sz="2400" dirty="0" err="1" smtClean="0"/>
              <a:t>terisolasi</a:t>
            </a:r>
            <a:r>
              <a:rPr lang="en-US" sz="2400" dirty="0" smtClean="0"/>
              <a:t>. </a:t>
            </a:r>
            <a:endParaRPr lang="id-ID" sz="2400" dirty="0" smtClean="0"/>
          </a:p>
          <a:p>
            <a:pPr algn="just" eaLnBrk="1" hangingPunct="1"/>
            <a:r>
              <a:rPr lang="en-US" sz="2400" dirty="0" err="1" smtClean="0"/>
              <a:t>Arah</a:t>
            </a:r>
            <a:r>
              <a:rPr lang="en-US" sz="2400" dirty="0" smtClean="0"/>
              <a:t> </a:t>
            </a:r>
            <a:r>
              <a:rPr lang="en-US" sz="2400" dirty="0" err="1" smtClean="0"/>
              <a:t>panah</a:t>
            </a:r>
            <a:r>
              <a:rPr lang="en-US" sz="2400" dirty="0" smtClean="0"/>
              <a:t> </a:t>
            </a:r>
            <a:r>
              <a:rPr lang="en-US" sz="2400" dirty="0" err="1" smtClean="0"/>
              <a:t>pada</a:t>
            </a:r>
            <a:r>
              <a:rPr lang="en-US" sz="2400" dirty="0" smtClean="0"/>
              <a:t> </a:t>
            </a:r>
            <a:r>
              <a:rPr lang="en-US" sz="2400" dirty="0" err="1" smtClean="0"/>
              <a:t>subtrat</a:t>
            </a:r>
            <a:r>
              <a:rPr lang="en-US" sz="2400" dirty="0" smtClean="0"/>
              <a:t> </a:t>
            </a:r>
            <a:r>
              <a:rPr lang="en-US" sz="2400" dirty="0" err="1" smtClean="0"/>
              <a:t>menunjukkan</a:t>
            </a:r>
            <a:r>
              <a:rPr lang="en-US" sz="2400" dirty="0" smtClean="0"/>
              <a:t> type </a:t>
            </a:r>
            <a:r>
              <a:rPr lang="en-US" sz="2400" dirty="0" err="1" smtClean="0"/>
              <a:t>lapisan</a:t>
            </a:r>
            <a:r>
              <a:rPr lang="en-US" sz="2400" dirty="0" smtClean="0"/>
              <a:t> yang </a:t>
            </a:r>
            <a:r>
              <a:rPr lang="en-US" sz="2400" dirty="0" err="1" smtClean="0"/>
              <a:t>terbentuk</a:t>
            </a:r>
            <a:r>
              <a:rPr lang="en-US" sz="2400" dirty="0" smtClean="0"/>
              <a:t> </a:t>
            </a:r>
            <a:r>
              <a:rPr lang="en-US" sz="2400" dirty="0" err="1" smtClean="0"/>
              <a:t>pada</a:t>
            </a:r>
            <a:r>
              <a:rPr lang="en-US" sz="2400" dirty="0" smtClean="0"/>
              <a:t> </a:t>
            </a:r>
            <a:r>
              <a:rPr lang="en-US" sz="2400" dirty="0" err="1" smtClean="0"/>
              <a:t>subtrat</a:t>
            </a:r>
            <a:r>
              <a:rPr lang="en-US" sz="2400" dirty="0" smtClean="0"/>
              <a:t> </a:t>
            </a:r>
            <a:r>
              <a:rPr lang="en-US" sz="2400" dirty="0" err="1" smtClean="0"/>
              <a:t>ketika</a:t>
            </a:r>
            <a:r>
              <a:rPr lang="en-US" sz="2400" dirty="0" smtClean="0"/>
              <a:t> transistor ON </a:t>
            </a:r>
            <a:r>
              <a:rPr lang="en-US" sz="2400" dirty="0" err="1" smtClean="0"/>
              <a:t>sekaligus</a:t>
            </a:r>
            <a:r>
              <a:rPr lang="en-US" sz="2400" dirty="0" smtClean="0"/>
              <a:t> </a:t>
            </a:r>
            <a:r>
              <a:rPr lang="en-US" sz="2400" dirty="0" err="1" smtClean="0"/>
              <a:t>menunjukkan</a:t>
            </a:r>
            <a:r>
              <a:rPr lang="en-US" sz="2400" dirty="0" smtClean="0"/>
              <a:t> type </a:t>
            </a:r>
            <a:r>
              <a:rPr lang="en-US" sz="2400" dirty="0" err="1" smtClean="0"/>
              <a:t>kanal</a:t>
            </a:r>
            <a:r>
              <a:rPr lang="en-US" sz="2400" dirty="0" smtClean="0"/>
              <a:t> transistor </a:t>
            </a:r>
            <a:r>
              <a:rPr lang="en-US" sz="2400" dirty="0" err="1" smtClean="0"/>
              <a:t>tersebut</a:t>
            </a:r>
            <a:r>
              <a:rPr lang="en-US" sz="2400" dirty="0" smtClean="0"/>
              <a:t>.</a:t>
            </a:r>
          </a:p>
        </p:txBody>
      </p:sp>
      <p:pic>
        <p:nvPicPr>
          <p:cNvPr id="20484" name="Picture 4"/>
          <p:cNvPicPr>
            <a:picLocks noChangeAspect="1" noChangeArrowheads="1"/>
          </p:cNvPicPr>
          <p:nvPr/>
        </p:nvPicPr>
        <p:blipFill>
          <a:blip r:embed="rId3" cstate="print"/>
          <a:srcRect/>
          <a:stretch>
            <a:fillRect/>
          </a:stretch>
        </p:blipFill>
        <p:spPr bwMode="auto">
          <a:xfrm>
            <a:off x="2133600" y="4038600"/>
            <a:ext cx="4495800" cy="2590800"/>
          </a:xfrm>
          <a:prstGeom prst="rect">
            <a:avLst/>
          </a:prstGeom>
          <a:noFill/>
          <a:ln w="9525">
            <a:noFill/>
            <a:miter lim="800000"/>
            <a:headEnd/>
            <a:tailEnd/>
          </a:ln>
        </p:spPr>
      </p:pic>
      <p:pic>
        <p:nvPicPr>
          <p:cNvPr id="6" name="Picture 5" descr="Tel-U.png"/>
          <p:cNvPicPr>
            <a:picLocks noChangeAspect="1"/>
          </p:cNvPicPr>
          <p:nvPr/>
        </p:nvPicPr>
        <p:blipFill>
          <a:blip r:embed="rId4" cstate="print"/>
          <a:stretch>
            <a:fillRect/>
          </a:stretch>
        </p:blipFill>
        <p:spPr>
          <a:xfrm>
            <a:off x="357158" y="214290"/>
            <a:ext cx="1143008" cy="1143008"/>
          </a:xfrm>
          <a:prstGeom prst="rect">
            <a:avLst/>
          </a:prstGeom>
        </p:spPr>
      </p:pic>
    </p:spTree>
    <p:custDataLst>
      <p:tags r:id="rId1"/>
    </p:custDataLst>
    <p:extLst>
      <p:ext uri="{BB962C8B-B14F-4D97-AF65-F5344CB8AC3E}">
        <p14:creationId xmlns:p14="http://schemas.microsoft.com/office/powerpoint/2010/main" val="300725595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mtClean="0"/>
              <a:t>TRANSISTOR IGBT</a:t>
            </a:r>
          </a:p>
        </p:txBody>
      </p:sp>
      <p:sp>
        <p:nvSpPr>
          <p:cNvPr id="21507" name="Rectangle 3"/>
          <p:cNvSpPr>
            <a:spLocks noGrp="1" noChangeArrowheads="1"/>
          </p:cNvSpPr>
          <p:nvPr>
            <p:ph type="body" sz="half" idx="1"/>
          </p:nvPr>
        </p:nvSpPr>
        <p:spPr>
          <a:xfrm>
            <a:off x="457200" y="1600200"/>
            <a:ext cx="4572000" cy="4530725"/>
          </a:xfrm>
        </p:spPr>
        <p:txBody>
          <a:bodyPr/>
          <a:lstStyle/>
          <a:p>
            <a:pPr algn="just" eaLnBrk="1" hangingPunct="1">
              <a:buFont typeface="Wingdings" pitchFamily="2" charset="2"/>
              <a:buNone/>
            </a:pPr>
            <a:r>
              <a:rPr lang="en-US" sz="2400" b="1" smtClean="0"/>
              <a:t>    IGBT</a:t>
            </a:r>
            <a:r>
              <a:rPr lang="en-US" sz="2400" smtClean="0"/>
              <a:t> (</a:t>
            </a:r>
            <a:r>
              <a:rPr lang="en-US" sz="2400" i="1" smtClean="0"/>
              <a:t>Insulated-Gate Bipolar Transistor</a:t>
            </a:r>
            <a:r>
              <a:rPr lang="en-US" sz="2400" smtClean="0"/>
              <a:t>) adalah piranti </a:t>
            </a:r>
            <a:r>
              <a:rPr lang="en-US" sz="2400" smtClean="0">
                <a:hlinkClick r:id="rId3" tooltip="Semikonduktor"/>
              </a:rPr>
              <a:t>semikonduktor</a:t>
            </a:r>
            <a:r>
              <a:rPr lang="en-US" sz="2400" smtClean="0"/>
              <a:t> yang setara dengan gabungan sebuah </a:t>
            </a:r>
            <a:r>
              <a:rPr lang="en-US" sz="2400" smtClean="0">
                <a:hlinkClick r:id="rId4" tooltip="Transistor bipolar"/>
              </a:rPr>
              <a:t>transistor bipolar</a:t>
            </a:r>
            <a:r>
              <a:rPr lang="en-US" sz="2400" smtClean="0"/>
              <a:t> (</a:t>
            </a:r>
            <a:r>
              <a:rPr lang="en-US" sz="2400" b="1" smtClean="0"/>
              <a:t>BJT</a:t>
            </a:r>
            <a:r>
              <a:rPr lang="en-US" sz="2400" smtClean="0"/>
              <a:t>) dan sebuah </a:t>
            </a:r>
            <a:r>
              <a:rPr lang="en-US" sz="2400" smtClean="0">
                <a:hlinkClick r:id="rId5" tooltip="Transistor efek medan"/>
              </a:rPr>
              <a:t>transistor efek medan</a:t>
            </a:r>
            <a:r>
              <a:rPr lang="en-US" sz="2400" smtClean="0"/>
              <a:t> (</a:t>
            </a:r>
            <a:r>
              <a:rPr lang="en-US" sz="2400" b="1" smtClean="0"/>
              <a:t>MOSFET</a:t>
            </a:r>
            <a:r>
              <a:rPr lang="en-US" sz="2400" smtClean="0"/>
              <a:t>). Jenis divais baru yang berfungsi sebagai komponen saklar untuk aplikasi daya ini muncul sejak tahun 1980-an.</a:t>
            </a:r>
            <a:endParaRPr lang="en-US" sz="2400" b="1" smtClean="0"/>
          </a:p>
          <a:p>
            <a:pPr algn="just" eaLnBrk="1" hangingPunct="1"/>
            <a:endParaRPr lang="en-US" sz="2400" smtClean="0"/>
          </a:p>
        </p:txBody>
      </p:sp>
      <p:pic>
        <p:nvPicPr>
          <p:cNvPr id="21508" name="Picture 5"/>
          <p:cNvPicPr>
            <a:picLocks noChangeAspect="1" noChangeArrowheads="1"/>
          </p:cNvPicPr>
          <p:nvPr/>
        </p:nvPicPr>
        <p:blipFill>
          <a:blip r:embed="rId6" cstate="print"/>
          <a:srcRect/>
          <a:stretch>
            <a:fillRect/>
          </a:stretch>
        </p:blipFill>
        <p:spPr bwMode="auto">
          <a:xfrm>
            <a:off x="5334000" y="2438400"/>
            <a:ext cx="2971800" cy="2590800"/>
          </a:xfrm>
          <a:prstGeom prst="rect">
            <a:avLst/>
          </a:prstGeom>
          <a:noFill/>
          <a:ln w="9525">
            <a:noFill/>
            <a:miter lim="800000"/>
            <a:headEnd/>
            <a:tailEnd/>
          </a:ln>
        </p:spPr>
      </p:pic>
      <p:pic>
        <p:nvPicPr>
          <p:cNvPr id="6" name="Picture 5" descr="Tel-U.png"/>
          <p:cNvPicPr>
            <a:picLocks noChangeAspect="1"/>
          </p:cNvPicPr>
          <p:nvPr/>
        </p:nvPicPr>
        <p:blipFill>
          <a:blip r:embed="rId7" cstate="print"/>
          <a:stretch>
            <a:fillRect/>
          </a:stretch>
        </p:blipFill>
        <p:spPr>
          <a:xfrm>
            <a:off x="357158" y="214290"/>
            <a:ext cx="1143008" cy="1143008"/>
          </a:xfrm>
          <a:prstGeom prst="rect">
            <a:avLst/>
          </a:prstGeom>
        </p:spPr>
      </p:pic>
    </p:spTree>
    <p:custDataLst>
      <p:tags r:id="rId1"/>
    </p:custDataLst>
    <p:extLst>
      <p:ext uri="{BB962C8B-B14F-4D97-AF65-F5344CB8AC3E}">
        <p14:creationId xmlns:p14="http://schemas.microsoft.com/office/powerpoint/2010/main" val="153867672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Karakteristik IGBT</a:t>
            </a:r>
            <a:endParaRPr lang="id-ID" dirty="0"/>
          </a:p>
        </p:txBody>
      </p:sp>
      <p:sp>
        <p:nvSpPr>
          <p:cNvPr id="23554" name="Rectangle 5"/>
          <p:cNvSpPr>
            <a:spLocks noGrp="1" noChangeArrowheads="1"/>
          </p:cNvSpPr>
          <p:nvPr>
            <p:ph idx="1"/>
          </p:nvPr>
        </p:nvSpPr>
        <p:spPr/>
        <p:txBody>
          <a:bodyPr>
            <a:normAutofit/>
          </a:bodyPr>
          <a:lstStyle/>
          <a:p>
            <a:pPr algn="just" eaLnBrk="1" hangingPunct="1">
              <a:lnSpc>
                <a:spcPct val="80000"/>
              </a:lnSpc>
            </a:pPr>
            <a:r>
              <a:rPr lang="en-US" sz="2800" dirty="0" smtClean="0"/>
              <a:t>Terminal </a:t>
            </a:r>
            <a:r>
              <a:rPr lang="en-US" sz="2800" dirty="0" err="1" smtClean="0"/>
              <a:t>masukan</a:t>
            </a:r>
            <a:r>
              <a:rPr lang="en-US" sz="2800" dirty="0" smtClean="0"/>
              <a:t> IGBT </a:t>
            </a:r>
            <a:r>
              <a:rPr lang="en-US" sz="2800" dirty="0" err="1" smtClean="0"/>
              <a:t>mempunyai</a:t>
            </a:r>
            <a:r>
              <a:rPr lang="en-US" sz="2800" dirty="0" smtClean="0"/>
              <a:t> </a:t>
            </a:r>
            <a:r>
              <a:rPr lang="en-US" sz="2800" dirty="0" err="1" smtClean="0"/>
              <a:t>nilai</a:t>
            </a:r>
            <a:r>
              <a:rPr lang="en-US" sz="2800" dirty="0" smtClean="0"/>
              <a:t> </a:t>
            </a:r>
            <a:r>
              <a:rPr lang="en-US" sz="2800" dirty="0" err="1" smtClean="0">
                <a:hlinkClick r:id="rId3" tooltip="Impedansi (halaman belum tersedia)"/>
              </a:rPr>
              <a:t>impedansi</a:t>
            </a:r>
            <a:r>
              <a:rPr lang="en-US" sz="2800" dirty="0" smtClean="0"/>
              <a:t> yang </a:t>
            </a:r>
            <a:r>
              <a:rPr lang="en-US" sz="2800" dirty="0" err="1" smtClean="0"/>
              <a:t>sangat</a:t>
            </a:r>
            <a:r>
              <a:rPr lang="en-US" sz="2800" dirty="0" smtClean="0"/>
              <a:t> </a:t>
            </a:r>
            <a:r>
              <a:rPr lang="en-US" sz="2800" dirty="0" err="1" smtClean="0"/>
              <a:t>tinggi</a:t>
            </a:r>
            <a:r>
              <a:rPr lang="en-US" sz="2800" dirty="0" smtClean="0"/>
              <a:t>, </a:t>
            </a:r>
            <a:r>
              <a:rPr lang="en-US" sz="2800" dirty="0" err="1" smtClean="0"/>
              <a:t>sehingga</a:t>
            </a:r>
            <a:r>
              <a:rPr lang="en-US" sz="2800" dirty="0" smtClean="0"/>
              <a:t> </a:t>
            </a:r>
            <a:r>
              <a:rPr lang="en-US" sz="2800" dirty="0" err="1" smtClean="0"/>
              <a:t>tidak</a:t>
            </a:r>
            <a:r>
              <a:rPr lang="en-US" sz="2800" dirty="0" smtClean="0"/>
              <a:t> </a:t>
            </a:r>
            <a:r>
              <a:rPr lang="en-US" sz="2800" dirty="0" err="1" smtClean="0"/>
              <a:t>membebani</a:t>
            </a:r>
            <a:r>
              <a:rPr lang="en-US" sz="2800" dirty="0" smtClean="0"/>
              <a:t> </a:t>
            </a:r>
            <a:r>
              <a:rPr lang="en-US" sz="2800" dirty="0" err="1" smtClean="0"/>
              <a:t>rangkaian</a:t>
            </a:r>
            <a:r>
              <a:rPr lang="en-US" sz="2800" dirty="0" smtClean="0"/>
              <a:t> </a:t>
            </a:r>
            <a:r>
              <a:rPr lang="en-US" sz="2800" dirty="0" err="1" smtClean="0"/>
              <a:t>pengendalinya</a:t>
            </a:r>
            <a:r>
              <a:rPr lang="en-US" sz="2800" dirty="0" smtClean="0"/>
              <a:t> yang </a:t>
            </a:r>
            <a:r>
              <a:rPr lang="en-US" sz="2800" dirty="0" err="1" smtClean="0"/>
              <a:t>umumnya</a:t>
            </a:r>
            <a:r>
              <a:rPr lang="en-US" sz="2800" dirty="0" smtClean="0"/>
              <a:t> </a:t>
            </a:r>
            <a:r>
              <a:rPr lang="en-US" sz="2800" dirty="0" err="1" smtClean="0"/>
              <a:t>terdiri</a:t>
            </a:r>
            <a:r>
              <a:rPr lang="en-US" sz="2800" dirty="0" smtClean="0"/>
              <a:t> </a:t>
            </a:r>
            <a:r>
              <a:rPr lang="en-US" sz="2800" dirty="0" err="1" smtClean="0"/>
              <a:t>dari</a:t>
            </a:r>
            <a:r>
              <a:rPr lang="en-US" sz="2800" dirty="0" smtClean="0"/>
              <a:t> </a:t>
            </a:r>
            <a:r>
              <a:rPr lang="en-US" sz="2800" dirty="0" err="1" smtClean="0">
                <a:hlinkClick r:id="rId4" tooltip="Rangkaian logika (halaman belum tersedia)"/>
              </a:rPr>
              <a:t>rangkaian</a:t>
            </a:r>
            <a:r>
              <a:rPr lang="en-US" sz="2800" dirty="0" smtClean="0">
                <a:hlinkClick r:id="rId4" tooltip="Rangkaian logika (halaman belum tersedia)"/>
              </a:rPr>
              <a:t> </a:t>
            </a:r>
            <a:r>
              <a:rPr lang="en-US" sz="2800" dirty="0" err="1" smtClean="0">
                <a:hlinkClick r:id="rId4" tooltip="Rangkaian logika (halaman belum tersedia)"/>
              </a:rPr>
              <a:t>logika</a:t>
            </a:r>
            <a:r>
              <a:rPr lang="en-US" sz="2800" dirty="0" smtClean="0"/>
              <a:t>. </a:t>
            </a:r>
            <a:endParaRPr lang="id-ID" sz="2800" dirty="0" smtClean="0"/>
          </a:p>
          <a:p>
            <a:pPr algn="just" eaLnBrk="1" hangingPunct="1">
              <a:lnSpc>
                <a:spcPct val="80000"/>
              </a:lnSpc>
            </a:pPr>
            <a:r>
              <a:rPr lang="id-ID" sz="2800" dirty="0" smtClean="0"/>
              <a:t>Hal di atas </a:t>
            </a:r>
            <a:r>
              <a:rPr lang="en-US" sz="2800" dirty="0" err="1" smtClean="0"/>
              <a:t>akan</a:t>
            </a:r>
            <a:r>
              <a:rPr lang="en-US" sz="2800" dirty="0" smtClean="0"/>
              <a:t> </a:t>
            </a:r>
            <a:r>
              <a:rPr lang="en-US" sz="2800" dirty="0" err="1" smtClean="0"/>
              <a:t>menyederhanakan</a:t>
            </a:r>
            <a:r>
              <a:rPr lang="en-US" sz="2800" dirty="0" smtClean="0"/>
              <a:t> </a:t>
            </a:r>
            <a:r>
              <a:rPr lang="en-US" sz="2800" dirty="0" err="1" smtClean="0"/>
              <a:t>rancangan</a:t>
            </a:r>
            <a:r>
              <a:rPr lang="en-US" sz="2800" dirty="0" smtClean="0"/>
              <a:t> </a:t>
            </a:r>
            <a:r>
              <a:rPr lang="en-US" sz="2800" dirty="0" err="1" smtClean="0"/>
              <a:t>rangkaian</a:t>
            </a:r>
            <a:r>
              <a:rPr lang="en-US" sz="2800" dirty="0" smtClean="0"/>
              <a:t> </a:t>
            </a:r>
            <a:r>
              <a:rPr lang="en-US" sz="2800" dirty="0" err="1" smtClean="0"/>
              <a:t>pengendali</a:t>
            </a:r>
            <a:r>
              <a:rPr lang="en-US" sz="2800" dirty="0" smtClean="0"/>
              <a:t> (</a:t>
            </a:r>
            <a:r>
              <a:rPr lang="en-US" sz="2800" i="1" dirty="0" smtClean="0"/>
              <a:t>controller</a:t>
            </a:r>
            <a:r>
              <a:rPr lang="en-US" sz="2800" dirty="0" smtClean="0"/>
              <a:t>) </a:t>
            </a:r>
            <a:r>
              <a:rPr lang="en-US" sz="2800" dirty="0" err="1" smtClean="0"/>
              <a:t>dan</a:t>
            </a:r>
            <a:r>
              <a:rPr lang="en-US" sz="2800" dirty="0" smtClean="0"/>
              <a:t> </a:t>
            </a:r>
            <a:r>
              <a:rPr lang="en-US" sz="2800" dirty="0" err="1" smtClean="0"/>
              <a:t>penggerak</a:t>
            </a:r>
            <a:r>
              <a:rPr lang="en-US" sz="2800" dirty="0" smtClean="0"/>
              <a:t> (</a:t>
            </a:r>
            <a:r>
              <a:rPr lang="en-US" sz="2800" i="1" dirty="0" smtClean="0"/>
              <a:t>driver</a:t>
            </a:r>
            <a:r>
              <a:rPr lang="en-US" sz="2800" dirty="0" smtClean="0"/>
              <a:t>) </a:t>
            </a:r>
            <a:r>
              <a:rPr lang="en-US" sz="2800" dirty="0" err="1" smtClean="0"/>
              <a:t>dari</a:t>
            </a:r>
            <a:r>
              <a:rPr lang="en-US" sz="2800" dirty="0" smtClean="0"/>
              <a:t> IGBT.</a:t>
            </a:r>
          </a:p>
          <a:p>
            <a:pPr algn="just" eaLnBrk="1" hangingPunct="1">
              <a:lnSpc>
                <a:spcPct val="80000"/>
              </a:lnSpc>
            </a:pPr>
            <a:r>
              <a:rPr lang="id-ID" sz="2800" dirty="0" smtClean="0"/>
              <a:t>K</a:t>
            </a:r>
            <a:r>
              <a:rPr lang="en-US" sz="2800" dirty="0" err="1" smtClean="0"/>
              <a:t>ecepatan</a:t>
            </a:r>
            <a:r>
              <a:rPr lang="en-US" sz="2800" dirty="0" smtClean="0"/>
              <a:t> </a:t>
            </a:r>
            <a:r>
              <a:rPr lang="en-US" sz="2800" dirty="0" err="1" smtClean="0"/>
              <a:t>pensaklaran</a:t>
            </a:r>
            <a:r>
              <a:rPr lang="en-US" sz="2800" dirty="0" smtClean="0"/>
              <a:t> IGBT </a:t>
            </a:r>
            <a:r>
              <a:rPr lang="en-US" sz="2800" dirty="0" err="1" smtClean="0"/>
              <a:t>juga</a:t>
            </a:r>
            <a:r>
              <a:rPr lang="en-US" sz="2800" dirty="0" smtClean="0"/>
              <a:t> </a:t>
            </a:r>
            <a:r>
              <a:rPr lang="en-US" sz="2800" dirty="0" err="1" smtClean="0"/>
              <a:t>lebih</a:t>
            </a:r>
            <a:r>
              <a:rPr lang="en-US" sz="2800" dirty="0" smtClean="0"/>
              <a:t> </a:t>
            </a:r>
            <a:r>
              <a:rPr lang="en-US" sz="2800" dirty="0" err="1" smtClean="0"/>
              <a:t>tinggi</a:t>
            </a:r>
            <a:r>
              <a:rPr lang="en-US" sz="2800" dirty="0" smtClean="0"/>
              <a:t> </a:t>
            </a:r>
            <a:r>
              <a:rPr lang="en-US" sz="2800" dirty="0" err="1" smtClean="0"/>
              <a:t>dibandingkan</a:t>
            </a:r>
            <a:r>
              <a:rPr lang="en-US" sz="2800" dirty="0" smtClean="0"/>
              <a:t> BJT, </a:t>
            </a:r>
            <a:r>
              <a:rPr lang="en-US" sz="2800" dirty="0" err="1" smtClean="0"/>
              <a:t>meskipun</a:t>
            </a:r>
            <a:r>
              <a:rPr lang="en-US" sz="2800" dirty="0" smtClean="0"/>
              <a:t> </a:t>
            </a:r>
            <a:r>
              <a:rPr lang="en-US" sz="2800" dirty="0" err="1" smtClean="0"/>
              <a:t>lebih</a:t>
            </a:r>
            <a:r>
              <a:rPr lang="en-US" sz="2800" dirty="0" smtClean="0"/>
              <a:t> </a:t>
            </a:r>
            <a:r>
              <a:rPr lang="en-US" sz="2800" dirty="0" err="1" smtClean="0"/>
              <a:t>rendah</a:t>
            </a:r>
            <a:r>
              <a:rPr lang="en-US" sz="2800" dirty="0" smtClean="0"/>
              <a:t> </a:t>
            </a:r>
            <a:r>
              <a:rPr lang="en-US" sz="2800" dirty="0" err="1" smtClean="0"/>
              <a:t>dari</a:t>
            </a:r>
            <a:r>
              <a:rPr lang="en-US" sz="2800" dirty="0" smtClean="0"/>
              <a:t> MOSFET yang </a:t>
            </a:r>
            <a:r>
              <a:rPr lang="en-US" sz="2800" dirty="0" err="1" smtClean="0"/>
              <a:t>setara</a:t>
            </a:r>
            <a:r>
              <a:rPr lang="en-US" sz="2800" dirty="0" smtClean="0"/>
              <a:t>. </a:t>
            </a:r>
            <a:endParaRPr lang="id-ID" sz="2800" dirty="0" smtClean="0"/>
          </a:p>
          <a:p>
            <a:pPr algn="just" eaLnBrk="1" hangingPunct="1">
              <a:lnSpc>
                <a:spcPct val="80000"/>
              </a:lnSpc>
            </a:pPr>
            <a:r>
              <a:rPr lang="id-ID" sz="2800" dirty="0" smtClean="0"/>
              <a:t>T</a:t>
            </a:r>
            <a:r>
              <a:rPr lang="en-US" sz="2800" dirty="0" err="1" smtClean="0"/>
              <a:t>erminal</a:t>
            </a:r>
            <a:r>
              <a:rPr lang="en-US" sz="2800" dirty="0" smtClean="0"/>
              <a:t> </a:t>
            </a:r>
            <a:r>
              <a:rPr lang="en-US" sz="2800" dirty="0" err="1" smtClean="0"/>
              <a:t>keluaran</a:t>
            </a:r>
            <a:r>
              <a:rPr lang="en-US" sz="2800" dirty="0" smtClean="0"/>
              <a:t> IGBT </a:t>
            </a:r>
            <a:r>
              <a:rPr lang="en-US" sz="2800" dirty="0" err="1" smtClean="0"/>
              <a:t>mempunyai</a:t>
            </a:r>
            <a:r>
              <a:rPr lang="en-US" sz="2800" dirty="0" smtClean="0"/>
              <a:t> </a:t>
            </a:r>
            <a:r>
              <a:rPr lang="en-US" sz="2800" dirty="0" err="1" smtClean="0"/>
              <a:t>sifat</a:t>
            </a:r>
            <a:r>
              <a:rPr lang="en-US" sz="2800" dirty="0" smtClean="0"/>
              <a:t> yang </a:t>
            </a:r>
            <a:r>
              <a:rPr lang="en-US" sz="2800" dirty="0" err="1" smtClean="0"/>
              <a:t>menyerupai</a:t>
            </a:r>
            <a:r>
              <a:rPr lang="en-US" sz="2800" dirty="0" smtClean="0"/>
              <a:t> terminal </a:t>
            </a:r>
            <a:r>
              <a:rPr lang="en-US" sz="2800" dirty="0" err="1" smtClean="0"/>
              <a:t>keluaran</a:t>
            </a:r>
            <a:r>
              <a:rPr lang="en-US" sz="2800" dirty="0" smtClean="0"/>
              <a:t> (</a:t>
            </a:r>
            <a:r>
              <a:rPr lang="en-US" sz="2800" dirty="0" err="1" smtClean="0"/>
              <a:t>kolektor</a:t>
            </a:r>
            <a:r>
              <a:rPr lang="en-US" sz="2800" dirty="0" smtClean="0"/>
              <a:t>-emitter) BJT. </a:t>
            </a:r>
          </a:p>
        </p:txBody>
      </p:sp>
      <p:pic>
        <p:nvPicPr>
          <p:cNvPr id="6" name="Picture 5" descr="Tel-U.png"/>
          <p:cNvPicPr>
            <a:picLocks noChangeAspect="1"/>
          </p:cNvPicPr>
          <p:nvPr/>
        </p:nvPicPr>
        <p:blipFill>
          <a:blip r:embed="rId5" cstate="print"/>
          <a:stretch>
            <a:fillRect/>
          </a:stretch>
        </p:blipFill>
        <p:spPr>
          <a:xfrm>
            <a:off x="357158" y="214290"/>
            <a:ext cx="1143008" cy="1143008"/>
          </a:xfrm>
          <a:prstGeom prst="rect">
            <a:avLst/>
          </a:prstGeom>
        </p:spPr>
      </p:pic>
    </p:spTree>
    <p:custDataLst>
      <p:tags r:id="rId1"/>
    </p:custDataLst>
    <p:extLst>
      <p:ext uri="{BB962C8B-B14F-4D97-AF65-F5344CB8AC3E}">
        <p14:creationId xmlns:p14="http://schemas.microsoft.com/office/powerpoint/2010/main" val="27295935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Karakteristik IGBT</a:t>
            </a:r>
            <a:endParaRPr lang="id-ID" dirty="0"/>
          </a:p>
        </p:txBody>
      </p:sp>
      <p:sp>
        <p:nvSpPr>
          <p:cNvPr id="6" name="Content Placeholder 5"/>
          <p:cNvSpPr>
            <a:spLocks noGrp="1"/>
          </p:cNvSpPr>
          <p:nvPr>
            <p:ph idx="1"/>
          </p:nvPr>
        </p:nvSpPr>
        <p:spPr/>
        <p:txBody>
          <a:bodyPr>
            <a:normAutofit fontScale="92500" lnSpcReduction="10000"/>
          </a:bodyPr>
          <a:lstStyle/>
          <a:p>
            <a:pPr algn="just">
              <a:lnSpc>
                <a:spcPct val="80000"/>
              </a:lnSpc>
            </a:pPr>
            <a:r>
              <a:rPr lang="id-ID" dirty="0" smtClean="0"/>
              <a:t>P</a:t>
            </a:r>
            <a:r>
              <a:rPr lang="en-US" dirty="0" err="1" smtClean="0"/>
              <a:t>ada</a:t>
            </a:r>
            <a:r>
              <a:rPr lang="en-US" dirty="0" smtClean="0"/>
              <a:t> </a:t>
            </a:r>
            <a:r>
              <a:rPr lang="en-US" dirty="0" err="1" smtClean="0"/>
              <a:t>saat</a:t>
            </a:r>
            <a:r>
              <a:rPr lang="en-US" dirty="0" smtClean="0"/>
              <a:t> </a:t>
            </a:r>
            <a:r>
              <a:rPr lang="en-US" dirty="0" err="1" smtClean="0"/>
              <a:t>keadaan</a:t>
            </a:r>
            <a:r>
              <a:rPr lang="en-US" dirty="0" smtClean="0"/>
              <a:t> </a:t>
            </a:r>
            <a:r>
              <a:rPr lang="en-US" dirty="0" err="1" smtClean="0"/>
              <a:t>menghantar</a:t>
            </a:r>
            <a:r>
              <a:rPr lang="en-US" dirty="0" smtClean="0"/>
              <a:t>, </a:t>
            </a:r>
            <a:r>
              <a:rPr lang="en-US" dirty="0" err="1" smtClean="0"/>
              <a:t>nilai</a:t>
            </a:r>
            <a:r>
              <a:rPr lang="en-US" dirty="0" smtClean="0"/>
              <a:t> </a:t>
            </a:r>
            <a:r>
              <a:rPr lang="en-US" dirty="0" err="1" smtClean="0"/>
              <a:t>tahanan</a:t>
            </a:r>
            <a:r>
              <a:rPr lang="en-US" dirty="0" smtClean="0"/>
              <a:t> </a:t>
            </a:r>
            <a:r>
              <a:rPr lang="en-US" dirty="0" err="1" smtClean="0"/>
              <a:t>menghantar</a:t>
            </a:r>
            <a:r>
              <a:rPr lang="en-US" dirty="0" smtClean="0"/>
              <a:t> (</a:t>
            </a:r>
            <a:r>
              <a:rPr lang="en-US" i="1" dirty="0" smtClean="0"/>
              <a:t>Ron</a:t>
            </a:r>
            <a:r>
              <a:rPr lang="en-US" dirty="0" smtClean="0"/>
              <a:t>) </a:t>
            </a:r>
            <a:r>
              <a:rPr lang="en-US" dirty="0" err="1" smtClean="0"/>
              <a:t>dari</a:t>
            </a:r>
            <a:r>
              <a:rPr lang="en-US" dirty="0" smtClean="0"/>
              <a:t> IGBT </a:t>
            </a:r>
            <a:r>
              <a:rPr lang="en-US" dirty="0" err="1" smtClean="0"/>
              <a:t>sangat</a:t>
            </a:r>
            <a:r>
              <a:rPr lang="en-US" dirty="0" smtClean="0"/>
              <a:t> </a:t>
            </a:r>
            <a:r>
              <a:rPr lang="en-US" dirty="0" err="1" smtClean="0"/>
              <a:t>kecil</a:t>
            </a:r>
            <a:r>
              <a:rPr lang="en-US" dirty="0" smtClean="0"/>
              <a:t>, </a:t>
            </a:r>
            <a:r>
              <a:rPr lang="en-US" dirty="0" err="1" smtClean="0"/>
              <a:t>menyerupai</a:t>
            </a:r>
            <a:r>
              <a:rPr lang="en-US" dirty="0" smtClean="0"/>
              <a:t> </a:t>
            </a:r>
            <a:r>
              <a:rPr lang="en-US" i="1" dirty="0" smtClean="0"/>
              <a:t>Ron</a:t>
            </a:r>
            <a:r>
              <a:rPr lang="en-US" dirty="0" smtClean="0"/>
              <a:t> </a:t>
            </a:r>
            <a:r>
              <a:rPr lang="en-US" dirty="0" err="1" smtClean="0"/>
              <a:t>pada</a:t>
            </a:r>
            <a:r>
              <a:rPr lang="en-US" dirty="0" smtClean="0"/>
              <a:t> BJT</a:t>
            </a:r>
          </a:p>
          <a:p>
            <a:pPr algn="just">
              <a:lnSpc>
                <a:spcPct val="80000"/>
              </a:lnSpc>
            </a:pPr>
            <a:r>
              <a:rPr lang="en-US" dirty="0" err="1" smtClean="0"/>
              <a:t>Dengan</a:t>
            </a:r>
            <a:r>
              <a:rPr lang="en-US" dirty="0" smtClean="0"/>
              <a:t> </a:t>
            </a:r>
            <a:r>
              <a:rPr lang="en-US" dirty="0" err="1" smtClean="0"/>
              <a:t>demikian</a:t>
            </a:r>
            <a:r>
              <a:rPr lang="en-US" dirty="0" smtClean="0"/>
              <a:t> </a:t>
            </a:r>
            <a:r>
              <a:rPr lang="en-US" dirty="0" err="1" smtClean="0"/>
              <a:t>bila</a:t>
            </a:r>
            <a:r>
              <a:rPr lang="en-US" dirty="0" smtClean="0"/>
              <a:t> </a:t>
            </a:r>
            <a:r>
              <a:rPr lang="en-US" dirty="0" err="1" smtClean="0">
                <a:hlinkClick r:id="rId2" tooltip="Tegangan jatuh (halaman belum tersedia)"/>
              </a:rPr>
              <a:t>tegangan</a:t>
            </a:r>
            <a:r>
              <a:rPr lang="en-US" dirty="0" smtClean="0">
                <a:hlinkClick r:id="rId2" tooltip="Tegangan jatuh (halaman belum tersedia)"/>
              </a:rPr>
              <a:t> </a:t>
            </a:r>
            <a:r>
              <a:rPr lang="en-US" dirty="0" err="1" smtClean="0">
                <a:hlinkClick r:id="rId2" tooltip="Tegangan jatuh (halaman belum tersedia)"/>
              </a:rPr>
              <a:t>jatuh</a:t>
            </a:r>
            <a:r>
              <a:rPr lang="en-US" dirty="0" smtClean="0"/>
              <a:t> </a:t>
            </a:r>
            <a:r>
              <a:rPr lang="en-US" dirty="0" err="1" smtClean="0"/>
              <a:t>serta</a:t>
            </a:r>
            <a:r>
              <a:rPr lang="en-US" dirty="0" smtClean="0"/>
              <a:t> </a:t>
            </a:r>
            <a:r>
              <a:rPr lang="en-US" dirty="0" err="1" smtClean="0"/>
              <a:t>lesapan</a:t>
            </a:r>
            <a:r>
              <a:rPr lang="en-US" dirty="0" smtClean="0"/>
              <a:t> </a:t>
            </a:r>
            <a:r>
              <a:rPr lang="en-US" dirty="0" err="1" smtClean="0"/>
              <a:t>dayanya</a:t>
            </a:r>
            <a:r>
              <a:rPr lang="en-US" dirty="0" smtClean="0"/>
              <a:t> </a:t>
            </a:r>
            <a:r>
              <a:rPr lang="en-US" dirty="0" err="1" smtClean="0"/>
              <a:t>pada</a:t>
            </a:r>
            <a:r>
              <a:rPr lang="en-US" dirty="0" smtClean="0"/>
              <a:t> </a:t>
            </a:r>
            <a:r>
              <a:rPr lang="en-US" dirty="0" err="1" smtClean="0"/>
              <a:t>saat</a:t>
            </a:r>
            <a:r>
              <a:rPr lang="en-US" dirty="0" smtClean="0"/>
              <a:t> </a:t>
            </a:r>
            <a:r>
              <a:rPr lang="en-US" dirty="0" err="1" smtClean="0"/>
              <a:t>keadaan</a:t>
            </a:r>
            <a:r>
              <a:rPr lang="en-US" dirty="0" smtClean="0"/>
              <a:t> </a:t>
            </a:r>
            <a:r>
              <a:rPr lang="en-US" dirty="0" err="1" smtClean="0"/>
              <a:t>menghantar</a:t>
            </a:r>
            <a:r>
              <a:rPr lang="en-US" dirty="0" smtClean="0"/>
              <a:t> </a:t>
            </a:r>
            <a:r>
              <a:rPr lang="en-US" dirty="0" err="1" smtClean="0"/>
              <a:t>juga</a:t>
            </a:r>
            <a:r>
              <a:rPr lang="en-US" dirty="0" smtClean="0"/>
              <a:t> </a:t>
            </a:r>
            <a:r>
              <a:rPr lang="en-US" dirty="0" err="1" smtClean="0"/>
              <a:t>kecil</a:t>
            </a:r>
            <a:r>
              <a:rPr lang="en-US" dirty="0" smtClean="0"/>
              <a:t>. </a:t>
            </a:r>
            <a:endParaRPr lang="id-ID" dirty="0" smtClean="0"/>
          </a:p>
          <a:p>
            <a:pPr algn="just">
              <a:lnSpc>
                <a:spcPct val="80000"/>
              </a:lnSpc>
            </a:pPr>
            <a:r>
              <a:rPr lang="en-US" dirty="0" err="1" smtClean="0"/>
              <a:t>Dengan</a:t>
            </a:r>
            <a:r>
              <a:rPr lang="en-US" dirty="0" smtClean="0"/>
              <a:t> </a:t>
            </a:r>
            <a:r>
              <a:rPr lang="en-US" dirty="0" err="1" smtClean="0"/>
              <a:t>sifat-sifat</a:t>
            </a:r>
            <a:r>
              <a:rPr lang="en-US" dirty="0" smtClean="0"/>
              <a:t> </a:t>
            </a:r>
            <a:r>
              <a:rPr lang="en-US" dirty="0" err="1" smtClean="0"/>
              <a:t>seperti</a:t>
            </a:r>
            <a:r>
              <a:rPr lang="en-US" dirty="0" smtClean="0"/>
              <a:t> </a:t>
            </a:r>
            <a:r>
              <a:rPr lang="en-US" dirty="0" err="1" smtClean="0"/>
              <a:t>ini</a:t>
            </a:r>
            <a:r>
              <a:rPr lang="en-US" dirty="0" smtClean="0"/>
              <a:t>, IGBT </a:t>
            </a:r>
            <a:r>
              <a:rPr lang="en-US" dirty="0" err="1" smtClean="0"/>
              <a:t>akan</a:t>
            </a:r>
            <a:r>
              <a:rPr lang="en-US" dirty="0" smtClean="0"/>
              <a:t> </a:t>
            </a:r>
            <a:r>
              <a:rPr lang="en-US" dirty="0" err="1" smtClean="0"/>
              <a:t>sesuai</a:t>
            </a:r>
            <a:r>
              <a:rPr lang="en-US" dirty="0" smtClean="0"/>
              <a:t> </a:t>
            </a:r>
            <a:r>
              <a:rPr lang="en-US" dirty="0" err="1" smtClean="0"/>
              <a:t>untuk</a:t>
            </a:r>
            <a:r>
              <a:rPr lang="en-US" dirty="0" smtClean="0"/>
              <a:t> </a:t>
            </a:r>
            <a:r>
              <a:rPr lang="en-US" dirty="0" err="1" smtClean="0"/>
              <a:t>dioperasikan</a:t>
            </a:r>
            <a:r>
              <a:rPr lang="en-US" dirty="0" smtClean="0"/>
              <a:t> </a:t>
            </a:r>
            <a:r>
              <a:rPr lang="en-US" dirty="0" err="1" smtClean="0"/>
              <a:t>pada</a:t>
            </a:r>
            <a:r>
              <a:rPr lang="en-US" dirty="0" smtClean="0"/>
              <a:t> </a:t>
            </a:r>
            <a:r>
              <a:rPr lang="en-US" dirty="0" err="1" smtClean="0"/>
              <a:t>arus</a:t>
            </a:r>
            <a:r>
              <a:rPr lang="en-US" dirty="0" smtClean="0"/>
              <a:t> yang </a:t>
            </a:r>
            <a:r>
              <a:rPr lang="en-US" dirty="0" err="1" smtClean="0"/>
              <a:t>besar</a:t>
            </a:r>
            <a:r>
              <a:rPr lang="en-US" dirty="0" smtClean="0"/>
              <a:t>, </a:t>
            </a:r>
            <a:r>
              <a:rPr lang="en-US" dirty="0" err="1" smtClean="0"/>
              <a:t>hingga</a:t>
            </a:r>
            <a:r>
              <a:rPr lang="en-US" dirty="0" smtClean="0"/>
              <a:t> </a:t>
            </a:r>
            <a:r>
              <a:rPr lang="en-US" dirty="0" err="1" smtClean="0"/>
              <a:t>ratusan</a:t>
            </a:r>
            <a:r>
              <a:rPr lang="en-US" dirty="0" smtClean="0"/>
              <a:t> </a:t>
            </a:r>
            <a:r>
              <a:rPr lang="en-US" dirty="0" smtClean="0">
                <a:hlinkClick r:id="rId3" tooltip="Ampere"/>
              </a:rPr>
              <a:t>Ampere</a:t>
            </a:r>
            <a:r>
              <a:rPr lang="en-US" dirty="0" smtClean="0"/>
              <a:t>, </a:t>
            </a:r>
            <a:r>
              <a:rPr lang="en-US" dirty="0" err="1" smtClean="0"/>
              <a:t>tanpa</a:t>
            </a:r>
            <a:r>
              <a:rPr lang="en-US" dirty="0" smtClean="0"/>
              <a:t> </a:t>
            </a:r>
            <a:r>
              <a:rPr lang="en-US" dirty="0" err="1" smtClean="0"/>
              <a:t>terjadi</a:t>
            </a:r>
            <a:r>
              <a:rPr lang="en-US" dirty="0" smtClean="0"/>
              <a:t> </a:t>
            </a:r>
            <a:r>
              <a:rPr lang="en-US" dirty="0" err="1" smtClean="0"/>
              <a:t>kerugian</a:t>
            </a:r>
            <a:r>
              <a:rPr lang="en-US" dirty="0" smtClean="0"/>
              <a:t> </a:t>
            </a:r>
            <a:r>
              <a:rPr lang="en-US" dirty="0" err="1" smtClean="0">
                <a:hlinkClick r:id="rId4" tooltip="Daya"/>
              </a:rPr>
              <a:t>daya</a:t>
            </a:r>
            <a:r>
              <a:rPr lang="en-US" dirty="0" smtClean="0"/>
              <a:t> yang </a:t>
            </a:r>
            <a:r>
              <a:rPr lang="en-US" dirty="0" err="1" smtClean="0"/>
              <a:t>cukup</a:t>
            </a:r>
            <a:r>
              <a:rPr lang="en-US" dirty="0" smtClean="0"/>
              <a:t> </a:t>
            </a:r>
            <a:r>
              <a:rPr lang="en-US" dirty="0" err="1" smtClean="0"/>
              <a:t>berarti</a:t>
            </a:r>
            <a:r>
              <a:rPr lang="en-US" dirty="0" smtClean="0"/>
              <a:t>. </a:t>
            </a:r>
            <a:endParaRPr lang="id-ID" dirty="0" smtClean="0"/>
          </a:p>
          <a:p>
            <a:pPr algn="just">
              <a:lnSpc>
                <a:spcPct val="80000"/>
              </a:lnSpc>
            </a:pPr>
            <a:r>
              <a:rPr lang="en-US" dirty="0" smtClean="0"/>
              <a:t>IGBT </a:t>
            </a:r>
            <a:r>
              <a:rPr lang="en-US" dirty="0" err="1" smtClean="0"/>
              <a:t>sesuai</a:t>
            </a:r>
            <a:r>
              <a:rPr lang="en-US" dirty="0" smtClean="0"/>
              <a:t> </a:t>
            </a:r>
            <a:r>
              <a:rPr lang="en-US" dirty="0" err="1" smtClean="0"/>
              <a:t>untuk</a:t>
            </a:r>
            <a:r>
              <a:rPr lang="en-US" dirty="0" smtClean="0"/>
              <a:t> </a:t>
            </a:r>
            <a:r>
              <a:rPr lang="en-US" dirty="0" err="1" smtClean="0"/>
              <a:t>aplikasi</a:t>
            </a:r>
            <a:r>
              <a:rPr lang="en-US" dirty="0" smtClean="0"/>
              <a:t> </a:t>
            </a:r>
            <a:r>
              <a:rPr lang="en-US" dirty="0" err="1" smtClean="0"/>
              <a:t>pada</a:t>
            </a:r>
            <a:r>
              <a:rPr lang="en-US" dirty="0" smtClean="0"/>
              <a:t> </a:t>
            </a:r>
            <a:r>
              <a:rPr lang="en-US" dirty="0" err="1" smtClean="0"/>
              <a:t>perangkat</a:t>
            </a:r>
            <a:r>
              <a:rPr lang="en-US" dirty="0" smtClean="0"/>
              <a:t> </a:t>
            </a:r>
            <a:r>
              <a:rPr lang="en-US" i="1" dirty="0" smtClean="0">
                <a:hlinkClick r:id="rId5" tooltip="Inverter (halaman belum tersedia)"/>
              </a:rPr>
              <a:t>Inverter</a:t>
            </a:r>
            <a:r>
              <a:rPr lang="en-US" dirty="0" smtClean="0"/>
              <a:t> </a:t>
            </a:r>
            <a:r>
              <a:rPr lang="en-US" dirty="0" err="1" smtClean="0"/>
              <a:t>maupun</a:t>
            </a:r>
            <a:r>
              <a:rPr lang="en-US" dirty="0" smtClean="0"/>
              <a:t> </a:t>
            </a:r>
            <a:r>
              <a:rPr lang="en-US" dirty="0" err="1" smtClean="0">
                <a:hlinkClick r:id="rId6" tooltip="Kendali Motor Listrik (halaman belum tersedia)"/>
              </a:rPr>
              <a:t>Kendali</a:t>
            </a:r>
            <a:r>
              <a:rPr lang="en-US" dirty="0" smtClean="0">
                <a:hlinkClick r:id="rId6" tooltip="Kendali Motor Listrik (halaman belum tersedia)"/>
              </a:rPr>
              <a:t> Motor </a:t>
            </a:r>
            <a:r>
              <a:rPr lang="en-US" dirty="0" err="1" smtClean="0">
                <a:hlinkClick r:id="rId6" tooltip="Kendali Motor Listrik (halaman belum tersedia)"/>
              </a:rPr>
              <a:t>Listrik</a:t>
            </a:r>
            <a:r>
              <a:rPr lang="en-US" dirty="0" smtClean="0"/>
              <a:t> (</a:t>
            </a:r>
            <a:r>
              <a:rPr lang="en-US" i="1" dirty="0" smtClean="0"/>
              <a:t>Drive</a:t>
            </a:r>
            <a:r>
              <a:rPr lang="en-US" dirty="0" smtClean="0"/>
              <a:t>).</a:t>
            </a:r>
            <a:endParaRPr lang="id-ID" dirty="0"/>
          </a:p>
        </p:txBody>
      </p:sp>
      <p:pic>
        <p:nvPicPr>
          <p:cNvPr id="8" name="Picture 7" descr="Tel-U.png"/>
          <p:cNvPicPr>
            <a:picLocks noChangeAspect="1"/>
          </p:cNvPicPr>
          <p:nvPr/>
        </p:nvPicPr>
        <p:blipFill>
          <a:blip r:embed="rId7"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62826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J</a:t>
            </a:r>
            <a:r>
              <a:rPr lang="id-ID" dirty="0" smtClean="0">
                <a:ln w="1905"/>
                <a:effectLst>
                  <a:innerShdw blurRad="69850" dist="43180" dir="5400000">
                    <a:srgbClr val="000000">
                      <a:alpha val="65000"/>
                    </a:srgbClr>
                  </a:innerShdw>
                </a:effectLst>
              </a:rPr>
              <a:t>enis Transistor</a:t>
            </a:r>
            <a:endParaRPr lang="id-ID" dirty="0"/>
          </a:p>
        </p:txBody>
      </p:sp>
      <p:sp>
        <p:nvSpPr>
          <p:cNvPr id="3" name="Content Placeholder 2"/>
          <p:cNvSpPr>
            <a:spLocks noGrp="1"/>
          </p:cNvSpPr>
          <p:nvPr>
            <p:ph idx="1"/>
          </p:nvPr>
        </p:nvSpPr>
        <p:spPr/>
        <p:txBody>
          <a:bodyPr>
            <a:normAutofit/>
          </a:bodyPr>
          <a:lstStyle/>
          <a:p>
            <a:pPr lvl="0"/>
            <a:r>
              <a:rPr lang="en-US" sz="2400" dirty="0" err="1" smtClean="0">
                <a:solidFill>
                  <a:schemeClr val="tx1"/>
                </a:solidFill>
              </a:rPr>
              <a:t>Polaritas</a:t>
            </a:r>
            <a:r>
              <a:rPr lang="en-US" sz="2400" dirty="0" smtClean="0">
                <a:solidFill>
                  <a:schemeClr val="tx1"/>
                </a:solidFill>
              </a:rPr>
              <a:t>: </a:t>
            </a:r>
            <a:endParaRPr lang="id-ID" sz="2400" dirty="0" smtClean="0">
              <a:solidFill>
                <a:schemeClr val="tx1"/>
              </a:solidFill>
            </a:endParaRPr>
          </a:p>
          <a:p>
            <a:pPr lvl="1"/>
            <a:r>
              <a:rPr lang="en-US" sz="2400" dirty="0" smtClean="0">
                <a:solidFill>
                  <a:schemeClr val="tx1"/>
                </a:solidFill>
              </a:rPr>
              <a:t>NPN </a:t>
            </a:r>
            <a:r>
              <a:rPr lang="en-US" sz="2400" dirty="0" err="1" smtClean="0">
                <a:solidFill>
                  <a:schemeClr val="tx1"/>
                </a:solidFill>
              </a:rPr>
              <a:t>atau</a:t>
            </a:r>
            <a:r>
              <a:rPr lang="en-US" sz="2400" dirty="0" smtClean="0">
                <a:solidFill>
                  <a:schemeClr val="tx1"/>
                </a:solidFill>
              </a:rPr>
              <a:t> N-channel, PNP </a:t>
            </a:r>
            <a:r>
              <a:rPr lang="en-US" sz="2400" dirty="0" err="1" smtClean="0">
                <a:solidFill>
                  <a:schemeClr val="tx1"/>
                </a:solidFill>
              </a:rPr>
              <a:t>atau</a:t>
            </a:r>
            <a:r>
              <a:rPr lang="en-US" sz="2400" dirty="0" smtClean="0">
                <a:solidFill>
                  <a:schemeClr val="tx1"/>
                </a:solidFill>
              </a:rPr>
              <a:t> P-channel.</a:t>
            </a:r>
            <a:endParaRPr lang="id-ID" sz="2400" dirty="0" smtClean="0">
              <a:solidFill>
                <a:schemeClr val="tx1"/>
              </a:solidFill>
            </a:endParaRPr>
          </a:p>
          <a:p>
            <a:pPr lvl="0"/>
            <a:r>
              <a:rPr lang="id-ID" sz="2400" dirty="0" smtClean="0">
                <a:solidFill>
                  <a:schemeClr val="tx1"/>
                </a:solidFill>
              </a:rPr>
              <a:t>K</a:t>
            </a:r>
            <a:r>
              <a:rPr lang="en-US" sz="2400" dirty="0" err="1" smtClean="0">
                <a:solidFill>
                  <a:schemeClr val="tx1"/>
                </a:solidFill>
              </a:rPr>
              <a:t>apasitas</a:t>
            </a:r>
            <a:r>
              <a:rPr lang="en-US" sz="2400" dirty="0" smtClean="0">
                <a:solidFill>
                  <a:schemeClr val="tx1"/>
                </a:solidFill>
              </a:rPr>
              <a:t> </a:t>
            </a:r>
            <a:r>
              <a:rPr lang="en-US" sz="2400" dirty="0" err="1" smtClean="0">
                <a:solidFill>
                  <a:schemeClr val="tx1"/>
                </a:solidFill>
              </a:rPr>
              <a:t>daya</a:t>
            </a:r>
            <a:r>
              <a:rPr lang="en-US" sz="2400" dirty="0" smtClean="0">
                <a:solidFill>
                  <a:schemeClr val="tx1"/>
                </a:solidFill>
              </a:rPr>
              <a:t>:</a:t>
            </a:r>
            <a:endParaRPr lang="id-ID" sz="2400" dirty="0" smtClean="0">
              <a:solidFill>
                <a:schemeClr val="tx1"/>
              </a:solidFill>
            </a:endParaRPr>
          </a:p>
          <a:p>
            <a:pPr lvl="1"/>
            <a:r>
              <a:rPr lang="en-US" sz="2400" dirty="0" smtClean="0">
                <a:solidFill>
                  <a:schemeClr val="tx1"/>
                </a:solidFill>
              </a:rPr>
              <a:t> Low Power, Medium Power, High Power.</a:t>
            </a:r>
            <a:endParaRPr lang="id-ID" sz="2400" dirty="0" smtClean="0">
              <a:solidFill>
                <a:schemeClr val="tx1"/>
              </a:solidFill>
            </a:endParaRPr>
          </a:p>
          <a:p>
            <a:pPr lvl="0"/>
            <a:r>
              <a:rPr lang="id-ID" sz="2400" dirty="0" smtClean="0"/>
              <a:t>F</a:t>
            </a:r>
            <a:r>
              <a:rPr lang="en-US" sz="2400" dirty="0" err="1" smtClean="0">
                <a:solidFill>
                  <a:schemeClr val="tx1"/>
                </a:solidFill>
              </a:rPr>
              <a:t>rekuensi</a:t>
            </a:r>
            <a:r>
              <a:rPr lang="en-US" sz="2400" dirty="0" smtClean="0">
                <a:solidFill>
                  <a:schemeClr val="tx1"/>
                </a:solidFill>
              </a:rPr>
              <a:t> </a:t>
            </a:r>
            <a:r>
              <a:rPr lang="en-US" sz="2400" dirty="0" err="1" smtClean="0">
                <a:solidFill>
                  <a:schemeClr val="tx1"/>
                </a:solidFill>
              </a:rPr>
              <a:t>kerja</a:t>
            </a:r>
            <a:r>
              <a:rPr lang="en-US" sz="2400" dirty="0" smtClean="0">
                <a:solidFill>
                  <a:schemeClr val="tx1"/>
                </a:solidFill>
              </a:rPr>
              <a:t>: </a:t>
            </a:r>
            <a:endParaRPr lang="id-ID" sz="2400" dirty="0" smtClean="0">
              <a:solidFill>
                <a:schemeClr val="tx1"/>
              </a:solidFill>
            </a:endParaRPr>
          </a:p>
          <a:p>
            <a:pPr lvl="1"/>
            <a:r>
              <a:rPr lang="en-US" sz="2400" dirty="0" smtClean="0">
                <a:solidFill>
                  <a:schemeClr val="tx1"/>
                </a:solidFill>
              </a:rPr>
              <a:t>Low, Medium, </a:t>
            </a:r>
            <a:r>
              <a:rPr lang="en-US" sz="2400" dirty="0" err="1" smtClean="0">
                <a:solidFill>
                  <a:schemeClr val="tx1"/>
                </a:solidFill>
              </a:rPr>
              <a:t>atau</a:t>
            </a:r>
            <a:r>
              <a:rPr lang="en-US" sz="2400" dirty="0" smtClean="0">
                <a:solidFill>
                  <a:schemeClr val="tx1"/>
                </a:solidFill>
              </a:rPr>
              <a:t> High Frequency, RF transistor, Microwave, </a:t>
            </a:r>
            <a:r>
              <a:rPr lang="en-US" sz="2400" dirty="0" err="1" smtClean="0">
                <a:solidFill>
                  <a:schemeClr val="tx1"/>
                </a:solidFill>
              </a:rPr>
              <a:t>dan</a:t>
            </a:r>
            <a:r>
              <a:rPr lang="en-US" sz="2400" dirty="0" smtClean="0">
                <a:solidFill>
                  <a:schemeClr val="tx1"/>
                </a:solidFill>
              </a:rPr>
              <a:t> lain-lain.</a:t>
            </a:r>
            <a:endParaRPr lang="id-ID" sz="2400" dirty="0" smtClean="0">
              <a:solidFill>
                <a:schemeClr val="tx1"/>
              </a:solidFill>
            </a:endParaRPr>
          </a:p>
          <a:p>
            <a:r>
              <a:rPr lang="en-US" sz="2400" dirty="0" err="1" smtClean="0">
                <a:solidFill>
                  <a:schemeClr val="tx1"/>
                </a:solidFill>
              </a:rPr>
              <a:t>Aplikasi</a:t>
            </a:r>
            <a:r>
              <a:rPr lang="en-US" sz="2400" dirty="0" smtClean="0">
                <a:solidFill>
                  <a:schemeClr val="tx1"/>
                </a:solidFill>
              </a:rPr>
              <a:t>: </a:t>
            </a:r>
            <a:endParaRPr lang="id-ID" sz="2400" dirty="0" smtClean="0">
              <a:solidFill>
                <a:schemeClr val="tx1"/>
              </a:solidFill>
            </a:endParaRPr>
          </a:p>
          <a:p>
            <a:pPr lvl="1"/>
            <a:r>
              <a:rPr lang="en-US" sz="2400" dirty="0" smtClean="0">
                <a:solidFill>
                  <a:schemeClr val="tx1"/>
                </a:solidFill>
              </a:rPr>
              <a:t>Amplifier, </a:t>
            </a:r>
            <a:r>
              <a:rPr lang="en-US" sz="2400" dirty="0" err="1" smtClean="0">
                <a:solidFill>
                  <a:schemeClr val="tx1"/>
                </a:solidFill>
              </a:rPr>
              <a:t>Saklar</a:t>
            </a:r>
            <a:r>
              <a:rPr lang="en-US" sz="2400" dirty="0" smtClean="0">
                <a:solidFill>
                  <a:schemeClr val="tx1"/>
                </a:solidFill>
              </a:rPr>
              <a:t>, General Purpose, Audio, </a:t>
            </a:r>
            <a:r>
              <a:rPr lang="en-US" sz="2400" dirty="0" err="1" smtClean="0">
                <a:solidFill>
                  <a:schemeClr val="tx1"/>
                </a:solidFill>
              </a:rPr>
              <a:t>Tegangan</a:t>
            </a:r>
            <a:r>
              <a:rPr lang="en-US" sz="2400" dirty="0" smtClean="0">
                <a:solidFill>
                  <a:schemeClr val="tx1"/>
                </a:solidFill>
              </a:rPr>
              <a:t> </a:t>
            </a:r>
            <a:r>
              <a:rPr lang="en-US" sz="2400" dirty="0" err="1" smtClean="0">
                <a:solidFill>
                  <a:schemeClr val="tx1"/>
                </a:solidFill>
              </a:rPr>
              <a:t>Tinggi</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lain-lain.</a:t>
            </a:r>
            <a:endParaRPr lang="id-ID" sz="2400" dirty="0" smtClean="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376881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www.youtube.com/watch?v=Te5YYVZiOKs</a:t>
            </a:r>
            <a:r>
              <a:rPr lang="en-US" dirty="0" smtClean="0"/>
              <a:t>   </a:t>
            </a:r>
            <a:r>
              <a:rPr lang="en-US" dirty="0" smtClean="0">
                <a:sym typeface="Wingdings" pitchFamily="2" charset="2"/>
              </a:rPr>
              <a:t> FET</a:t>
            </a:r>
            <a:endParaRPr lang="en-US" dirty="0" smtClean="0"/>
          </a:p>
          <a:p>
            <a:r>
              <a:rPr lang="en-US" dirty="0">
                <a:hlinkClick r:id="rId3"/>
              </a:rPr>
              <a:t>https://</a:t>
            </a:r>
            <a:r>
              <a:rPr lang="en-US" dirty="0" smtClean="0">
                <a:hlinkClick r:id="rId3"/>
              </a:rPr>
              <a:t>www.youtube.com/watch?v=v58KiktJLyE</a:t>
            </a:r>
            <a:r>
              <a:rPr lang="en-US" dirty="0" smtClean="0"/>
              <a:t>   </a:t>
            </a:r>
            <a:r>
              <a:rPr lang="en-US" dirty="0" smtClean="0">
                <a:sym typeface="Wingdings" pitchFamily="2" charset="2"/>
              </a:rPr>
              <a:t> </a:t>
            </a:r>
            <a:r>
              <a:rPr lang="en-US" dirty="0" err="1" smtClean="0">
                <a:sym typeface="Wingdings" pitchFamily="2" charset="2"/>
              </a:rPr>
              <a:t>Thyristor</a:t>
            </a:r>
            <a:endParaRPr lang="en-US" dirty="0" smtClean="0"/>
          </a:p>
          <a:p>
            <a:r>
              <a:rPr lang="en-US" dirty="0">
                <a:hlinkClick r:id="rId4"/>
              </a:rPr>
              <a:t>https://</a:t>
            </a:r>
            <a:r>
              <a:rPr lang="en-US" dirty="0" smtClean="0">
                <a:hlinkClick r:id="rId4"/>
              </a:rPr>
              <a:t>www.youtube.com/watch?v=YqzqE25T5bY</a:t>
            </a:r>
            <a:r>
              <a:rPr lang="en-US" dirty="0" smtClean="0"/>
              <a:t> </a:t>
            </a:r>
            <a:r>
              <a:rPr lang="en-US" dirty="0" smtClean="0">
                <a:sym typeface="Wingdings" pitchFamily="2" charset="2"/>
              </a:rPr>
              <a:t> </a:t>
            </a:r>
            <a:r>
              <a:rPr lang="en-US" dirty="0" err="1" smtClean="0">
                <a:sym typeface="Wingdings" pitchFamily="2" charset="2"/>
              </a:rPr>
              <a:t>Aplikasi</a:t>
            </a:r>
            <a:r>
              <a:rPr lang="en-US" dirty="0" smtClean="0">
                <a:sym typeface="Wingdings" pitchFamily="2" charset="2"/>
              </a:rPr>
              <a:t> LDR</a:t>
            </a:r>
            <a:endParaRPr lang="en-US" dirty="0" smtClean="0"/>
          </a:p>
          <a:p>
            <a:r>
              <a:rPr lang="en-US" dirty="0">
                <a:hlinkClick r:id="rId5"/>
              </a:rPr>
              <a:t>https://</a:t>
            </a:r>
            <a:r>
              <a:rPr lang="en-US" dirty="0" smtClean="0">
                <a:hlinkClick r:id="rId5"/>
              </a:rPr>
              <a:t>www.youtube.com/watch?v=1hqn3Db9xUA</a:t>
            </a:r>
            <a:r>
              <a:rPr lang="en-US" dirty="0" smtClean="0"/>
              <a:t>   </a:t>
            </a:r>
            <a:r>
              <a:rPr lang="en-US" dirty="0" smtClean="0">
                <a:sym typeface="Wingdings" pitchFamily="2" charset="2"/>
              </a:rPr>
              <a:t> LDR</a:t>
            </a:r>
            <a:endParaRPr lang="en-US" dirty="0" smtClean="0"/>
          </a:p>
          <a:p>
            <a:endParaRPr lang="en-US" dirty="0"/>
          </a:p>
        </p:txBody>
      </p:sp>
    </p:spTree>
    <p:extLst>
      <p:ext uri="{BB962C8B-B14F-4D97-AF65-F5344CB8AC3E}">
        <p14:creationId xmlns:p14="http://schemas.microsoft.com/office/powerpoint/2010/main" val="1826819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Soal</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Apa</a:t>
            </a:r>
            <a:r>
              <a:rPr lang="en-US" dirty="0" smtClean="0"/>
              <a:t> </a:t>
            </a:r>
            <a:r>
              <a:rPr lang="en-US" dirty="0" err="1" smtClean="0"/>
              <a:t>bedanya</a:t>
            </a:r>
            <a:r>
              <a:rPr lang="en-US" dirty="0" smtClean="0"/>
              <a:t> UJT </a:t>
            </a:r>
            <a:r>
              <a:rPr lang="en-US" dirty="0" err="1" smtClean="0"/>
              <a:t>dan</a:t>
            </a:r>
            <a:r>
              <a:rPr lang="en-US" dirty="0" smtClean="0"/>
              <a:t> BJT</a:t>
            </a:r>
          </a:p>
          <a:p>
            <a:r>
              <a:rPr lang="en-US" dirty="0" err="1" smtClean="0"/>
              <a:t>Jelaskan</a:t>
            </a:r>
            <a:r>
              <a:rPr lang="en-US" dirty="0" smtClean="0"/>
              <a:t> </a:t>
            </a:r>
            <a:r>
              <a:rPr lang="en-US" dirty="0" err="1" smtClean="0"/>
              <a:t>isi</a:t>
            </a:r>
            <a:r>
              <a:rPr lang="en-US" dirty="0" smtClean="0"/>
              <a:t> </a:t>
            </a:r>
            <a:r>
              <a:rPr lang="en-US" dirty="0" err="1" smtClean="0"/>
              <a:t>dari</a:t>
            </a:r>
            <a:r>
              <a:rPr lang="en-US" dirty="0" smtClean="0"/>
              <a:t> video yang </a:t>
            </a:r>
            <a:r>
              <a:rPr lang="en-US" dirty="0" err="1" smtClean="0"/>
              <a:t>ada</a:t>
            </a:r>
            <a:r>
              <a:rPr lang="en-US" dirty="0" smtClean="0"/>
              <a:t> </a:t>
            </a:r>
            <a:r>
              <a:rPr lang="en-US" dirty="0" err="1" smtClean="0"/>
              <a:t>pada</a:t>
            </a:r>
            <a:r>
              <a:rPr lang="en-US" dirty="0" smtClean="0"/>
              <a:t> slide </a:t>
            </a:r>
            <a:r>
              <a:rPr lang="en-US" dirty="0" err="1" smtClean="0"/>
              <a:t>sebelumnya</a:t>
            </a:r>
            <a:endParaRPr lang="en-US" dirty="0" smtClean="0"/>
          </a:p>
          <a:p>
            <a:r>
              <a:rPr lang="en-US" dirty="0" err="1" smtClean="0"/>
              <a:t>Jelaskan</a:t>
            </a:r>
            <a:r>
              <a:rPr lang="en-US" dirty="0" smtClean="0"/>
              <a:t> </a:t>
            </a:r>
            <a:r>
              <a:rPr lang="en-US" dirty="0" err="1" smtClean="0"/>
              <a:t>apa</a:t>
            </a:r>
            <a:r>
              <a:rPr lang="en-US" dirty="0" smtClean="0"/>
              <a:t> </a:t>
            </a:r>
            <a:r>
              <a:rPr lang="en-US" dirty="0" err="1" smtClean="0"/>
              <a:t>itu</a:t>
            </a:r>
            <a:r>
              <a:rPr lang="en-US" dirty="0" smtClean="0"/>
              <a:t> LDR </a:t>
            </a:r>
          </a:p>
          <a:p>
            <a:r>
              <a:rPr lang="en-US" dirty="0" err="1" smtClean="0"/>
              <a:t>Jelaskan</a:t>
            </a:r>
            <a:r>
              <a:rPr lang="en-US" dirty="0" smtClean="0"/>
              <a:t> </a:t>
            </a:r>
            <a:r>
              <a:rPr lang="en-US" dirty="0" err="1" smtClean="0"/>
              <a:t>apa</a:t>
            </a:r>
            <a:r>
              <a:rPr lang="en-US" dirty="0" smtClean="0"/>
              <a:t> </a:t>
            </a:r>
            <a:r>
              <a:rPr lang="en-US" dirty="0" err="1" smtClean="0"/>
              <a:t>itu</a:t>
            </a:r>
            <a:r>
              <a:rPr lang="en-US" dirty="0" smtClean="0"/>
              <a:t> </a:t>
            </a:r>
            <a:r>
              <a:rPr lang="en-US" dirty="0" err="1" smtClean="0"/>
              <a:t>Thyristor</a:t>
            </a:r>
            <a:endParaRPr lang="en-US" dirty="0"/>
          </a:p>
        </p:txBody>
      </p:sp>
      <p:pic>
        <p:nvPicPr>
          <p:cNvPr id="4" name="Picture 3"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4093219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Referensi</a:t>
            </a:r>
            <a:endParaRPr lang="id-ID" dirty="0"/>
          </a:p>
        </p:txBody>
      </p:sp>
      <p:sp>
        <p:nvSpPr>
          <p:cNvPr id="3" name="Content Placeholder 2"/>
          <p:cNvSpPr>
            <a:spLocks noGrp="1"/>
          </p:cNvSpPr>
          <p:nvPr>
            <p:ph idx="1"/>
          </p:nvPr>
        </p:nvSpPr>
        <p:spPr/>
        <p:txBody>
          <a:bodyPr>
            <a:normAutofit lnSpcReduction="10000"/>
          </a:bodyPr>
          <a:lstStyle/>
          <a:p>
            <a:r>
              <a:rPr lang="id-ID" dirty="0" smtClean="0"/>
              <a:t>Adel Sedra and Kenneth Smith. 1998. Microelectronics Circuits, 4th edition. Oxford University Press. New York.</a:t>
            </a:r>
          </a:p>
          <a:p>
            <a:r>
              <a:rPr lang="id-ID" dirty="0" smtClean="0"/>
              <a:t>Thomas L. Floyd and David M. Buchla. 2009. Electronics Fundamentals: Circuits, Devices &amp; Applications (8th Edition). Prentice-Hall.</a:t>
            </a:r>
          </a:p>
          <a:p>
            <a:r>
              <a:rPr lang="id-ID" dirty="0" smtClean="0"/>
              <a:t>Electrical &amp; electronic system pearson education limited 2004</a:t>
            </a:r>
          </a:p>
          <a:p>
            <a:r>
              <a:rPr lang="en-US" dirty="0" err="1" smtClean="0"/>
              <a:t>Jetking</a:t>
            </a:r>
            <a:r>
              <a:rPr lang="en-US" dirty="0" smtClean="0"/>
              <a:t> </a:t>
            </a:r>
            <a:r>
              <a:rPr lang="en-US" dirty="0" err="1" smtClean="0"/>
              <a:t>Infotrain</a:t>
            </a:r>
            <a:r>
              <a:rPr lang="en-US" dirty="0" smtClean="0"/>
              <a:t> Ltd</a:t>
            </a:r>
            <a:r>
              <a:rPr lang="id-ID" dirty="0" smtClean="0"/>
              <a:t> 2010</a:t>
            </a:r>
            <a:endParaRPr lang="en-US" dirty="0" smtClean="0"/>
          </a:p>
          <a:p>
            <a:endParaRPr lang="id-ID" dirty="0"/>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1905"/>
                <a:effectLst>
                  <a:innerShdw blurRad="69850" dist="43180" dir="5400000">
                    <a:srgbClr val="000000">
                      <a:alpha val="65000"/>
                    </a:srgbClr>
                  </a:innerShdw>
                </a:effectLst>
              </a:rPr>
              <a:t>J</a:t>
            </a:r>
            <a:r>
              <a:rPr lang="id-ID" dirty="0" smtClean="0">
                <a:ln w="1905"/>
                <a:effectLst>
                  <a:innerShdw blurRad="69850" dist="43180" dir="5400000">
                    <a:srgbClr val="000000">
                      <a:alpha val="65000"/>
                    </a:srgbClr>
                  </a:innerShdw>
                </a:effectLst>
              </a:rPr>
              <a:t>enis Transistor</a:t>
            </a:r>
            <a:endParaRPr lang="id-ID" dirty="0"/>
          </a:p>
        </p:txBody>
      </p:sp>
      <p:sp>
        <p:nvSpPr>
          <p:cNvPr id="3" name="Content Placeholder 2"/>
          <p:cNvSpPr>
            <a:spLocks noGrp="1"/>
          </p:cNvSpPr>
          <p:nvPr>
            <p:ph idx="1"/>
          </p:nvPr>
        </p:nvSpPr>
        <p:spPr/>
        <p:txBody>
          <a:bodyPr/>
          <a:lstStyle/>
          <a:p>
            <a:pPr marL="0" indent="0" algn="just">
              <a:buNone/>
            </a:pPr>
            <a:r>
              <a:rPr lang="en-US" dirty="0" err="1" smtClean="0">
                <a:solidFill>
                  <a:schemeClr val="tx1"/>
                </a:solidFill>
                <a:latin typeface="+mn-lt"/>
                <a:ea typeface="+mn-ea"/>
                <a:cs typeface="+mn-cs"/>
              </a:rPr>
              <a:t>Jenis-Jenis</a:t>
            </a:r>
            <a:r>
              <a:rPr lang="en-US" dirty="0" smtClean="0">
                <a:solidFill>
                  <a:schemeClr val="tx1"/>
                </a:solidFill>
                <a:latin typeface="+mn-lt"/>
                <a:ea typeface="+mn-ea"/>
                <a:cs typeface="+mn-cs"/>
              </a:rPr>
              <a:t> Transistor</a:t>
            </a:r>
            <a:r>
              <a:rPr lang="id-ID" dirty="0" smtClean="0">
                <a:solidFill>
                  <a:schemeClr val="tx1"/>
                </a:solidFill>
                <a:latin typeface="+mn-lt"/>
                <a:ea typeface="+mn-ea"/>
                <a:cs typeface="+mn-cs"/>
              </a:rPr>
              <a:t> </a:t>
            </a:r>
            <a:r>
              <a:rPr lang="en-US" dirty="0" err="1" smtClean="0">
                <a:solidFill>
                  <a:schemeClr val="tx1"/>
                </a:solidFill>
                <a:latin typeface="+mn-lt"/>
                <a:ea typeface="+mn-ea"/>
                <a:cs typeface="+mn-cs"/>
              </a:rPr>
              <a:t>dan</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cara</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kerja</a:t>
            </a:r>
            <a:r>
              <a:rPr lang="en-US" dirty="0" smtClean="0">
                <a:solidFill>
                  <a:schemeClr val="tx1"/>
                </a:solidFill>
                <a:latin typeface="+mn-lt"/>
                <a:ea typeface="+mn-ea"/>
                <a:cs typeface="+mn-cs"/>
              </a:rPr>
              <a:t> transistor</a:t>
            </a:r>
            <a:r>
              <a:rPr lang="id-ID" dirty="0" smtClean="0">
                <a:solidFill>
                  <a:schemeClr val="tx1"/>
                </a:solidFill>
                <a:latin typeface="+mn-lt"/>
                <a:ea typeface="+mn-ea"/>
                <a:cs typeface="+mn-cs"/>
              </a:rPr>
              <a:t> </a:t>
            </a:r>
            <a:r>
              <a:rPr lang="en-US" dirty="0" err="1" smtClean="0">
                <a:solidFill>
                  <a:schemeClr val="tx1"/>
                </a:solidFill>
                <a:latin typeface="+mn-lt"/>
                <a:ea typeface="+mn-ea"/>
                <a:cs typeface="+mn-cs"/>
              </a:rPr>
              <a:t>pada</a:t>
            </a:r>
            <a:r>
              <a:rPr lang="en-US" dirty="0" smtClean="0">
                <a:solidFill>
                  <a:schemeClr val="tx1"/>
                </a:solidFill>
                <a:latin typeface="+mn-lt"/>
                <a:ea typeface="+mn-ea"/>
                <a:cs typeface="+mn-cs"/>
              </a:rPr>
              <a:t> </a:t>
            </a:r>
            <a:r>
              <a:rPr lang="en-US" dirty="0" err="1">
                <a:solidFill>
                  <a:schemeClr val="tx1"/>
                </a:solidFill>
                <a:latin typeface="+mn-lt"/>
                <a:ea typeface="+mn-ea"/>
                <a:cs typeface="+mn-cs"/>
              </a:rPr>
              <a:t>umumnya</a:t>
            </a:r>
            <a:r>
              <a:rPr lang="en-US" dirty="0">
                <a:solidFill>
                  <a:schemeClr val="tx1"/>
                </a:solidFill>
                <a:latin typeface="+mn-lt"/>
                <a:ea typeface="+mn-ea"/>
                <a:cs typeface="+mn-cs"/>
              </a:rPr>
              <a:t> </a:t>
            </a:r>
            <a:r>
              <a:rPr lang="en-US" dirty="0" err="1">
                <a:solidFill>
                  <a:schemeClr val="tx1"/>
                </a:solidFill>
                <a:latin typeface="+mn-lt"/>
                <a:ea typeface="+mn-ea"/>
                <a:cs typeface="+mn-cs"/>
              </a:rPr>
              <a:t>dibagi</a:t>
            </a:r>
            <a:r>
              <a:rPr lang="en-US" dirty="0">
                <a:solidFill>
                  <a:schemeClr val="tx1"/>
                </a:solidFill>
                <a:latin typeface="+mn-lt"/>
                <a:ea typeface="+mn-ea"/>
                <a:cs typeface="+mn-cs"/>
              </a:rPr>
              <a:t> </a:t>
            </a:r>
            <a:r>
              <a:rPr lang="en-US" dirty="0" err="1">
                <a:solidFill>
                  <a:schemeClr val="tx1"/>
                </a:solidFill>
                <a:latin typeface="+mn-lt"/>
                <a:ea typeface="+mn-ea"/>
                <a:cs typeface="+mn-cs"/>
              </a:rPr>
              <a:t>menjadi</a:t>
            </a:r>
            <a:r>
              <a:rPr lang="en-US" dirty="0">
                <a:solidFill>
                  <a:schemeClr val="tx1"/>
                </a:solidFill>
                <a:latin typeface="+mn-lt"/>
                <a:ea typeface="+mn-ea"/>
                <a:cs typeface="+mn-cs"/>
              </a:rPr>
              <a:t> </a:t>
            </a:r>
            <a:r>
              <a:rPr lang="en-US" dirty="0" err="1">
                <a:solidFill>
                  <a:schemeClr val="tx1"/>
                </a:solidFill>
                <a:latin typeface="+mn-lt"/>
                <a:ea typeface="+mn-ea"/>
                <a:cs typeface="+mn-cs"/>
              </a:rPr>
              <a:t>dua</a:t>
            </a:r>
            <a:r>
              <a:rPr lang="en-US" dirty="0">
                <a:solidFill>
                  <a:schemeClr val="tx1"/>
                </a:solidFill>
                <a:latin typeface="+mn-lt"/>
                <a:ea typeface="+mn-ea"/>
                <a:cs typeface="+mn-cs"/>
              </a:rPr>
              <a:t> </a:t>
            </a:r>
            <a:r>
              <a:rPr lang="en-US" dirty="0" err="1">
                <a:solidFill>
                  <a:schemeClr val="tx1"/>
                </a:solidFill>
                <a:latin typeface="+mn-lt"/>
                <a:ea typeface="+mn-ea"/>
                <a:cs typeface="+mn-cs"/>
              </a:rPr>
              <a:t>jenis</a:t>
            </a:r>
            <a:r>
              <a:rPr lang="en-US" dirty="0">
                <a:solidFill>
                  <a:schemeClr val="tx1"/>
                </a:solidFill>
                <a:latin typeface="+mn-lt"/>
                <a:ea typeface="+mn-ea"/>
                <a:cs typeface="+mn-cs"/>
              </a:rPr>
              <a:t> </a:t>
            </a:r>
            <a:r>
              <a:rPr lang="en-US" dirty="0" err="1">
                <a:solidFill>
                  <a:schemeClr val="tx1"/>
                </a:solidFill>
                <a:latin typeface="+mn-lt"/>
                <a:ea typeface="+mn-ea"/>
                <a:cs typeface="+mn-cs"/>
              </a:rPr>
              <a:t>yaitu</a:t>
            </a:r>
            <a:r>
              <a:rPr lang="en-US" dirty="0">
                <a:solidFill>
                  <a:schemeClr val="tx1"/>
                </a:solidFill>
                <a:latin typeface="+mn-lt"/>
                <a:ea typeface="+mn-ea"/>
                <a:cs typeface="+mn-cs"/>
              </a:rPr>
              <a:t>; </a:t>
            </a:r>
            <a:endParaRPr lang="id-ID" dirty="0" smtClean="0">
              <a:solidFill>
                <a:schemeClr val="tx1"/>
              </a:solidFill>
              <a:latin typeface="+mn-lt"/>
              <a:ea typeface="+mn-ea"/>
              <a:cs typeface="+mn-cs"/>
            </a:endParaRPr>
          </a:p>
          <a:p>
            <a:pPr algn="just"/>
            <a:r>
              <a:rPr lang="en-US" dirty="0" smtClean="0">
                <a:solidFill>
                  <a:schemeClr val="tx1"/>
                </a:solidFill>
                <a:latin typeface="+mn-lt"/>
                <a:ea typeface="+mn-ea"/>
                <a:cs typeface="+mn-cs"/>
              </a:rPr>
              <a:t>Transistor </a:t>
            </a:r>
            <a:r>
              <a:rPr lang="en-US" dirty="0">
                <a:solidFill>
                  <a:schemeClr val="tx1"/>
                </a:solidFill>
                <a:latin typeface="+mn-lt"/>
                <a:ea typeface="+mn-ea"/>
                <a:cs typeface="+mn-cs"/>
              </a:rPr>
              <a:t>Bipolar (</a:t>
            </a:r>
            <a:r>
              <a:rPr lang="en-US" dirty="0" err="1">
                <a:solidFill>
                  <a:schemeClr val="tx1"/>
                </a:solidFill>
                <a:latin typeface="+mn-lt"/>
                <a:ea typeface="+mn-ea"/>
                <a:cs typeface="+mn-cs"/>
              </a:rPr>
              <a:t>dwi</a:t>
            </a:r>
            <a:r>
              <a:rPr lang="en-US" dirty="0">
                <a:solidFill>
                  <a:schemeClr val="tx1"/>
                </a:solidFill>
                <a:latin typeface="+mn-lt"/>
                <a:ea typeface="+mn-ea"/>
                <a:cs typeface="+mn-cs"/>
              </a:rPr>
              <a:t> </a:t>
            </a:r>
            <a:r>
              <a:rPr lang="en-US" dirty="0" err="1" smtClean="0">
                <a:solidFill>
                  <a:schemeClr val="tx1"/>
                </a:solidFill>
                <a:latin typeface="+mn-lt"/>
                <a:ea typeface="+mn-ea"/>
                <a:cs typeface="+mn-cs"/>
              </a:rPr>
              <a:t>kutub</a:t>
            </a:r>
            <a:r>
              <a:rPr lang="en-US" dirty="0" smtClean="0">
                <a:solidFill>
                  <a:schemeClr val="tx1"/>
                </a:solidFill>
                <a:latin typeface="+mn-lt"/>
                <a:ea typeface="+mn-ea"/>
                <a:cs typeface="+mn-cs"/>
              </a:rPr>
              <a:t>)</a:t>
            </a:r>
            <a:endParaRPr lang="id-ID" dirty="0" smtClean="0">
              <a:solidFill>
                <a:schemeClr val="tx1"/>
              </a:solidFill>
              <a:latin typeface="+mn-lt"/>
              <a:ea typeface="+mn-ea"/>
              <a:cs typeface="+mn-cs"/>
            </a:endParaRPr>
          </a:p>
          <a:p>
            <a:pPr algn="just"/>
            <a:r>
              <a:rPr lang="en-US" dirty="0" smtClean="0">
                <a:solidFill>
                  <a:schemeClr val="tx1"/>
                </a:solidFill>
                <a:latin typeface="+mn-lt"/>
                <a:ea typeface="+mn-ea"/>
                <a:cs typeface="+mn-cs"/>
              </a:rPr>
              <a:t>Transistor </a:t>
            </a:r>
            <a:r>
              <a:rPr lang="en-US" dirty="0" err="1">
                <a:solidFill>
                  <a:schemeClr val="tx1"/>
                </a:solidFill>
                <a:latin typeface="+mn-lt"/>
                <a:ea typeface="+mn-ea"/>
                <a:cs typeface="+mn-cs"/>
              </a:rPr>
              <a:t>Efek</a:t>
            </a:r>
            <a:r>
              <a:rPr lang="en-US" dirty="0">
                <a:solidFill>
                  <a:schemeClr val="tx1"/>
                </a:solidFill>
                <a:latin typeface="+mn-lt"/>
                <a:ea typeface="+mn-ea"/>
                <a:cs typeface="+mn-cs"/>
              </a:rPr>
              <a:t> Medan (FET – </a:t>
            </a:r>
            <a:r>
              <a:rPr lang="en-US" i="1" dirty="0">
                <a:solidFill>
                  <a:schemeClr val="tx1"/>
                </a:solidFill>
                <a:latin typeface="+mn-lt"/>
                <a:ea typeface="+mn-ea"/>
                <a:cs typeface="+mn-cs"/>
              </a:rPr>
              <a:t>Field Effect Transistor)</a:t>
            </a:r>
            <a:endParaRPr lang="id-ID" i="1"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62438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Kemasan Transistor</a:t>
            </a:r>
            <a:endParaRPr lang="id-ID" dirty="0"/>
          </a:p>
        </p:txBody>
      </p:sp>
      <p:pic>
        <p:nvPicPr>
          <p:cNvPr id="141314" name="Picture 2"/>
          <p:cNvPicPr>
            <a:picLocks noGrp="1" noChangeAspect="1" noChangeArrowheads="1"/>
          </p:cNvPicPr>
          <p:nvPr>
            <p:ph idx="1"/>
          </p:nvPr>
        </p:nvPicPr>
        <p:blipFill>
          <a:blip r:embed="rId2" cstate="print"/>
          <a:srcRect/>
          <a:stretch>
            <a:fillRect/>
          </a:stretch>
        </p:blipFill>
        <p:spPr bwMode="auto">
          <a:xfrm>
            <a:off x="1295901" y="1484784"/>
            <a:ext cx="6557594" cy="5184576"/>
          </a:xfrm>
          <a:prstGeom prst="rect">
            <a:avLst/>
          </a:prstGeom>
          <a:noFill/>
          <a:ln w="9525">
            <a:noFill/>
            <a:miter lim="800000"/>
            <a:headEnd/>
            <a:tailEnd/>
          </a:ln>
        </p:spPr>
      </p:pic>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Operasional Secara Umum</a:t>
            </a:r>
            <a:endParaRPr lang="en-US" dirty="0"/>
          </a:p>
        </p:txBody>
      </p:sp>
      <p:sp>
        <p:nvSpPr>
          <p:cNvPr id="12291" name="Content Placeholder 2"/>
          <p:cNvSpPr>
            <a:spLocks noGrp="1"/>
          </p:cNvSpPr>
          <p:nvPr>
            <p:ph idx="1"/>
          </p:nvPr>
        </p:nvSpPr>
        <p:spPr/>
        <p:txBody>
          <a:bodyPr/>
          <a:lstStyle/>
          <a:p>
            <a:pPr eaLnBrk="1" hangingPunct="1"/>
            <a:r>
              <a:rPr lang="id-ID" altLang="ja-JP" dirty="0" smtClean="0">
                <a:cs typeface="HGｺﾞｼｯｸM"/>
              </a:rPr>
              <a:t>Dikontrol oleh arus:</a:t>
            </a:r>
            <a:endParaRPr lang="en-US" altLang="ja-JP" dirty="0" smtClean="0">
              <a:cs typeface="HGｺﾞｼｯｸM"/>
            </a:endParaRPr>
          </a:p>
          <a:p>
            <a:pPr lvl="1" eaLnBrk="1" hangingPunct="1"/>
            <a:r>
              <a:rPr lang="en-US" altLang="ja-JP" dirty="0" smtClean="0">
                <a:cs typeface="HGｺﾞｼｯｸM"/>
              </a:rPr>
              <a:t>BJT</a:t>
            </a:r>
          </a:p>
          <a:p>
            <a:pPr lvl="1" eaLnBrk="1" hangingPunct="1"/>
            <a:r>
              <a:rPr lang="id-ID" altLang="ja-JP" dirty="0" smtClean="0">
                <a:cs typeface="HGｺﾞｼｯｸM"/>
              </a:rPr>
              <a:t>Arus keluaran sesuai dengan arus masukan</a:t>
            </a:r>
            <a:endParaRPr lang="en-US" altLang="ja-JP" dirty="0" smtClean="0">
              <a:cs typeface="HGｺﾞｼｯｸM"/>
            </a:endParaRPr>
          </a:p>
          <a:p>
            <a:pPr eaLnBrk="1" hangingPunct="1"/>
            <a:r>
              <a:rPr lang="id-ID" altLang="ja-JP" dirty="0" smtClean="0">
                <a:cs typeface="HGｺﾞｼｯｸM"/>
              </a:rPr>
              <a:t>Dikontrol oleh tegangan</a:t>
            </a:r>
            <a:endParaRPr lang="en-US" altLang="ja-JP" dirty="0" smtClean="0">
              <a:cs typeface="HGｺﾞｼｯｸM"/>
            </a:endParaRPr>
          </a:p>
          <a:p>
            <a:pPr lvl="1" eaLnBrk="1" hangingPunct="1"/>
            <a:r>
              <a:rPr lang="en-US" altLang="ja-JP" dirty="0" smtClean="0">
                <a:cs typeface="HGｺﾞｼｯｸM"/>
              </a:rPr>
              <a:t>JFET, MOSFET</a:t>
            </a:r>
          </a:p>
          <a:p>
            <a:pPr lvl="1" eaLnBrk="1" hangingPunct="1"/>
            <a:r>
              <a:rPr lang="id-ID" altLang="ja-JP" dirty="0" smtClean="0">
                <a:cs typeface="HGｺﾞｼｯｸM"/>
              </a:rPr>
              <a:t>Arus keluaran sesuai dengan tegangan nasukan</a:t>
            </a:r>
            <a:endParaRPr lang="en-US" altLang="ja-JP" dirty="0" smtClean="0">
              <a:cs typeface="HGｺﾞｼｯｸM"/>
            </a:endParaRPr>
          </a:p>
          <a:p>
            <a:pPr eaLnBrk="1" hangingPunct="1"/>
            <a:endParaRPr lang="en-US" altLang="ja-JP" dirty="0" smtClean="0">
              <a:cs typeface="HGｺﾞｼｯｸM"/>
            </a:endParaRPr>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SlabRot.p3d 2"/>
  <p:tag name="POWER3D OPTIONS" val="Medium "/>
  <p:tag name="POWER3D IMAGE0" val="PINBUMP.TGA"/>
  <p:tag name="POWER3D IMAGE1" val="PWRTRANS.TGA"/>
  <p:tag name="POWER3D SOUND" val="Slab Rotate"/>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Slabtilt.p3d 0"/>
  <p:tag name="POWER3D OPTIONS" val="Medium "/>
  <p:tag name="POWER3D IMAGE0" val="PINBUMP.TGA"/>
  <p:tag name="POWER3D IMAGE1" val="PWRTRANS.TGA"/>
  <p:tag name="POWER3D SOUND" val="Slab Tilt"/>
</p:tagLst>
</file>

<file path=ppt/tags/tag3.xml><?xml version="1.0" encoding="utf-8"?>
<p:tagLst xmlns:a="http://schemas.openxmlformats.org/drawingml/2006/main" xmlns:r="http://schemas.openxmlformats.org/officeDocument/2006/relationships" xmlns:p="http://schemas.openxmlformats.org/presentationml/2006/main">
  <p:tag name="POWER3D TRANSITION" val="DemoTumbling.p3d 0"/>
  <p:tag name="POWER3D OPTIONS" val="Medium "/>
  <p:tag name="POWER3D IMAGE0" val="PINBUMP.TGA"/>
  <p:tag name="POWER3D IMAGE1" val="PWRTRANS.TGA"/>
  <p:tag name="POWER3D SOUND" val="Tumbling Away"/>
</p:tagLst>
</file>

<file path=ppt/tags/tag4.xml><?xml version="1.0" encoding="utf-8"?>
<p:tagLst xmlns:a="http://schemas.openxmlformats.org/drawingml/2006/main" xmlns:r="http://schemas.openxmlformats.org/officeDocument/2006/relationships" xmlns:p="http://schemas.openxmlformats.org/presentationml/2006/main">
  <p:tag name="POWER3D TRANSITION" val="DemoBilboard.p3d 0"/>
  <p:tag name="POWER3D OPTIONS" val="Medium "/>
  <p:tag name="POWER3D IMAGE0" val="PWRTRANS.TGA"/>
  <p:tag name="POWER3D SOUND" val="Turning Billboard"/>
</p:tagLst>
</file>

<file path=ppt/tags/tag5.xml><?xml version="1.0" encoding="utf-8"?>
<p:tagLst xmlns:a="http://schemas.openxmlformats.org/drawingml/2006/main" xmlns:r="http://schemas.openxmlformats.org/officeDocument/2006/relationships" xmlns:p="http://schemas.openxmlformats.org/presentationml/2006/main">
  <p:tag name="POWER3D TRANSITION" val="DemoDropin.p3d 2"/>
  <p:tag name="POWER3D OPTIONS" val="Medium "/>
  <p:tag name="POWER3D IMAGE0" val="PWRTRANS.TGA"/>
  <p:tag name="POWER3D SOUND" val="Drop In"/>
</p:tagLst>
</file>

<file path=ppt/tags/tag6.xml><?xml version="1.0" encoding="utf-8"?>
<p:tagLst xmlns:a="http://schemas.openxmlformats.org/drawingml/2006/main" xmlns:r="http://schemas.openxmlformats.org/officeDocument/2006/relationships" xmlns:p="http://schemas.openxmlformats.org/presentationml/2006/main">
  <p:tag name="POWER3D TRANSITION" val="DemoOnEdge.p3d 5"/>
  <p:tag name="POWER3D OPTIONS" val="Medium "/>
  <p:tag name="POWER3D IMAGE0" val="PWRTRANS.TGA"/>
  <p:tag name="POWER3D SOUND" val="On Edge"/>
</p:tagLst>
</file>

<file path=ppt/tags/tag7.xml><?xml version="1.0" encoding="utf-8"?>
<p:tagLst xmlns:a="http://schemas.openxmlformats.org/drawingml/2006/main" xmlns:r="http://schemas.openxmlformats.org/officeDocument/2006/relationships" xmlns:p="http://schemas.openxmlformats.org/presentationml/2006/main">
  <p:tag name="POWER3D TRANSITION" val="DemoRevdoors.p3d 1"/>
  <p:tag name="POWER3D OPTIONS" val="Medium "/>
  <p:tag name="POWER3D IMAGE0" val="PWRTRANS.TGA"/>
  <p:tag name="POWER3D SOUND" val="Revolving Door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2268</Words>
  <Application>Microsoft Office PowerPoint</Application>
  <PresentationFormat>On-screen Show (4:3)</PresentationFormat>
  <Paragraphs>309</Paragraphs>
  <Slides>62</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0" baseType="lpstr">
      <vt:lpstr>ＭＳ Ｐゴシック</vt:lpstr>
      <vt:lpstr>Arial</vt:lpstr>
      <vt:lpstr>Calibri</vt:lpstr>
      <vt:lpstr>HGｺﾞｼｯｸM</vt:lpstr>
      <vt:lpstr>Wingdings</vt:lpstr>
      <vt:lpstr>Office Theme</vt:lpstr>
      <vt:lpstr>Bitmap Image</vt:lpstr>
      <vt:lpstr>Visio</vt:lpstr>
      <vt:lpstr>TRANSISTOR</vt:lpstr>
      <vt:lpstr>Materi Perkuliahan</vt:lpstr>
      <vt:lpstr>Transistor</vt:lpstr>
      <vt:lpstr>Fungsi Transistor</vt:lpstr>
      <vt:lpstr>Jenis Transistor</vt:lpstr>
      <vt:lpstr>Jenis Transistor</vt:lpstr>
      <vt:lpstr>Jenis Transistor</vt:lpstr>
      <vt:lpstr>Kemasan Transistor</vt:lpstr>
      <vt:lpstr>Operasional Secara Umum</vt:lpstr>
      <vt:lpstr>Transistor Bipolar</vt:lpstr>
      <vt:lpstr>Struktur Transistor BJT</vt:lpstr>
      <vt:lpstr>Empat Daerah Operasi  Transistor </vt:lpstr>
      <vt:lpstr>Daerah Aktif</vt:lpstr>
      <vt:lpstr>Daerah Saturasi</vt:lpstr>
      <vt:lpstr>Daerah Cut-Off</vt:lpstr>
      <vt:lpstr>Daerah Breakdown </vt:lpstr>
      <vt:lpstr>Bias DC Transistor</vt:lpstr>
      <vt:lpstr>Bias Transistor</vt:lpstr>
      <vt:lpstr>Bias Transistor NPN</vt:lpstr>
      <vt:lpstr>Paramater-Parameter</vt:lpstr>
      <vt:lpstr>Garis Beban Transistor</vt:lpstr>
      <vt:lpstr>Karakteristik Garis Beban</vt:lpstr>
      <vt:lpstr>Gambar Garis Beban</vt:lpstr>
      <vt:lpstr>Titik Jenuh</vt:lpstr>
      <vt:lpstr>Titik Cutoff</vt:lpstr>
      <vt:lpstr> Aplikasi Transistor  Sebagai Saklar </vt:lpstr>
      <vt:lpstr>Driver Relay</vt:lpstr>
      <vt:lpstr>Rangkaian Driver LED</vt:lpstr>
      <vt:lpstr>Solusi</vt:lpstr>
      <vt:lpstr>Soal :</vt:lpstr>
      <vt:lpstr>Soal :</vt:lpstr>
      <vt:lpstr>Soal :</vt:lpstr>
      <vt:lpstr>Soal :</vt:lpstr>
      <vt:lpstr>Soal :</vt:lpstr>
      <vt:lpstr>Field Effect Transistor (FET)</vt:lpstr>
      <vt:lpstr>FET</vt:lpstr>
      <vt:lpstr>FET vs BJT</vt:lpstr>
      <vt:lpstr>Jenis-jenis FET</vt:lpstr>
      <vt:lpstr>Karakteristik FET</vt:lpstr>
      <vt:lpstr>Simbol FET</vt:lpstr>
      <vt:lpstr>Struktur FET </vt:lpstr>
      <vt:lpstr> JUNCTION F.E.T N-TYPE </vt:lpstr>
      <vt:lpstr> JUNCTION F.E.T  N-TYPE </vt:lpstr>
      <vt:lpstr> JUNCTION F.E.T  N-TYPE </vt:lpstr>
      <vt:lpstr>JUNCTION F.E.T  N-TYPE</vt:lpstr>
      <vt:lpstr> JUNCTION F.E.T  N-TYPE </vt:lpstr>
      <vt:lpstr> JUNCTION F.E.T  N-TYPE </vt:lpstr>
      <vt:lpstr>JUNCTION F.E.T P-TYPE</vt:lpstr>
      <vt:lpstr> SIT (STATIC INDUCTION FET) </vt:lpstr>
      <vt:lpstr>MESFET  (METAL SEM.CON FET)</vt:lpstr>
      <vt:lpstr>TRANSISTOR MOSFET</vt:lpstr>
      <vt:lpstr>MOSFET Depletion-Mode</vt:lpstr>
      <vt:lpstr>MOSFET Enhancement-mode</vt:lpstr>
      <vt:lpstr>Enhancement MOSFET</vt:lpstr>
      <vt:lpstr>Aplikasi MOSFET </vt:lpstr>
      <vt:lpstr>Simbol Transistor MOSFET</vt:lpstr>
      <vt:lpstr>TRANSISTOR IGBT</vt:lpstr>
      <vt:lpstr>Karakteristik IGBT</vt:lpstr>
      <vt:lpstr>Karakteristik IGBT</vt:lpstr>
      <vt:lpstr>Video </vt:lpstr>
      <vt:lpstr>Soal :</vt:lpstr>
      <vt:lpstr>Referensi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Faculty_Poltek</dc:creator>
  <cp:lastModifiedBy>Muhammad Ikhsan Sani</cp:lastModifiedBy>
  <cp:revision>266</cp:revision>
  <dcterms:created xsi:type="dcterms:W3CDTF">2009-03-04T06:32:49Z</dcterms:created>
  <dcterms:modified xsi:type="dcterms:W3CDTF">2015-11-26T06:25:20Z</dcterms:modified>
</cp:coreProperties>
</file>