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37" r:id="rId2"/>
    <p:sldId id="341" r:id="rId3"/>
    <p:sldId id="426" r:id="rId4"/>
    <p:sldId id="442" r:id="rId5"/>
    <p:sldId id="434" r:id="rId6"/>
    <p:sldId id="435" r:id="rId7"/>
    <p:sldId id="436" r:id="rId8"/>
    <p:sldId id="448" r:id="rId9"/>
    <p:sldId id="457" r:id="rId10"/>
    <p:sldId id="443" r:id="rId11"/>
    <p:sldId id="450" r:id="rId12"/>
    <p:sldId id="438" r:id="rId13"/>
    <p:sldId id="439" r:id="rId14"/>
    <p:sldId id="440" r:id="rId15"/>
    <p:sldId id="449" r:id="rId16"/>
    <p:sldId id="458" r:id="rId17"/>
    <p:sldId id="441" r:id="rId18"/>
    <p:sldId id="451" r:id="rId19"/>
    <p:sldId id="446" r:id="rId20"/>
    <p:sldId id="447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71" r:id="rId34"/>
    <p:sldId id="472" r:id="rId35"/>
    <p:sldId id="473" r:id="rId36"/>
    <p:sldId id="474" r:id="rId37"/>
    <p:sldId id="475" r:id="rId38"/>
    <p:sldId id="476" r:id="rId39"/>
    <p:sldId id="477" r:id="rId40"/>
    <p:sldId id="478" r:id="rId41"/>
    <p:sldId id="479" r:id="rId42"/>
    <p:sldId id="480" r:id="rId43"/>
    <p:sldId id="481" r:id="rId44"/>
    <p:sldId id="482" r:id="rId45"/>
    <p:sldId id="483" r:id="rId46"/>
    <p:sldId id="484" r:id="rId47"/>
    <p:sldId id="445" r:id="rId4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95FC3-6B55-4F55-9C6E-A88431FCB0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08F10B5-6C2A-4AC6-A8CC-1975932386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Clipper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66961CC-904B-41BB-9718-55022E9D0015}" type="parTrans" cxnId="{302C11C0-D00A-4F77-B531-EA0CE8A55DED}">
      <dgm:prSet/>
      <dgm:spPr/>
    </dgm:pt>
    <dgm:pt modelId="{57190ED5-F764-453A-BF30-DD2DE7FC0C75}" type="sibTrans" cxnId="{302C11C0-D00A-4F77-B531-EA0CE8A55DED}">
      <dgm:prSet/>
      <dgm:spPr/>
    </dgm:pt>
    <dgm:pt modelId="{EACF8578-6CA5-41B5-B5DA-66614F4812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Clipper Seri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098A0A9-AE54-4D9E-8643-1017274B726C}" type="parTrans" cxnId="{895CCD55-16DE-4ED5-AEF9-C016D65FD868}">
      <dgm:prSet/>
      <dgm:spPr/>
    </dgm:pt>
    <dgm:pt modelId="{E2BF6B24-3D7D-473D-9CDE-F0C170BB35C6}" type="sibTrans" cxnId="{895CCD55-16DE-4ED5-AEF9-C016D65FD868}">
      <dgm:prSet/>
      <dgm:spPr/>
    </dgm:pt>
    <dgm:pt modelId="{0C3706F5-EF78-4F83-954A-D1BBEC835E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Clipper Paralel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61766B7-8A09-4E16-8ED4-740EDC494A30}" type="parTrans" cxnId="{AD992DC8-1366-475B-A4C3-76545052E924}">
      <dgm:prSet/>
      <dgm:spPr/>
    </dgm:pt>
    <dgm:pt modelId="{EB961DF9-20BC-45E2-B4ED-42031E06E2D6}" type="sibTrans" cxnId="{AD992DC8-1366-475B-A4C3-76545052E924}">
      <dgm:prSet/>
      <dgm:spPr/>
    </dgm:pt>
    <dgm:pt modelId="{0FE6EA05-BBB9-4CFC-AD8F-70A981D64157}" type="pres">
      <dgm:prSet presAssocID="{C1E95FC3-6B55-4F55-9C6E-A88431FCB0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60E8AF-7C06-4DC6-8572-0346C79A5CCD}" type="pres">
      <dgm:prSet presAssocID="{F08F10B5-6C2A-4AC6-A8CC-1975932386BF}" presName="hierRoot1" presStyleCnt="0">
        <dgm:presLayoutVars>
          <dgm:hierBranch/>
        </dgm:presLayoutVars>
      </dgm:prSet>
      <dgm:spPr/>
    </dgm:pt>
    <dgm:pt modelId="{C5DECED8-BC01-4F1B-8207-64CF1B2F8FF4}" type="pres">
      <dgm:prSet presAssocID="{F08F10B5-6C2A-4AC6-A8CC-1975932386BF}" presName="rootComposite1" presStyleCnt="0"/>
      <dgm:spPr/>
    </dgm:pt>
    <dgm:pt modelId="{5899D634-991E-43C3-9FF8-344BBC0C4A76}" type="pres">
      <dgm:prSet presAssocID="{F08F10B5-6C2A-4AC6-A8CC-1975932386BF}" presName="rootText1" presStyleLbl="node0" presStyleIdx="0" presStyleCnt="1">
        <dgm:presLayoutVars>
          <dgm:chPref val="3"/>
        </dgm:presLayoutVars>
      </dgm:prSet>
      <dgm:spPr/>
    </dgm:pt>
    <dgm:pt modelId="{13CA2D28-67EB-47D0-9CA5-72639153FFD7}" type="pres">
      <dgm:prSet presAssocID="{F08F10B5-6C2A-4AC6-A8CC-1975932386BF}" presName="rootConnector1" presStyleLbl="node1" presStyleIdx="0" presStyleCnt="0"/>
      <dgm:spPr/>
    </dgm:pt>
    <dgm:pt modelId="{A406A4F3-4227-4954-865E-C8137242C601}" type="pres">
      <dgm:prSet presAssocID="{F08F10B5-6C2A-4AC6-A8CC-1975932386BF}" presName="hierChild2" presStyleCnt="0"/>
      <dgm:spPr/>
    </dgm:pt>
    <dgm:pt modelId="{D3E69C9D-B95F-40E2-968C-DB020EF9565D}" type="pres">
      <dgm:prSet presAssocID="{5098A0A9-AE54-4D9E-8643-1017274B726C}" presName="Name35" presStyleLbl="parChTrans1D2" presStyleIdx="0" presStyleCnt="2"/>
      <dgm:spPr/>
    </dgm:pt>
    <dgm:pt modelId="{E3522474-B7B0-426F-AA4E-173FA9859CF5}" type="pres">
      <dgm:prSet presAssocID="{EACF8578-6CA5-41B5-B5DA-66614F481226}" presName="hierRoot2" presStyleCnt="0">
        <dgm:presLayoutVars>
          <dgm:hierBranch/>
        </dgm:presLayoutVars>
      </dgm:prSet>
      <dgm:spPr/>
    </dgm:pt>
    <dgm:pt modelId="{F42805EE-B77F-47E4-90C8-C97EDC16CA10}" type="pres">
      <dgm:prSet presAssocID="{EACF8578-6CA5-41B5-B5DA-66614F481226}" presName="rootComposite" presStyleCnt="0"/>
      <dgm:spPr/>
    </dgm:pt>
    <dgm:pt modelId="{AB53704B-A0E9-41AF-8583-236A65B0F9D4}" type="pres">
      <dgm:prSet presAssocID="{EACF8578-6CA5-41B5-B5DA-66614F481226}" presName="rootText" presStyleLbl="node2" presStyleIdx="0" presStyleCnt="2">
        <dgm:presLayoutVars>
          <dgm:chPref val="3"/>
        </dgm:presLayoutVars>
      </dgm:prSet>
      <dgm:spPr/>
    </dgm:pt>
    <dgm:pt modelId="{2151E0E2-7FCC-43EF-8585-E5D8A4F70B93}" type="pres">
      <dgm:prSet presAssocID="{EACF8578-6CA5-41B5-B5DA-66614F481226}" presName="rootConnector" presStyleLbl="node2" presStyleIdx="0" presStyleCnt="2"/>
      <dgm:spPr/>
    </dgm:pt>
    <dgm:pt modelId="{53D3147C-0622-43F1-81C3-B191EC9A462B}" type="pres">
      <dgm:prSet presAssocID="{EACF8578-6CA5-41B5-B5DA-66614F481226}" presName="hierChild4" presStyleCnt="0"/>
      <dgm:spPr/>
    </dgm:pt>
    <dgm:pt modelId="{D46E7D16-E666-434C-8B40-8E460E486603}" type="pres">
      <dgm:prSet presAssocID="{EACF8578-6CA5-41B5-B5DA-66614F481226}" presName="hierChild5" presStyleCnt="0"/>
      <dgm:spPr/>
    </dgm:pt>
    <dgm:pt modelId="{9B050B86-0999-4EC1-B47F-0D5409A698D0}" type="pres">
      <dgm:prSet presAssocID="{161766B7-8A09-4E16-8ED4-740EDC494A30}" presName="Name35" presStyleLbl="parChTrans1D2" presStyleIdx="1" presStyleCnt="2"/>
      <dgm:spPr/>
    </dgm:pt>
    <dgm:pt modelId="{AE8B8262-C42F-4C09-B9EF-E013ABFF56AF}" type="pres">
      <dgm:prSet presAssocID="{0C3706F5-EF78-4F83-954A-D1BBEC835E23}" presName="hierRoot2" presStyleCnt="0">
        <dgm:presLayoutVars>
          <dgm:hierBranch/>
        </dgm:presLayoutVars>
      </dgm:prSet>
      <dgm:spPr/>
    </dgm:pt>
    <dgm:pt modelId="{EA52A51A-2437-4D4B-B210-4A3318E7A842}" type="pres">
      <dgm:prSet presAssocID="{0C3706F5-EF78-4F83-954A-D1BBEC835E23}" presName="rootComposite" presStyleCnt="0"/>
      <dgm:spPr/>
    </dgm:pt>
    <dgm:pt modelId="{7EBC4FAA-5E27-41A4-9C97-75C2AD765EAD}" type="pres">
      <dgm:prSet presAssocID="{0C3706F5-EF78-4F83-954A-D1BBEC835E23}" presName="rootText" presStyleLbl="node2" presStyleIdx="1" presStyleCnt="2">
        <dgm:presLayoutVars>
          <dgm:chPref val="3"/>
        </dgm:presLayoutVars>
      </dgm:prSet>
      <dgm:spPr/>
    </dgm:pt>
    <dgm:pt modelId="{C74F4FE2-127E-4A41-A41E-1B81C6E0611A}" type="pres">
      <dgm:prSet presAssocID="{0C3706F5-EF78-4F83-954A-D1BBEC835E23}" presName="rootConnector" presStyleLbl="node2" presStyleIdx="1" presStyleCnt="2"/>
      <dgm:spPr/>
    </dgm:pt>
    <dgm:pt modelId="{CC501860-300D-4ACA-9522-D05E9516A9E7}" type="pres">
      <dgm:prSet presAssocID="{0C3706F5-EF78-4F83-954A-D1BBEC835E23}" presName="hierChild4" presStyleCnt="0"/>
      <dgm:spPr/>
    </dgm:pt>
    <dgm:pt modelId="{7045A020-096B-4D0E-8711-2CF2DE6CFD12}" type="pres">
      <dgm:prSet presAssocID="{0C3706F5-EF78-4F83-954A-D1BBEC835E23}" presName="hierChild5" presStyleCnt="0"/>
      <dgm:spPr/>
    </dgm:pt>
    <dgm:pt modelId="{EB0C66E2-3946-4E14-9860-A5231BDB7F94}" type="pres">
      <dgm:prSet presAssocID="{F08F10B5-6C2A-4AC6-A8CC-1975932386BF}" presName="hierChild3" presStyleCnt="0"/>
      <dgm:spPr/>
    </dgm:pt>
  </dgm:ptLst>
  <dgm:cxnLst>
    <dgm:cxn modelId="{56B9A79B-36C1-4D49-B026-9C77ED44F9A1}" type="presOf" srcId="{EACF8578-6CA5-41B5-B5DA-66614F481226}" destId="{2151E0E2-7FCC-43EF-8585-E5D8A4F70B93}" srcOrd="1" destOrd="0" presId="urn:microsoft.com/office/officeart/2005/8/layout/orgChart1"/>
    <dgm:cxn modelId="{6F28B1C0-D5FA-42C8-9BF2-90BA8CA5ED48}" type="presOf" srcId="{EACF8578-6CA5-41B5-B5DA-66614F481226}" destId="{AB53704B-A0E9-41AF-8583-236A65B0F9D4}" srcOrd="0" destOrd="0" presId="urn:microsoft.com/office/officeart/2005/8/layout/orgChart1"/>
    <dgm:cxn modelId="{9BE1160B-736D-490E-8D92-F984DB216909}" type="presOf" srcId="{5098A0A9-AE54-4D9E-8643-1017274B726C}" destId="{D3E69C9D-B95F-40E2-968C-DB020EF9565D}" srcOrd="0" destOrd="0" presId="urn:microsoft.com/office/officeart/2005/8/layout/orgChart1"/>
    <dgm:cxn modelId="{CFBBA535-1FAC-46D6-A158-8231F63DD91D}" type="presOf" srcId="{161766B7-8A09-4E16-8ED4-740EDC494A30}" destId="{9B050B86-0999-4EC1-B47F-0D5409A698D0}" srcOrd="0" destOrd="0" presId="urn:microsoft.com/office/officeart/2005/8/layout/orgChart1"/>
    <dgm:cxn modelId="{895CCD55-16DE-4ED5-AEF9-C016D65FD868}" srcId="{F08F10B5-6C2A-4AC6-A8CC-1975932386BF}" destId="{EACF8578-6CA5-41B5-B5DA-66614F481226}" srcOrd="0" destOrd="0" parTransId="{5098A0A9-AE54-4D9E-8643-1017274B726C}" sibTransId="{E2BF6B24-3D7D-473D-9CDE-F0C170BB35C6}"/>
    <dgm:cxn modelId="{AD992DC8-1366-475B-A4C3-76545052E924}" srcId="{F08F10B5-6C2A-4AC6-A8CC-1975932386BF}" destId="{0C3706F5-EF78-4F83-954A-D1BBEC835E23}" srcOrd="1" destOrd="0" parTransId="{161766B7-8A09-4E16-8ED4-740EDC494A30}" sibTransId="{EB961DF9-20BC-45E2-B4ED-42031E06E2D6}"/>
    <dgm:cxn modelId="{E5DDF07C-E433-4D5F-A1CB-C2172B31E8D1}" type="presOf" srcId="{0C3706F5-EF78-4F83-954A-D1BBEC835E23}" destId="{7EBC4FAA-5E27-41A4-9C97-75C2AD765EAD}" srcOrd="0" destOrd="0" presId="urn:microsoft.com/office/officeart/2005/8/layout/orgChart1"/>
    <dgm:cxn modelId="{F89BA1A7-6166-4B2C-83ED-505EA9F246AC}" type="presOf" srcId="{C1E95FC3-6B55-4F55-9C6E-A88431FCB0E3}" destId="{0FE6EA05-BBB9-4CFC-AD8F-70A981D64157}" srcOrd="0" destOrd="0" presId="urn:microsoft.com/office/officeart/2005/8/layout/orgChart1"/>
    <dgm:cxn modelId="{5FDF5242-2EAD-47C9-BC46-8A6D041D0397}" type="presOf" srcId="{F08F10B5-6C2A-4AC6-A8CC-1975932386BF}" destId="{13CA2D28-67EB-47D0-9CA5-72639153FFD7}" srcOrd="1" destOrd="0" presId="urn:microsoft.com/office/officeart/2005/8/layout/orgChart1"/>
    <dgm:cxn modelId="{3648CCC8-A093-4C97-8824-780E0459B1C1}" type="presOf" srcId="{0C3706F5-EF78-4F83-954A-D1BBEC835E23}" destId="{C74F4FE2-127E-4A41-A41E-1B81C6E0611A}" srcOrd="1" destOrd="0" presId="urn:microsoft.com/office/officeart/2005/8/layout/orgChart1"/>
    <dgm:cxn modelId="{302C11C0-D00A-4F77-B531-EA0CE8A55DED}" srcId="{C1E95FC3-6B55-4F55-9C6E-A88431FCB0E3}" destId="{F08F10B5-6C2A-4AC6-A8CC-1975932386BF}" srcOrd="0" destOrd="0" parTransId="{066961CC-904B-41BB-9718-55022E9D0015}" sibTransId="{57190ED5-F764-453A-BF30-DD2DE7FC0C75}"/>
    <dgm:cxn modelId="{ACC49313-41E2-4310-870B-C767476C9DDD}" type="presOf" srcId="{F08F10B5-6C2A-4AC6-A8CC-1975932386BF}" destId="{5899D634-991E-43C3-9FF8-344BBC0C4A76}" srcOrd="0" destOrd="0" presId="urn:microsoft.com/office/officeart/2005/8/layout/orgChart1"/>
    <dgm:cxn modelId="{0FCEAF71-9765-44A1-8BEF-2BA005B66665}" type="presParOf" srcId="{0FE6EA05-BBB9-4CFC-AD8F-70A981D64157}" destId="{3960E8AF-7C06-4DC6-8572-0346C79A5CCD}" srcOrd="0" destOrd="0" presId="urn:microsoft.com/office/officeart/2005/8/layout/orgChart1"/>
    <dgm:cxn modelId="{196C6D66-E3B6-4D44-AE92-B66519387EB5}" type="presParOf" srcId="{3960E8AF-7C06-4DC6-8572-0346C79A5CCD}" destId="{C5DECED8-BC01-4F1B-8207-64CF1B2F8FF4}" srcOrd="0" destOrd="0" presId="urn:microsoft.com/office/officeart/2005/8/layout/orgChart1"/>
    <dgm:cxn modelId="{DBBC4B4E-1411-4E23-A1FE-F4C6820021AD}" type="presParOf" srcId="{C5DECED8-BC01-4F1B-8207-64CF1B2F8FF4}" destId="{5899D634-991E-43C3-9FF8-344BBC0C4A76}" srcOrd="0" destOrd="0" presId="urn:microsoft.com/office/officeart/2005/8/layout/orgChart1"/>
    <dgm:cxn modelId="{4CAD9990-838B-4D1B-90E4-5639F1B01045}" type="presParOf" srcId="{C5DECED8-BC01-4F1B-8207-64CF1B2F8FF4}" destId="{13CA2D28-67EB-47D0-9CA5-72639153FFD7}" srcOrd="1" destOrd="0" presId="urn:microsoft.com/office/officeart/2005/8/layout/orgChart1"/>
    <dgm:cxn modelId="{F52C0FF6-8645-4AD0-9D67-DE039F0E6FC9}" type="presParOf" srcId="{3960E8AF-7C06-4DC6-8572-0346C79A5CCD}" destId="{A406A4F3-4227-4954-865E-C8137242C601}" srcOrd="1" destOrd="0" presId="urn:microsoft.com/office/officeart/2005/8/layout/orgChart1"/>
    <dgm:cxn modelId="{C9631ECB-86CD-41CF-BB92-13D02E7167EB}" type="presParOf" srcId="{A406A4F3-4227-4954-865E-C8137242C601}" destId="{D3E69C9D-B95F-40E2-968C-DB020EF9565D}" srcOrd="0" destOrd="0" presId="urn:microsoft.com/office/officeart/2005/8/layout/orgChart1"/>
    <dgm:cxn modelId="{5622188E-6101-4F45-A2E3-A125B804D2BC}" type="presParOf" srcId="{A406A4F3-4227-4954-865E-C8137242C601}" destId="{E3522474-B7B0-426F-AA4E-173FA9859CF5}" srcOrd="1" destOrd="0" presId="urn:microsoft.com/office/officeart/2005/8/layout/orgChart1"/>
    <dgm:cxn modelId="{5AA92BF9-13F7-4604-B2E6-BA1A5D88BBDF}" type="presParOf" srcId="{E3522474-B7B0-426F-AA4E-173FA9859CF5}" destId="{F42805EE-B77F-47E4-90C8-C97EDC16CA10}" srcOrd="0" destOrd="0" presId="urn:microsoft.com/office/officeart/2005/8/layout/orgChart1"/>
    <dgm:cxn modelId="{976D7EB0-BF29-4A87-B219-8952B75C5BC7}" type="presParOf" srcId="{F42805EE-B77F-47E4-90C8-C97EDC16CA10}" destId="{AB53704B-A0E9-41AF-8583-236A65B0F9D4}" srcOrd="0" destOrd="0" presId="urn:microsoft.com/office/officeart/2005/8/layout/orgChart1"/>
    <dgm:cxn modelId="{D6330EA2-52F2-4141-BF99-97A5A0260071}" type="presParOf" srcId="{F42805EE-B77F-47E4-90C8-C97EDC16CA10}" destId="{2151E0E2-7FCC-43EF-8585-E5D8A4F70B93}" srcOrd="1" destOrd="0" presId="urn:microsoft.com/office/officeart/2005/8/layout/orgChart1"/>
    <dgm:cxn modelId="{D20CFBEE-1F9E-48F7-B7E7-665B69AB7765}" type="presParOf" srcId="{E3522474-B7B0-426F-AA4E-173FA9859CF5}" destId="{53D3147C-0622-43F1-81C3-B191EC9A462B}" srcOrd="1" destOrd="0" presId="urn:microsoft.com/office/officeart/2005/8/layout/orgChart1"/>
    <dgm:cxn modelId="{00C6E640-112E-4A4D-BA31-C70790CCF531}" type="presParOf" srcId="{E3522474-B7B0-426F-AA4E-173FA9859CF5}" destId="{D46E7D16-E666-434C-8B40-8E460E486603}" srcOrd="2" destOrd="0" presId="urn:microsoft.com/office/officeart/2005/8/layout/orgChart1"/>
    <dgm:cxn modelId="{C93B6ED7-6A05-4CE3-BA4D-CD06D3775489}" type="presParOf" srcId="{A406A4F3-4227-4954-865E-C8137242C601}" destId="{9B050B86-0999-4EC1-B47F-0D5409A698D0}" srcOrd="2" destOrd="0" presId="urn:microsoft.com/office/officeart/2005/8/layout/orgChart1"/>
    <dgm:cxn modelId="{1FCB61EB-7576-42F1-B314-523465F8CBA0}" type="presParOf" srcId="{A406A4F3-4227-4954-865E-C8137242C601}" destId="{AE8B8262-C42F-4C09-B9EF-E013ABFF56AF}" srcOrd="3" destOrd="0" presId="urn:microsoft.com/office/officeart/2005/8/layout/orgChart1"/>
    <dgm:cxn modelId="{C7770212-A7D1-4057-9675-BB9990ADB6FA}" type="presParOf" srcId="{AE8B8262-C42F-4C09-B9EF-E013ABFF56AF}" destId="{EA52A51A-2437-4D4B-B210-4A3318E7A842}" srcOrd="0" destOrd="0" presId="urn:microsoft.com/office/officeart/2005/8/layout/orgChart1"/>
    <dgm:cxn modelId="{8A387A3A-8764-4E5B-B08D-BF0F5116019B}" type="presParOf" srcId="{EA52A51A-2437-4D4B-B210-4A3318E7A842}" destId="{7EBC4FAA-5E27-41A4-9C97-75C2AD765EAD}" srcOrd="0" destOrd="0" presId="urn:microsoft.com/office/officeart/2005/8/layout/orgChart1"/>
    <dgm:cxn modelId="{CCDBAC74-30C9-4907-B56E-93400EDE76E2}" type="presParOf" srcId="{EA52A51A-2437-4D4B-B210-4A3318E7A842}" destId="{C74F4FE2-127E-4A41-A41E-1B81C6E0611A}" srcOrd="1" destOrd="0" presId="urn:microsoft.com/office/officeart/2005/8/layout/orgChart1"/>
    <dgm:cxn modelId="{5E1F38FF-22BC-467D-8526-7624902F08E7}" type="presParOf" srcId="{AE8B8262-C42F-4C09-B9EF-E013ABFF56AF}" destId="{CC501860-300D-4ACA-9522-D05E9516A9E7}" srcOrd="1" destOrd="0" presId="urn:microsoft.com/office/officeart/2005/8/layout/orgChart1"/>
    <dgm:cxn modelId="{B8A55764-C4B2-4329-B6BF-506A7D02277C}" type="presParOf" srcId="{AE8B8262-C42F-4C09-B9EF-E013ABFF56AF}" destId="{7045A020-096B-4D0E-8711-2CF2DE6CFD12}" srcOrd="2" destOrd="0" presId="urn:microsoft.com/office/officeart/2005/8/layout/orgChart1"/>
    <dgm:cxn modelId="{5DD4524F-ACC6-45DA-A91B-A91EB775060A}" type="presParOf" srcId="{3960E8AF-7C06-4DC6-8572-0346C79A5CCD}" destId="{EB0C66E2-3946-4E14-9860-A5231BDB7F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50B86-0999-4EC1-B47F-0D5409A698D0}">
      <dsp:nvSpPr>
        <dsp:cNvPr id="0" name=""/>
        <dsp:cNvSpPr/>
      </dsp:nvSpPr>
      <dsp:spPr>
        <a:xfrm>
          <a:off x="4114799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69C9D-B95F-40E2-968C-DB020EF9565D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9D634-991E-43C3-9FF8-344BBC0C4A76}">
      <dsp:nvSpPr>
        <dsp:cNvPr id="0" name=""/>
        <dsp:cNvSpPr/>
      </dsp:nvSpPr>
      <dsp:spPr>
        <a:xfrm>
          <a:off x="2253797" y="11168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Clipper</a:t>
          </a:r>
          <a:endParaRPr kumimoji="0" lang="en-US" sz="6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253797" y="11168"/>
        <a:ext cx="3722005" cy="1861002"/>
      </dsp:txXfrm>
    </dsp:sp>
    <dsp:sp modelId="{AB53704B-A0E9-41AF-8583-236A65B0F9D4}">
      <dsp:nvSpPr>
        <dsp:cNvPr id="0" name=""/>
        <dsp:cNvSpPr/>
      </dsp:nvSpPr>
      <dsp:spPr>
        <a:xfrm>
          <a:off x="1984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Clipper Seri</a:t>
          </a:r>
          <a:endParaRPr kumimoji="0" lang="en-US" sz="6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984" y="2653792"/>
        <a:ext cx="3722005" cy="1861002"/>
      </dsp:txXfrm>
    </dsp:sp>
    <dsp:sp modelId="{7EBC4FAA-5E27-41A4-9C97-75C2AD765EAD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Clipper Paralel</a:t>
          </a:r>
          <a:endParaRPr kumimoji="0" lang="en-US" sz="61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505610" y="2653792"/>
        <a:ext cx="3722005" cy="18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B594-D264-41B9-874C-69A8BD6DBAD2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0AAFB-7F23-416B-A080-4242705E8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AAFB-7F23-416B-A080-4242705E85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EDB-A7E6-468E-BD73-6F16DC10275D}" type="datetimeFigureOut">
              <a:rPr lang="id-ID" smtClean="0"/>
              <a:pPr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EDB-A7E6-468E-BD73-6F16DC10275D}" type="datetimeFigureOut">
              <a:rPr lang="id-ID" smtClean="0"/>
              <a:pPr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EDB-A7E6-468E-BD73-6F16DC10275D}" type="datetimeFigureOut">
              <a:rPr lang="id-ID" smtClean="0"/>
              <a:pPr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EDB-A7E6-468E-BD73-6F16DC10275D}" type="datetimeFigureOut">
              <a:rPr lang="id-ID" smtClean="0"/>
              <a:pPr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EDB-A7E6-468E-BD73-6F16DC10275D}" type="datetimeFigureOut">
              <a:rPr lang="id-ID" smtClean="0"/>
              <a:pPr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EDB-A7E6-468E-BD73-6F16DC10275D}" type="datetimeFigureOut">
              <a:rPr lang="id-ID" smtClean="0"/>
              <a:pPr/>
              <a:t>19/10/2015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EDB-A7E6-468E-BD73-6F16DC10275D}" type="datetimeFigureOut">
              <a:rPr lang="id-ID" smtClean="0"/>
              <a:pPr/>
              <a:t>19/10/2015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EDB-A7E6-468E-BD73-6F16DC10275D}" type="datetimeFigureOut">
              <a:rPr lang="id-ID" smtClean="0"/>
              <a:pPr/>
              <a:t>19/10/2015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EDB-A7E6-468E-BD73-6F16DC10275D}" type="datetimeFigureOut">
              <a:rPr lang="id-ID" smtClean="0"/>
              <a:pPr/>
              <a:t>19/10/2015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EDB-A7E6-468E-BD73-6F16DC10275D}" type="datetimeFigureOut">
              <a:rPr lang="id-ID" smtClean="0"/>
              <a:pPr/>
              <a:t>19/10/2015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7EDB-A7E6-468E-BD73-6F16DC10275D}" type="datetimeFigureOut">
              <a:rPr lang="id-ID" smtClean="0"/>
              <a:pPr/>
              <a:t>19/10/2015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7EDB-A7E6-468E-BD73-6F16DC10275D}" type="datetimeFigureOut">
              <a:rPr lang="id-ID" smtClean="0"/>
              <a:pPr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A9C55-DF84-48B1-A654-5F0F2B7DCC0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ds@politekniktelkom.ac.i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0" y="260648"/>
            <a:ext cx="399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TK2092 Elektronika Dasar</a:t>
            </a:r>
            <a:endParaRPr lang="id-ID" sz="28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8100392" cy="64807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RANGKAIAN </a:t>
            </a:r>
            <a:r>
              <a:rPr lang="id-ID" dirty="0" smtClean="0"/>
              <a:t>DIODA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4920151" y="764704"/>
            <a:ext cx="422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Semester Ganjil </a:t>
            </a:r>
            <a:r>
              <a:rPr lang="id-ID" sz="2800" b="1" dirty="0" smtClean="0"/>
              <a:t>201</a:t>
            </a:r>
            <a:r>
              <a:rPr lang="en-US" sz="2800" b="1" dirty="0" smtClean="0"/>
              <a:t>5</a:t>
            </a:r>
            <a:r>
              <a:rPr lang="id-ID" sz="2800" b="1" dirty="0" smtClean="0"/>
              <a:t>/201</a:t>
            </a:r>
            <a:r>
              <a:rPr lang="en-US" sz="2800" b="1" dirty="0" smtClean="0"/>
              <a:t>6</a:t>
            </a:r>
            <a:endParaRPr lang="id-ID" sz="2800" b="1" dirty="0"/>
          </a:p>
        </p:txBody>
      </p:sp>
      <p:pic>
        <p:nvPicPr>
          <p:cNvPr id="10" name="Picture 9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1700808"/>
            <a:ext cx="340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Fakultas</a:t>
            </a:r>
            <a:r>
              <a:rPr lang="en-US" b="1" dirty="0" smtClean="0"/>
              <a:t> </a:t>
            </a:r>
            <a:r>
              <a:rPr lang="en-US" b="1" dirty="0" err="1" smtClean="0"/>
              <a:t>Ilmu</a:t>
            </a:r>
            <a:r>
              <a:rPr lang="en-US" b="1" dirty="0" smtClean="0"/>
              <a:t> </a:t>
            </a:r>
            <a:r>
              <a:rPr lang="en-US" b="1" dirty="0" err="1" smtClean="0"/>
              <a:t>Terapan</a:t>
            </a:r>
            <a:endParaRPr lang="en-US" b="1" dirty="0" smtClean="0"/>
          </a:p>
          <a:p>
            <a:r>
              <a:rPr lang="en-US" b="1" dirty="0" err="1" smtClean="0"/>
              <a:t>Universitas</a:t>
            </a:r>
            <a:r>
              <a:rPr lang="en-US" b="1" dirty="0" smtClean="0"/>
              <a:t> Telkom </a:t>
            </a:r>
            <a:r>
              <a:rPr lang="id-ID" b="1" dirty="0" smtClean="0"/>
              <a:t>Bandung </a:t>
            </a:r>
            <a:r>
              <a:rPr lang="id-ID" b="1" dirty="0" smtClean="0"/>
              <a:t>201</a:t>
            </a:r>
            <a:r>
              <a:rPr lang="en-US" b="1" dirty="0" smtClean="0"/>
              <a:t>5</a:t>
            </a:r>
            <a:endParaRPr lang="id-ID" b="1" dirty="0" smtClean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15565" y="3789040"/>
            <a:ext cx="4464496" cy="1784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Disusun oleh: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Duddy Soegiarto, ST.,MT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dds@politekniktelkom.ac.id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Handayani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rini.handayani@tass.telkomuniversity.ac.id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6093296"/>
            <a:ext cx="857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Hanya dipergunakan untuk kepentingan pengajaran di lingkungan </a:t>
            </a:r>
            <a:r>
              <a:rPr lang="en-US" b="1" dirty="0" err="1" smtClean="0"/>
              <a:t>Fakultas</a:t>
            </a:r>
            <a:r>
              <a:rPr lang="en-US" b="1" dirty="0" smtClean="0"/>
              <a:t> </a:t>
            </a:r>
            <a:r>
              <a:rPr lang="en-US" b="1" dirty="0" err="1" smtClean="0"/>
              <a:t>Ilmu</a:t>
            </a:r>
            <a:r>
              <a:rPr lang="en-US" b="1" dirty="0" smtClean="0"/>
              <a:t> </a:t>
            </a:r>
            <a:r>
              <a:rPr lang="en-US" b="1" dirty="0" err="1" smtClean="0"/>
              <a:t>Terapan</a:t>
            </a:r>
            <a:endParaRPr lang="id-ID" b="1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920151" y="3941440"/>
            <a:ext cx="4464496" cy="1784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Direvisi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endParaRPr kumimoji="0" lang="id-ID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Andriana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r>
              <a:rPr kumimoji="0" lang="id-ID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d-ID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ST.,MT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giva.andriana@tass.telkomuniversity.ac.id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Sinyal-1</a:t>
            </a:r>
            <a:endParaRPr lang="en-US" dirty="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3437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Sinyal-2</a:t>
            </a:r>
            <a:endParaRPr lang="id-ID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819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Clipper Paralel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Bila input rangkaian adalah anoda dioda, maka bagian negatif dari sinyal input akan dilewatkan, dan bagian positif akan dipotong (berarti clipper positif).</a:t>
            </a:r>
          </a:p>
          <a:p>
            <a:r>
              <a:rPr lang="id-ID" sz="2400" dirty="0" smtClean="0"/>
              <a:t>Bila input rangkaian adalah katoda dioda, maka bagian positif dari sinyal input akan dilewatkan, dan bagian negatif akan dipotong (berarti clipper negatif).</a:t>
            </a:r>
            <a:endParaRPr lang="id-ID" sz="2400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82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7973" y="4149080"/>
            <a:ext cx="251266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Analisa Rangkaian</a:t>
            </a:r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6390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Sinyal Output</a:t>
            </a:r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438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Sinyal</a:t>
            </a:r>
            <a:endParaRPr lang="id-ID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79681"/>
            <a:ext cx="5472608" cy="501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Rangkaian Clipper Paralel</a:t>
            </a:r>
            <a:br>
              <a:rPr lang="id-ID" dirty="0" smtClean="0"/>
            </a:br>
            <a:r>
              <a:rPr lang="id-ID" dirty="0" smtClean="0"/>
              <a:t>Dengan Bias DC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Rangkaian utama clipper  Paralel dengan bias DC adalah dioda dan sumber DC yang dipasang secara paralel dengan sumber sinyal.</a:t>
            </a:r>
          </a:p>
          <a:p>
            <a:r>
              <a:rPr lang="id-ID" dirty="0" smtClean="0"/>
              <a:t>Sumber DC ini berfungsi untuk batas pemotongan atau level clipping. </a:t>
            </a:r>
          </a:p>
          <a:p>
            <a:r>
              <a:rPr lang="id-ID" dirty="0" smtClean="0"/>
              <a:t> Besarnya pemotongan sinyal adalah tegangan sumber DC + tegangan dioda (0,7 untuk Si, 0,3 untuk Ge atau Vz bila menggunakan dioda zener)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Sinyal-1</a:t>
            </a:r>
            <a:endParaRPr lang="en-US" dirty="0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390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Sinyal-2</a:t>
            </a:r>
            <a:endParaRPr lang="id-ID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0770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Contoh Rangkaian Clipper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4077270" cy="47727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Rangkaian</a:t>
            </a:r>
            <a:r>
              <a:rPr lang="en-US" sz="2800" dirty="0"/>
              <a:t> </a:t>
            </a:r>
            <a:r>
              <a:rPr lang="id-ID" sz="2800" dirty="0" smtClean="0"/>
              <a:t>1 </a:t>
            </a:r>
            <a:r>
              <a:rPr lang="en-US" sz="2800" dirty="0" err="1" smtClean="0"/>
              <a:t>penyearah</a:t>
            </a:r>
            <a:r>
              <a:rPr lang="en-US" sz="2800" dirty="0" smtClean="0"/>
              <a:t> ½</a:t>
            </a:r>
            <a:r>
              <a:rPr lang="id-ID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gelombang</a:t>
            </a:r>
            <a:r>
              <a:rPr lang="en-US" sz="2800" dirty="0" smtClean="0"/>
              <a:t> </a:t>
            </a:r>
            <a:r>
              <a:rPr lang="id-ID" sz="2800" dirty="0" smtClean="0"/>
              <a:t>merupakan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rangkaian</a:t>
            </a:r>
            <a:r>
              <a:rPr lang="en-US" sz="2800" dirty="0"/>
              <a:t> clipper.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Rangkaian</a:t>
            </a:r>
            <a:r>
              <a:rPr lang="en-US" sz="2800" dirty="0"/>
              <a:t> 2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rangkaian</a:t>
            </a:r>
            <a:r>
              <a:rPr lang="en-US" sz="2800" dirty="0"/>
              <a:t> clipper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limitter</a:t>
            </a:r>
            <a:r>
              <a:rPr lang="en-US" sz="2800" dirty="0"/>
              <a:t>. </a:t>
            </a:r>
            <a:endParaRPr lang="id-ID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/>
              <a:t>rangkaian</a:t>
            </a:r>
            <a:r>
              <a:rPr lang="en-US" sz="2800" dirty="0"/>
              <a:t> 2 </a:t>
            </a:r>
            <a:r>
              <a:rPr lang="en-US" sz="2800" dirty="0" smtClean="0"/>
              <a:t>, </a:t>
            </a:r>
            <a:r>
              <a:rPr lang="id-ID" sz="2800" dirty="0" smtClean="0"/>
              <a:t>jika </a:t>
            </a:r>
            <a:r>
              <a:rPr lang="en-US" sz="2800" dirty="0" smtClean="0"/>
              <a:t>D1dan </a:t>
            </a:r>
            <a:r>
              <a:rPr lang="en-US" sz="2800" dirty="0"/>
              <a:t>D2 ideal, </a:t>
            </a:r>
            <a:r>
              <a:rPr lang="en-US" sz="2800" dirty="0" err="1"/>
              <a:t>maka</a:t>
            </a:r>
            <a:r>
              <a:rPr lang="en-US" sz="2800" dirty="0"/>
              <a:t> Vo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dibatasi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5 V – 10 V.</a:t>
            </a:r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284" y="1628800"/>
            <a:ext cx="308738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Materi Perkuliahan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Rangkaian </a:t>
            </a:r>
            <a:r>
              <a:rPr lang="id-ID" dirty="0" smtClean="0"/>
              <a:t>aplikasi </a:t>
            </a:r>
            <a:r>
              <a:rPr lang="id-ID" dirty="0" smtClean="0"/>
              <a:t>clipper</a:t>
            </a:r>
            <a:endParaRPr lang="en-US" dirty="0" smtClean="0"/>
          </a:p>
          <a:p>
            <a:r>
              <a:rPr lang="id-ID" dirty="0"/>
              <a:t>Rangkaian aplikasi clamper</a:t>
            </a:r>
          </a:p>
          <a:p>
            <a:r>
              <a:rPr lang="id-ID" dirty="0"/>
              <a:t>Rangkaian aplikasi digital</a:t>
            </a:r>
          </a:p>
          <a:p>
            <a:r>
              <a:rPr lang="id-ID" dirty="0"/>
              <a:t>Rangkaian Dioda Zener</a:t>
            </a:r>
          </a:p>
          <a:p>
            <a:endParaRPr lang="id-ID" dirty="0" smtClean="0"/>
          </a:p>
          <a:p>
            <a:pPr>
              <a:buNone/>
            </a:pPr>
            <a:endParaRPr lang="id-ID" dirty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Analisis</a:t>
            </a:r>
            <a:r>
              <a:rPr lang="en-US" sz="3000" dirty="0"/>
              <a:t> </a:t>
            </a:r>
            <a:r>
              <a:rPr lang="en-US" sz="3000" dirty="0" err="1" smtClean="0"/>
              <a:t>RangkaianClipper</a:t>
            </a:r>
            <a:r>
              <a:rPr lang="en-US" sz="3000" dirty="0" smtClean="0"/>
              <a:t> </a:t>
            </a:r>
            <a:r>
              <a:rPr lang="id-ID" sz="3000" dirty="0" smtClean="0"/>
              <a:t/>
            </a:r>
            <a:br>
              <a:rPr lang="id-ID" sz="3000" dirty="0" smtClean="0"/>
            </a:br>
            <a:r>
              <a:rPr lang="en-US" sz="3000" dirty="0" smtClean="0"/>
              <a:t>(</a:t>
            </a:r>
            <a:r>
              <a:rPr lang="en-US" sz="3000" dirty="0" err="1"/>
              <a:t>kasus</a:t>
            </a:r>
            <a:r>
              <a:rPr lang="en-US" sz="3000" dirty="0"/>
              <a:t> </a:t>
            </a:r>
            <a:r>
              <a:rPr lang="en-US" sz="3000" dirty="0" err="1"/>
              <a:t>rangkaian</a:t>
            </a:r>
            <a:r>
              <a:rPr lang="en-US" sz="3000" dirty="0"/>
              <a:t> 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d-ID" sz="2600" dirty="0" smtClean="0"/>
              <a:t>Jika</a:t>
            </a:r>
            <a:r>
              <a:rPr lang="en-US" sz="2600" dirty="0" smtClean="0"/>
              <a:t> </a:t>
            </a:r>
            <a:r>
              <a:rPr lang="en-US" sz="2600" dirty="0"/>
              <a:t>R1 = R2.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V1 = 30 sin </a:t>
            </a:r>
            <a:r>
              <a:rPr lang="en-US" sz="2600" dirty="0" err="1"/>
              <a:t>ωt</a:t>
            </a:r>
            <a:r>
              <a:rPr lang="en-US" sz="26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D1 </a:t>
            </a:r>
            <a:r>
              <a:rPr lang="en-US" sz="2600" dirty="0" err="1"/>
              <a:t>dan</a:t>
            </a:r>
            <a:r>
              <a:rPr lang="en-US" sz="2600" dirty="0"/>
              <a:t> D2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dioda</a:t>
            </a:r>
            <a:r>
              <a:rPr lang="en-US" sz="2600" dirty="0"/>
              <a:t> ideal.</a:t>
            </a:r>
          </a:p>
          <a:p>
            <a:pPr>
              <a:lnSpc>
                <a:spcPct val="90000"/>
              </a:lnSpc>
            </a:pPr>
            <a:r>
              <a:rPr lang="id-ID" sz="2600" dirty="0" smtClean="0"/>
              <a:t>P</a:t>
            </a:r>
            <a:r>
              <a:rPr lang="en-US" sz="2600" dirty="0" err="1" smtClean="0"/>
              <a:t>ada</a:t>
            </a:r>
            <a:r>
              <a:rPr lang="en-US" sz="2600" dirty="0" smtClean="0"/>
              <a:t> </a:t>
            </a:r>
            <a:r>
              <a:rPr lang="en-US" sz="2600" dirty="0"/>
              <a:t>½ </a:t>
            </a:r>
            <a:r>
              <a:rPr lang="en-US" sz="2600" dirty="0" err="1"/>
              <a:t>siklus</a:t>
            </a:r>
            <a:r>
              <a:rPr lang="en-US" sz="2600" dirty="0"/>
              <a:t> </a:t>
            </a:r>
            <a:r>
              <a:rPr lang="en-US" sz="2600" dirty="0" err="1"/>
              <a:t>positif</a:t>
            </a:r>
            <a:r>
              <a:rPr lang="en-US" sz="2600" dirty="0"/>
              <a:t> </a:t>
            </a:r>
            <a:r>
              <a:rPr lang="en-US" sz="2600" dirty="0" err="1"/>
              <a:t>pertama</a:t>
            </a:r>
            <a:r>
              <a:rPr lang="en-US" sz="2600" dirty="0"/>
              <a:t>, </a:t>
            </a:r>
            <a:r>
              <a:rPr lang="en-US" sz="2600" dirty="0" err="1"/>
              <a:t>saat</a:t>
            </a:r>
            <a:r>
              <a:rPr lang="en-US" sz="2600" dirty="0"/>
              <a:t> V1≤10V, </a:t>
            </a:r>
            <a:endParaRPr lang="id-ID" sz="26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D1 </a:t>
            </a:r>
            <a:r>
              <a:rPr lang="en-US" sz="2200" dirty="0"/>
              <a:t>off </a:t>
            </a:r>
            <a:r>
              <a:rPr lang="en-US" sz="2200" dirty="0" err="1"/>
              <a:t>dan</a:t>
            </a:r>
            <a:r>
              <a:rPr lang="en-US" sz="2200" dirty="0"/>
              <a:t> D2 on, Vo = 5 Volt.</a:t>
            </a:r>
          </a:p>
          <a:p>
            <a:pPr>
              <a:lnSpc>
                <a:spcPct val="90000"/>
              </a:lnSpc>
            </a:pP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id-ID" sz="2600" dirty="0" smtClean="0"/>
              <a:t> </a:t>
            </a:r>
            <a:r>
              <a:rPr lang="en-US" sz="2600" dirty="0" smtClean="0"/>
              <a:t>10V&lt;V1</a:t>
            </a:r>
            <a:r>
              <a:rPr lang="en-US" sz="2600" dirty="0"/>
              <a:t>≤20V, </a:t>
            </a:r>
            <a:endParaRPr lang="id-ID" sz="26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D1 </a:t>
            </a:r>
            <a:r>
              <a:rPr lang="en-US" sz="2200" dirty="0" err="1"/>
              <a:t>dan</a:t>
            </a:r>
            <a:r>
              <a:rPr lang="en-US" sz="2200" dirty="0"/>
              <a:t> D2 off, Vo=0,5V1.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V1&gt;20V, </a:t>
            </a:r>
            <a:endParaRPr lang="id-ID" sz="26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D1 </a:t>
            </a:r>
            <a:r>
              <a:rPr lang="en-US" sz="2200" dirty="0"/>
              <a:t>on </a:t>
            </a:r>
            <a:r>
              <a:rPr lang="en-US" sz="2200" dirty="0" err="1"/>
              <a:t>dan</a:t>
            </a:r>
            <a:r>
              <a:rPr lang="en-US" sz="2200" dirty="0"/>
              <a:t> D2 off, Vo = 10 Volt.</a:t>
            </a:r>
          </a:p>
          <a:p>
            <a:pPr>
              <a:lnSpc>
                <a:spcPct val="90000"/>
              </a:lnSpc>
            </a:pPr>
            <a:r>
              <a:rPr lang="en-US" sz="2600" dirty="0" err="1"/>
              <a:t>Pada</a:t>
            </a:r>
            <a:r>
              <a:rPr lang="en-US" sz="2600" dirty="0"/>
              <a:t> ½ </a:t>
            </a:r>
            <a:r>
              <a:rPr lang="en-US" sz="2600" dirty="0" err="1"/>
              <a:t>siklus</a:t>
            </a:r>
            <a:r>
              <a:rPr lang="en-US" sz="2600" dirty="0"/>
              <a:t> </a:t>
            </a:r>
            <a:r>
              <a:rPr lang="en-US" sz="2600" dirty="0" err="1"/>
              <a:t>negatif</a:t>
            </a:r>
            <a:r>
              <a:rPr lang="en-US" sz="2600" dirty="0" smtClean="0"/>
              <a:t>,</a:t>
            </a:r>
            <a:endParaRPr lang="id-ID" sz="26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 </a:t>
            </a:r>
            <a:r>
              <a:rPr lang="en-US" sz="2200" dirty="0"/>
              <a:t>D1 </a:t>
            </a:r>
            <a:r>
              <a:rPr lang="en-US" sz="2200" dirty="0" err="1"/>
              <a:t>selalu</a:t>
            </a:r>
            <a:r>
              <a:rPr lang="en-US" sz="2200" dirty="0"/>
              <a:t> off </a:t>
            </a:r>
            <a:r>
              <a:rPr lang="en-US" sz="2200" dirty="0" err="1"/>
              <a:t>sedangkan</a:t>
            </a:r>
            <a:r>
              <a:rPr lang="en-US" sz="2200" dirty="0"/>
              <a:t> D2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selalu</a:t>
            </a:r>
            <a:r>
              <a:rPr lang="en-US" sz="2200" dirty="0"/>
              <a:t> on, Vo = 5 Volt.</a:t>
            </a:r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Rangkaian Aplikasi </a:t>
            </a:r>
            <a:br>
              <a:rPr lang="id-ID" dirty="0" smtClean="0"/>
            </a:br>
            <a:r>
              <a:rPr lang="en-US" dirty="0" smtClean="0"/>
              <a:t>Clamper 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level </a:t>
            </a:r>
            <a:r>
              <a:rPr lang="en-US" dirty="0" err="1"/>
              <a:t>tegangan</a:t>
            </a:r>
            <a:r>
              <a:rPr lang="en-US" dirty="0"/>
              <a:t> dc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id-ID" dirty="0" smtClean="0"/>
              <a:t>dibangun menggunakan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id-ID" dirty="0" smtClean="0"/>
              <a:t>-komponen</a:t>
            </a:r>
            <a:r>
              <a:rPr lang="en-US" dirty="0" smtClean="0"/>
              <a:t> </a:t>
            </a:r>
            <a:r>
              <a:rPr lang="en-US" dirty="0" err="1"/>
              <a:t>kapasitor</a:t>
            </a:r>
            <a:r>
              <a:rPr lang="en-US" dirty="0"/>
              <a:t>, </a:t>
            </a:r>
            <a:r>
              <a:rPr lang="en-US" dirty="0" err="1"/>
              <a:t>dioda</a:t>
            </a:r>
            <a:r>
              <a:rPr lang="en-US" dirty="0"/>
              <a:t>, resistor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DC.</a:t>
            </a:r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990600"/>
            <a:ext cx="4495800" cy="2335213"/>
            <a:chOff x="288" y="288"/>
            <a:chExt cx="2832" cy="1471"/>
          </a:xfrm>
        </p:grpSpPr>
        <p:sp>
          <p:nvSpPr>
            <p:cNvPr id="67587" name="Line 3"/>
            <p:cNvSpPr>
              <a:spLocks noChangeShapeType="1"/>
            </p:cNvSpPr>
            <p:nvPr/>
          </p:nvSpPr>
          <p:spPr bwMode="auto">
            <a:xfrm>
              <a:off x="1874" y="558"/>
              <a:ext cx="0" cy="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34" y="1033"/>
              <a:ext cx="453" cy="425"/>
              <a:chOff x="5220" y="3960"/>
              <a:chExt cx="720" cy="720"/>
            </a:xfrm>
          </p:grpSpPr>
          <p:sp>
            <p:nvSpPr>
              <p:cNvPr id="67589" name="AutoShape 5"/>
              <p:cNvSpPr>
                <a:spLocks noChangeArrowheads="1"/>
              </p:cNvSpPr>
              <p:nvPr/>
            </p:nvSpPr>
            <p:spPr bwMode="auto">
              <a:xfrm>
                <a:off x="5580" y="3960"/>
                <a:ext cx="360" cy="36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590" name="Line 6"/>
              <p:cNvSpPr>
                <a:spLocks noChangeShapeType="1"/>
              </p:cNvSpPr>
              <p:nvPr/>
            </p:nvSpPr>
            <p:spPr bwMode="auto">
              <a:xfrm>
                <a:off x="5580" y="3960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591" name="Text Box 7"/>
              <p:cNvSpPr txBox="1">
                <a:spLocks noChangeArrowheads="1"/>
              </p:cNvSpPr>
              <p:nvPr/>
            </p:nvSpPr>
            <p:spPr bwMode="auto">
              <a:xfrm>
                <a:off x="5220" y="3960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>
                    <a:latin typeface="Times New Roman" pitchFamily="18" charset="0"/>
                  </a:rPr>
                  <a:t>D</a:t>
                </a:r>
              </a:p>
            </p:txBody>
          </p:sp>
          <p:sp>
            <p:nvSpPr>
              <p:cNvPr id="67592" name="Line 8"/>
              <p:cNvSpPr>
                <a:spLocks noChangeShapeType="1"/>
              </p:cNvSpPr>
              <p:nvPr/>
            </p:nvSpPr>
            <p:spPr bwMode="auto">
              <a:xfrm>
                <a:off x="5760" y="432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67593" name="Text Box 9"/>
            <p:cNvSpPr txBox="1">
              <a:spLocks noChangeArrowheads="1"/>
            </p:cNvSpPr>
            <p:nvPr/>
          </p:nvSpPr>
          <p:spPr bwMode="auto">
            <a:xfrm>
              <a:off x="2667" y="983"/>
              <a:ext cx="453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 R</a:t>
              </a:r>
              <a:r>
                <a:rPr lang="en-US" sz="1400" baseline="-250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67594" name="Line 10"/>
            <p:cNvSpPr>
              <a:spLocks noChangeShapeType="1"/>
            </p:cNvSpPr>
            <p:nvPr/>
          </p:nvSpPr>
          <p:spPr bwMode="auto">
            <a:xfrm>
              <a:off x="854" y="1090"/>
              <a:ext cx="0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595" name="Oval 11"/>
            <p:cNvSpPr>
              <a:spLocks noChangeArrowheads="1"/>
            </p:cNvSpPr>
            <p:nvPr/>
          </p:nvSpPr>
          <p:spPr bwMode="auto">
            <a:xfrm>
              <a:off x="741" y="1303"/>
              <a:ext cx="227" cy="2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>
              <a:off x="854" y="1515"/>
              <a:ext cx="0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597" name="Text Box 13"/>
            <p:cNvSpPr txBox="1">
              <a:spLocks noChangeArrowheads="1"/>
            </p:cNvSpPr>
            <p:nvPr/>
          </p:nvSpPr>
          <p:spPr bwMode="auto">
            <a:xfrm>
              <a:off x="768" y="1248"/>
              <a:ext cx="3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~</a:t>
              </a:r>
            </a:p>
          </p:txBody>
        </p:sp>
        <p:sp>
          <p:nvSpPr>
            <p:cNvPr id="67598" name="Line 14"/>
            <p:cNvSpPr>
              <a:spLocks noChangeShapeType="1"/>
            </p:cNvSpPr>
            <p:nvPr/>
          </p:nvSpPr>
          <p:spPr bwMode="auto">
            <a:xfrm>
              <a:off x="1421" y="558"/>
              <a:ext cx="1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599" name="Line 15"/>
            <p:cNvSpPr>
              <a:spLocks noChangeShapeType="1"/>
            </p:cNvSpPr>
            <p:nvPr/>
          </p:nvSpPr>
          <p:spPr bwMode="auto">
            <a:xfrm>
              <a:off x="2554" y="558"/>
              <a:ext cx="0" cy="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 rot="-5400000">
              <a:off x="2128" y="976"/>
              <a:ext cx="851" cy="227"/>
              <a:chOff x="3060" y="3420"/>
              <a:chExt cx="3240" cy="360"/>
            </a:xfrm>
          </p:grpSpPr>
          <p:sp>
            <p:nvSpPr>
              <p:cNvPr id="67601" name="Line 17"/>
              <p:cNvSpPr>
                <a:spLocks noChangeShapeType="1"/>
              </p:cNvSpPr>
              <p:nvPr/>
            </p:nvSpPr>
            <p:spPr bwMode="auto">
              <a:xfrm flipV="1">
                <a:off x="4140" y="3420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02" name="Line 18"/>
              <p:cNvSpPr>
                <a:spLocks noChangeShapeType="1"/>
              </p:cNvSpPr>
              <p:nvPr/>
            </p:nvSpPr>
            <p:spPr bwMode="auto">
              <a:xfrm flipV="1">
                <a:off x="3600" y="3420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03" name="Line 19"/>
              <p:cNvSpPr>
                <a:spLocks noChangeShapeType="1"/>
              </p:cNvSpPr>
              <p:nvPr/>
            </p:nvSpPr>
            <p:spPr bwMode="auto">
              <a:xfrm flipV="1">
                <a:off x="4860" y="3420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04" name="Line 20"/>
              <p:cNvSpPr>
                <a:spLocks noChangeShapeType="1"/>
              </p:cNvSpPr>
              <p:nvPr/>
            </p:nvSpPr>
            <p:spPr bwMode="auto">
              <a:xfrm flipV="1">
                <a:off x="5580" y="3600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05" name="Line 21"/>
              <p:cNvSpPr>
                <a:spLocks noChangeShapeType="1"/>
              </p:cNvSpPr>
              <p:nvPr/>
            </p:nvSpPr>
            <p:spPr bwMode="auto">
              <a:xfrm flipH="1" flipV="1">
                <a:off x="5220" y="3420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06" name="Line 22"/>
              <p:cNvSpPr>
                <a:spLocks noChangeShapeType="1"/>
              </p:cNvSpPr>
              <p:nvPr/>
            </p:nvSpPr>
            <p:spPr bwMode="auto">
              <a:xfrm flipH="1" flipV="1">
                <a:off x="4500" y="3420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07" name="Line 23"/>
              <p:cNvSpPr>
                <a:spLocks noChangeShapeType="1"/>
              </p:cNvSpPr>
              <p:nvPr/>
            </p:nvSpPr>
            <p:spPr bwMode="auto">
              <a:xfrm flipH="1" flipV="1">
                <a:off x="3780" y="3420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08" name="Line 24"/>
              <p:cNvSpPr>
                <a:spLocks noChangeShapeType="1"/>
              </p:cNvSpPr>
              <p:nvPr/>
            </p:nvSpPr>
            <p:spPr bwMode="auto">
              <a:xfrm>
                <a:off x="5760" y="360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09" name="Line 25"/>
              <p:cNvSpPr>
                <a:spLocks noChangeShapeType="1"/>
              </p:cNvSpPr>
              <p:nvPr/>
            </p:nvSpPr>
            <p:spPr bwMode="auto">
              <a:xfrm>
                <a:off x="3060" y="360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67610" name="Line 26"/>
            <p:cNvSpPr>
              <a:spLocks noChangeShapeType="1"/>
            </p:cNvSpPr>
            <p:nvPr/>
          </p:nvSpPr>
          <p:spPr bwMode="auto">
            <a:xfrm>
              <a:off x="2554" y="1515"/>
              <a:ext cx="0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11" name="Line 27"/>
            <p:cNvSpPr>
              <a:spLocks noChangeShapeType="1"/>
            </p:cNvSpPr>
            <p:nvPr/>
          </p:nvSpPr>
          <p:spPr bwMode="auto">
            <a:xfrm>
              <a:off x="854" y="1728"/>
              <a:ext cx="1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384" y="1248"/>
              <a:ext cx="453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</a:rPr>
                <a:t>i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2327" y="288"/>
              <a:ext cx="566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         </a:t>
              </a:r>
              <a:r>
                <a:rPr lang="en-US">
                  <a:latin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7614" name="Line 30"/>
            <p:cNvSpPr>
              <a:spLocks noChangeShapeType="1"/>
            </p:cNvSpPr>
            <p:nvPr/>
          </p:nvSpPr>
          <p:spPr bwMode="auto">
            <a:xfrm>
              <a:off x="854" y="558"/>
              <a:ext cx="5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15" name="Line 31"/>
            <p:cNvSpPr>
              <a:spLocks noChangeShapeType="1"/>
            </p:cNvSpPr>
            <p:nvPr/>
          </p:nvSpPr>
          <p:spPr bwMode="auto">
            <a:xfrm>
              <a:off x="1874" y="1409"/>
              <a:ext cx="0" cy="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628" y="558"/>
              <a:ext cx="469" cy="638"/>
              <a:chOff x="1980" y="3420"/>
              <a:chExt cx="746" cy="1080"/>
            </a:xfrm>
          </p:grpSpPr>
          <p:sp>
            <p:nvSpPr>
              <p:cNvPr id="67617" name="Arc 33"/>
              <p:cNvSpPr>
                <a:spLocks/>
              </p:cNvSpPr>
              <p:nvPr/>
            </p:nvSpPr>
            <p:spPr bwMode="auto">
              <a:xfrm>
                <a:off x="1980" y="3960"/>
                <a:ext cx="746" cy="540"/>
              </a:xfrm>
              <a:custGeom>
                <a:avLst/>
                <a:gdLst>
                  <a:gd name="G0" fmla="+- 13647 0 0"/>
                  <a:gd name="G1" fmla="+- 21600 0 0"/>
                  <a:gd name="G2" fmla="+- 21600 0 0"/>
                  <a:gd name="T0" fmla="*/ 0 w 25891"/>
                  <a:gd name="T1" fmla="*/ 4857 h 21600"/>
                  <a:gd name="T2" fmla="*/ 25891 w 25891"/>
                  <a:gd name="T3" fmla="*/ 3806 h 21600"/>
                  <a:gd name="T4" fmla="*/ 13647 w 2589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891" h="21600" fill="none" extrusionOk="0">
                    <a:moveTo>
                      <a:pt x="0" y="4857"/>
                    </a:moveTo>
                    <a:cubicBezTo>
                      <a:pt x="3854" y="1715"/>
                      <a:pt x="8674" y="-1"/>
                      <a:pt x="13647" y="0"/>
                    </a:cubicBezTo>
                    <a:cubicBezTo>
                      <a:pt x="18019" y="0"/>
                      <a:pt x="22289" y="1327"/>
                      <a:pt x="25891" y="3805"/>
                    </a:cubicBezTo>
                  </a:path>
                  <a:path w="25891" h="21600" stroke="0" extrusionOk="0">
                    <a:moveTo>
                      <a:pt x="0" y="4857"/>
                    </a:moveTo>
                    <a:cubicBezTo>
                      <a:pt x="3854" y="1715"/>
                      <a:pt x="8674" y="-1"/>
                      <a:pt x="13647" y="0"/>
                    </a:cubicBezTo>
                    <a:cubicBezTo>
                      <a:pt x="18019" y="0"/>
                      <a:pt x="22289" y="1327"/>
                      <a:pt x="25891" y="3805"/>
                    </a:cubicBezTo>
                    <a:lnTo>
                      <a:pt x="13647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18" name="Line 34"/>
              <p:cNvSpPr>
                <a:spLocks noChangeShapeType="1"/>
              </p:cNvSpPr>
              <p:nvPr/>
            </p:nvSpPr>
            <p:spPr bwMode="auto">
              <a:xfrm>
                <a:off x="1980" y="378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19" name="Line 35"/>
              <p:cNvSpPr>
                <a:spLocks noChangeShapeType="1"/>
              </p:cNvSpPr>
              <p:nvPr/>
            </p:nvSpPr>
            <p:spPr bwMode="auto">
              <a:xfrm>
                <a:off x="2340" y="396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20" name="Line 36"/>
              <p:cNvSpPr>
                <a:spLocks noChangeShapeType="1"/>
              </p:cNvSpPr>
              <p:nvPr/>
            </p:nvSpPr>
            <p:spPr bwMode="auto">
              <a:xfrm flipV="1">
                <a:off x="2340" y="342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288" y="664"/>
              <a:ext cx="340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 </a:t>
              </a:r>
              <a:r>
                <a:rPr lang="en-US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854" y="558"/>
              <a:ext cx="3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854" y="877"/>
              <a:ext cx="34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67624" name="Text Box 40"/>
            <p:cNvSpPr txBox="1">
              <a:spLocks noChangeArrowheads="1"/>
            </p:cNvSpPr>
            <p:nvPr/>
          </p:nvSpPr>
          <p:spPr bwMode="auto">
            <a:xfrm>
              <a:off x="1081" y="664"/>
              <a:ext cx="453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7625" name="Text Box 41"/>
            <p:cNvSpPr txBox="1">
              <a:spLocks noChangeArrowheads="1"/>
            </p:cNvSpPr>
            <p:nvPr/>
          </p:nvSpPr>
          <p:spPr bwMode="auto">
            <a:xfrm>
              <a:off x="864" y="1104"/>
              <a:ext cx="340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67626" name="Text Box 42"/>
            <p:cNvSpPr txBox="1">
              <a:spLocks noChangeArrowheads="1"/>
            </p:cNvSpPr>
            <p:nvPr/>
          </p:nvSpPr>
          <p:spPr bwMode="auto">
            <a:xfrm>
              <a:off x="864" y="1440"/>
              <a:ext cx="340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495800" y="3962400"/>
            <a:ext cx="4648200" cy="2446338"/>
            <a:chOff x="2832" y="2592"/>
            <a:chExt cx="2928" cy="1541"/>
          </a:xfrm>
        </p:grpSpPr>
        <p:sp>
          <p:nvSpPr>
            <p:cNvPr id="67628" name="Text Box 44"/>
            <p:cNvSpPr txBox="1">
              <a:spLocks noChangeArrowheads="1"/>
            </p:cNvSpPr>
            <p:nvPr/>
          </p:nvSpPr>
          <p:spPr bwMode="auto">
            <a:xfrm>
              <a:off x="5292" y="3333"/>
              <a:ext cx="468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R</a:t>
              </a:r>
              <a:r>
                <a:rPr lang="en-US" baseline="-250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67629" name="Text Box 45"/>
            <p:cNvSpPr txBox="1">
              <a:spLocks noChangeArrowheads="1"/>
            </p:cNvSpPr>
            <p:nvPr/>
          </p:nvSpPr>
          <p:spPr bwMode="auto">
            <a:xfrm>
              <a:off x="2832" y="2993"/>
              <a:ext cx="351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 C</a:t>
              </a:r>
            </a:p>
          </p:txBody>
        </p:sp>
        <p:sp>
          <p:nvSpPr>
            <p:cNvPr id="67630" name="Line 46"/>
            <p:cNvSpPr>
              <a:spLocks noChangeShapeType="1"/>
            </p:cNvSpPr>
            <p:nvPr/>
          </p:nvSpPr>
          <p:spPr bwMode="auto">
            <a:xfrm>
              <a:off x="4472" y="2879"/>
              <a:ext cx="0" cy="5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31" name="AutoShape 47"/>
            <p:cNvSpPr>
              <a:spLocks noChangeArrowheads="1"/>
            </p:cNvSpPr>
            <p:nvPr/>
          </p:nvSpPr>
          <p:spPr bwMode="auto">
            <a:xfrm>
              <a:off x="4355" y="3387"/>
              <a:ext cx="234" cy="227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32" name="Line 48"/>
            <p:cNvSpPr>
              <a:spLocks noChangeShapeType="1"/>
            </p:cNvSpPr>
            <p:nvPr/>
          </p:nvSpPr>
          <p:spPr bwMode="auto">
            <a:xfrm>
              <a:off x="4355" y="3387"/>
              <a:ext cx="2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33" name="Text Box 49"/>
            <p:cNvSpPr txBox="1">
              <a:spLocks noChangeArrowheads="1"/>
            </p:cNvSpPr>
            <p:nvPr/>
          </p:nvSpPr>
          <p:spPr bwMode="auto">
            <a:xfrm>
              <a:off x="4120" y="3387"/>
              <a:ext cx="469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67634" name="Line 50"/>
            <p:cNvSpPr>
              <a:spLocks noChangeShapeType="1"/>
            </p:cNvSpPr>
            <p:nvPr/>
          </p:nvSpPr>
          <p:spPr bwMode="auto">
            <a:xfrm>
              <a:off x="4472" y="3614"/>
              <a:ext cx="0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35" name="Line 51"/>
            <p:cNvSpPr>
              <a:spLocks noChangeShapeType="1"/>
            </p:cNvSpPr>
            <p:nvPr/>
          </p:nvSpPr>
          <p:spPr bwMode="auto">
            <a:xfrm>
              <a:off x="3417" y="3447"/>
              <a:ext cx="0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36" name="Oval 52"/>
            <p:cNvSpPr>
              <a:spLocks noChangeArrowheads="1"/>
            </p:cNvSpPr>
            <p:nvPr/>
          </p:nvSpPr>
          <p:spPr bwMode="auto">
            <a:xfrm>
              <a:off x="3300" y="3674"/>
              <a:ext cx="235" cy="2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37" name="Line 53"/>
            <p:cNvSpPr>
              <a:spLocks noChangeShapeType="1"/>
            </p:cNvSpPr>
            <p:nvPr/>
          </p:nvSpPr>
          <p:spPr bwMode="auto">
            <a:xfrm>
              <a:off x="3417" y="3901"/>
              <a:ext cx="0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38" name="Text Box 54"/>
            <p:cNvSpPr txBox="1">
              <a:spLocks noChangeArrowheads="1"/>
            </p:cNvSpPr>
            <p:nvPr/>
          </p:nvSpPr>
          <p:spPr bwMode="auto">
            <a:xfrm>
              <a:off x="3312" y="3648"/>
              <a:ext cx="35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~</a:t>
              </a:r>
            </a:p>
          </p:txBody>
        </p:sp>
        <p:sp>
          <p:nvSpPr>
            <p:cNvPr id="67639" name="Line 55"/>
            <p:cNvSpPr>
              <a:spLocks noChangeShapeType="1"/>
            </p:cNvSpPr>
            <p:nvPr/>
          </p:nvSpPr>
          <p:spPr bwMode="auto">
            <a:xfrm>
              <a:off x="4003" y="2879"/>
              <a:ext cx="11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40" name="Line 56"/>
            <p:cNvSpPr>
              <a:spLocks noChangeShapeType="1"/>
            </p:cNvSpPr>
            <p:nvPr/>
          </p:nvSpPr>
          <p:spPr bwMode="auto">
            <a:xfrm>
              <a:off x="5174" y="2879"/>
              <a:ext cx="0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7" name="Group 57"/>
            <p:cNvGrpSpPr>
              <a:grpSpLocks/>
            </p:cNvGrpSpPr>
            <p:nvPr/>
          </p:nvGrpSpPr>
          <p:grpSpPr bwMode="auto">
            <a:xfrm rot="-5400000">
              <a:off x="4721" y="3329"/>
              <a:ext cx="908" cy="235"/>
              <a:chOff x="3060" y="3420"/>
              <a:chExt cx="3240" cy="360"/>
            </a:xfrm>
          </p:grpSpPr>
          <p:sp>
            <p:nvSpPr>
              <p:cNvPr id="67642" name="Line 58"/>
              <p:cNvSpPr>
                <a:spLocks noChangeShapeType="1"/>
              </p:cNvSpPr>
              <p:nvPr/>
            </p:nvSpPr>
            <p:spPr bwMode="auto">
              <a:xfrm flipV="1">
                <a:off x="4140" y="3420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43" name="Line 59"/>
              <p:cNvSpPr>
                <a:spLocks noChangeShapeType="1"/>
              </p:cNvSpPr>
              <p:nvPr/>
            </p:nvSpPr>
            <p:spPr bwMode="auto">
              <a:xfrm flipV="1">
                <a:off x="3600" y="3420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44" name="Line 60"/>
              <p:cNvSpPr>
                <a:spLocks noChangeShapeType="1"/>
              </p:cNvSpPr>
              <p:nvPr/>
            </p:nvSpPr>
            <p:spPr bwMode="auto">
              <a:xfrm flipV="1">
                <a:off x="4860" y="3420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45" name="Line 61"/>
              <p:cNvSpPr>
                <a:spLocks noChangeShapeType="1"/>
              </p:cNvSpPr>
              <p:nvPr/>
            </p:nvSpPr>
            <p:spPr bwMode="auto">
              <a:xfrm flipV="1">
                <a:off x="5580" y="3600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46" name="Line 62"/>
              <p:cNvSpPr>
                <a:spLocks noChangeShapeType="1"/>
              </p:cNvSpPr>
              <p:nvPr/>
            </p:nvSpPr>
            <p:spPr bwMode="auto">
              <a:xfrm flipH="1" flipV="1">
                <a:off x="5220" y="3420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47" name="Line 63"/>
              <p:cNvSpPr>
                <a:spLocks noChangeShapeType="1"/>
              </p:cNvSpPr>
              <p:nvPr/>
            </p:nvSpPr>
            <p:spPr bwMode="auto">
              <a:xfrm flipH="1" flipV="1">
                <a:off x="4500" y="3420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48" name="Line 64"/>
              <p:cNvSpPr>
                <a:spLocks noChangeShapeType="1"/>
              </p:cNvSpPr>
              <p:nvPr/>
            </p:nvSpPr>
            <p:spPr bwMode="auto">
              <a:xfrm flipH="1" flipV="1">
                <a:off x="3780" y="3420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49" name="Line 65"/>
              <p:cNvSpPr>
                <a:spLocks noChangeShapeType="1"/>
              </p:cNvSpPr>
              <p:nvPr/>
            </p:nvSpPr>
            <p:spPr bwMode="auto">
              <a:xfrm>
                <a:off x="5760" y="360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50" name="Line 66"/>
              <p:cNvSpPr>
                <a:spLocks noChangeShapeType="1"/>
              </p:cNvSpPr>
              <p:nvPr/>
            </p:nvSpPr>
            <p:spPr bwMode="auto">
              <a:xfrm>
                <a:off x="3060" y="360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67651" name="Line 67"/>
            <p:cNvSpPr>
              <a:spLocks noChangeShapeType="1"/>
            </p:cNvSpPr>
            <p:nvPr/>
          </p:nvSpPr>
          <p:spPr bwMode="auto">
            <a:xfrm>
              <a:off x="5174" y="3901"/>
              <a:ext cx="0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52" name="Line 68"/>
            <p:cNvSpPr>
              <a:spLocks noChangeShapeType="1"/>
            </p:cNvSpPr>
            <p:nvPr/>
          </p:nvSpPr>
          <p:spPr bwMode="auto">
            <a:xfrm>
              <a:off x="3418" y="4128"/>
              <a:ext cx="17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53" name="Text Box 69"/>
            <p:cNvSpPr txBox="1">
              <a:spLocks noChangeArrowheads="1"/>
            </p:cNvSpPr>
            <p:nvPr/>
          </p:nvSpPr>
          <p:spPr bwMode="auto">
            <a:xfrm>
              <a:off x="2880" y="3648"/>
              <a:ext cx="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</a:rPr>
                <a:t>i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7654" name="Text Box 70"/>
            <p:cNvSpPr txBox="1">
              <a:spLocks noChangeArrowheads="1"/>
            </p:cNvSpPr>
            <p:nvPr/>
          </p:nvSpPr>
          <p:spPr bwMode="auto">
            <a:xfrm>
              <a:off x="4940" y="2592"/>
              <a:ext cx="586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  </a:t>
              </a:r>
              <a:r>
                <a:rPr lang="en-US">
                  <a:latin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7655" name="Line 71"/>
            <p:cNvSpPr>
              <a:spLocks noChangeShapeType="1"/>
            </p:cNvSpPr>
            <p:nvPr/>
          </p:nvSpPr>
          <p:spPr bwMode="auto">
            <a:xfrm>
              <a:off x="3418" y="2879"/>
              <a:ext cx="5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656" name="Line 72"/>
            <p:cNvSpPr>
              <a:spLocks noChangeShapeType="1"/>
            </p:cNvSpPr>
            <p:nvPr/>
          </p:nvSpPr>
          <p:spPr bwMode="auto">
            <a:xfrm>
              <a:off x="4472" y="3787"/>
              <a:ext cx="0" cy="3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3183" y="2879"/>
              <a:ext cx="485" cy="681"/>
              <a:chOff x="1980" y="3420"/>
              <a:chExt cx="746" cy="1080"/>
            </a:xfrm>
          </p:grpSpPr>
          <p:sp>
            <p:nvSpPr>
              <p:cNvPr id="67658" name="Arc 74"/>
              <p:cNvSpPr>
                <a:spLocks/>
              </p:cNvSpPr>
              <p:nvPr/>
            </p:nvSpPr>
            <p:spPr bwMode="auto">
              <a:xfrm>
                <a:off x="1980" y="3960"/>
                <a:ext cx="746" cy="540"/>
              </a:xfrm>
              <a:custGeom>
                <a:avLst/>
                <a:gdLst>
                  <a:gd name="G0" fmla="+- 13647 0 0"/>
                  <a:gd name="G1" fmla="+- 21600 0 0"/>
                  <a:gd name="G2" fmla="+- 21600 0 0"/>
                  <a:gd name="T0" fmla="*/ 0 w 25891"/>
                  <a:gd name="T1" fmla="*/ 4857 h 21600"/>
                  <a:gd name="T2" fmla="*/ 25891 w 25891"/>
                  <a:gd name="T3" fmla="*/ 3806 h 21600"/>
                  <a:gd name="T4" fmla="*/ 13647 w 2589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891" h="21600" fill="none" extrusionOk="0">
                    <a:moveTo>
                      <a:pt x="0" y="4857"/>
                    </a:moveTo>
                    <a:cubicBezTo>
                      <a:pt x="3854" y="1715"/>
                      <a:pt x="8674" y="-1"/>
                      <a:pt x="13647" y="0"/>
                    </a:cubicBezTo>
                    <a:cubicBezTo>
                      <a:pt x="18019" y="0"/>
                      <a:pt x="22289" y="1327"/>
                      <a:pt x="25891" y="3805"/>
                    </a:cubicBezTo>
                  </a:path>
                  <a:path w="25891" h="21600" stroke="0" extrusionOk="0">
                    <a:moveTo>
                      <a:pt x="0" y="4857"/>
                    </a:moveTo>
                    <a:cubicBezTo>
                      <a:pt x="3854" y="1715"/>
                      <a:pt x="8674" y="-1"/>
                      <a:pt x="13647" y="0"/>
                    </a:cubicBezTo>
                    <a:cubicBezTo>
                      <a:pt x="18019" y="0"/>
                      <a:pt x="22289" y="1327"/>
                      <a:pt x="25891" y="3805"/>
                    </a:cubicBezTo>
                    <a:lnTo>
                      <a:pt x="13647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59" name="Line 75"/>
              <p:cNvSpPr>
                <a:spLocks noChangeShapeType="1"/>
              </p:cNvSpPr>
              <p:nvPr/>
            </p:nvSpPr>
            <p:spPr bwMode="auto">
              <a:xfrm>
                <a:off x="1980" y="378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60" name="Line 76"/>
              <p:cNvSpPr>
                <a:spLocks noChangeShapeType="1"/>
              </p:cNvSpPr>
              <p:nvPr/>
            </p:nvSpPr>
            <p:spPr bwMode="auto">
              <a:xfrm>
                <a:off x="2340" y="396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661" name="Line 77"/>
              <p:cNvSpPr>
                <a:spLocks noChangeShapeType="1"/>
              </p:cNvSpPr>
              <p:nvPr/>
            </p:nvSpPr>
            <p:spPr bwMode="auto">
              <a:xfrm flipV="1">
                <a:off x="2340" y="342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67662" name="Text Box 78"/>
            <p:cNvSpPr txBox="1">
              <a:spLocks noChangeArrowheads="1"/>
            </p:cNvSpPr>
            <p:nvPr/>
          </p:nvSpPr>
          <p:spPr bwMode="auto">
            <a:xfrm>
              <a:off x="3418" y="2879"/>
              <a:ext cx="35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67663" name="Text Box 79"/>
            <p:cNvSpPr txBox="1">
              <a:spLocks noChangeArrowheads="1"/>
            </p:cNvSpPr>
            <p:nvPr/>
          </p:nvSpPr>
          <p:spPr bwMode="auto">
            <a:xfrm>
              <a:off x="3418" y="3220"/>
              <a:ext cx="35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67664" name="Text Box 80"/>
            <p:cNvSpPr txBox="1">
              <a:spLocks noChangeArrowheads="1"/>
            </p:cNvSpPr>
            <p:nvPr/>
          </p:nvSpPr>
          <p:spPr bwMode="auto">
            <a:xfrm>
              <a:off x="3652" y="2993"/>
              <a:ext cx="468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7665" name="Text Box 81"/>
            <p:cNvSpPr txBox="1">
              <a:spLocks noChangeArrowheads="1"/>
            </p:cNvSpPr>
            <p:nvPr/>
          </p:nvSpPr>
          <p:spPr bwMode="auto">
            <a:xfrm>
              <a:off x="3418" y="3447"/>
              <a:ext cx="351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67666" name="Text Box 82"/>
            <p:cNvSpPr txBox="1">
              <a:spLocks noChangeArrowheads="1"/>
            </p:cNvSpPr>
            <p:nvPr/>
          </p:nvSpPr>
          <p:spPr bwMode="auto">
            <a:xfrm>
              <a:off x="3456" y="3792"/>
              <a:ext cx="35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67667" name="Text Box 83"/>
          <p:cNvSpPr txBox="1">
            <a:spLocks noChangeArrowheads="1"/>
          </p:cNvSpPr>
          <p:nvPr/>
        </p:nvSpPr>
        <p:spPr bwMode="auto">
          <a:xfrm>
            <a:off x="5486400" y="1295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V</a:t>
            </a:r>
            <a:r>
              <a:rPr lang="en-US" baseline="-25000">
                <a:latin typeface="Times New Roman" pitchFamily="18" charset="0"/>
              </a:rPr>
              <a:t>i</a:t>
            </a:r>
            <a:r>
              <a:rPr lang="en-US">
                <a:latin typeface="Times New Roman" pitchFamily="18" charset="0"/>
              </a:rPr>
              <a:t> &lt; 0</a:t>
            </a:r>
          </a:p>
        </p:txBody>
      </p:sp>
      <p:sp>
        <p:nvSpPr>
          <p:cNvPr id="67668" name="Text Box 84"/>
          <p:cNvSpPr txBox="1">
            <a:spLocks noChangeArrowheads="1"/>
          </p:cNvSpPr>
          <p:nvPr/>
        </p:nvSpPr>
        <p:spPr bwMode="auto">
          <a:xfrm>
            <a:off x="838200" y="3505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V</a:t>
            </a:r>
            <a:r>
              <a:rPr lang="en-US" baseline="-25000">
                <a:latin typeface="Times New Roman" pitchFamily="18" charset="0"/>
              </a:rPr>
              <a:t>i</a:t>
            </a:r>
            <a:r>
              <a:rPr lang="en-US">
                <a:latin typeface="Times New Roman" pitchFamily="18" charset="0"/>
              </a:rPr>
              <a:t> &gt; 0</a:t>
            </a:r>
          </a:p>
        </p:txBody>
      </p:sp>
      <p:sp>
        <p:nvSpPr>
          <p:cNvPr id="67669" name="Text Box 85"/>
          <p:cNvSpPr txBox="1">
            <a:spLocks noChangeArrowheads="1"/>
          </p:cNvSpPr>
          <p:nvPr/>
        </p:nvSpPr>
        <p:spPr bwMode="auto">
          <a:xfrm>
            <a:off x="6553200" y="2209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Dioda on</a:t>
            </a:r>
          </a:p>
        </p:txBody>
      </p:sp>
      <p:sp>
        <p:nvSpPr>
          <p:cNvPr id="67670" name="Text Box 86"/>
          <p:cNvSpPr txBox="1">
            <a:spLocks noChangeArrowheads="1"/>
          </p:cNvSpPr>
          <p:nvPr/>
        </p:nvSpPr>
        <p:spPr bwMode="auto">
          <a:xfrm>
            <a:off x="5105400" y="3429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</a:rPr>
              <a:t>Kapasitor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mengisi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muatan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7671" name="Line 87"/>
          <p:cNvSpPr>
            <a:spLocks noChangeShapeType="1"/>
          </p:cNvSpPr>
          <p:nvPr/>
        </p:nvSpPr>
        <p:spPr bwMode="auto">
          <a:xfrm>
            <a:off x="7239000" y="2743200"/>
            <a:ext cx="0" cy="685800"/>
          </a:xfrm>
          <a:prstGeom prst="line">
            <a:avLst/>
          </a:prstGeom>
          <a:noFill/>
          <a:ln w="57150" cmpd="thinThick">
            <a:solidFill>
              <a:srgbClr val="FF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67672" name="Line 88"/>
          <p:cNvSpPr>
            <a:spLocks noChangeShapeType="1"/>
          </p:cNvSpPr>
          <p:nvPr/>
        </p:nvSpPr>
        <p:spPr bwMode="auto">
          <a:xfrm>
            <a:off x="1371600" y="4114800"/>
            <a:ext cx="0" cy="68580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67673" name="Text Box 89"/>
          <p:cNvSpPr txBox="1">
            <a:spLocks noChangeArrowheads="1"/>
          </p:cNvSpPr>
          <p:nvPr/>
        </p:nvSpPr>
        <p:spPr bwMode="auto">
          <a:xfrm>
            <a:off x="609600" y="4876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Dioda off</a:t>
            </a:r>
          </a:p>
        </p:txBody>
      </p:sp>
      <p:sp>
        <p:nvSpPr>
          <p:cNvPr id="67674" name="Text Box 90"/>
          <p:cNvSpPr txBox="1">
            <a:spLocks noChangeArrowheads="1"/>
          </p:cNvSpPr>
          <p:nvPr/>
        </p:nvSpPr>
        <p:spPr bwMode="auto">
          <a:xfrm>
            <a:off x="228600" y="6172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Kapasitor bertegangan tetap</a:t>
            </a:r>
          </a:p>
        </p:txBody>
      </p:sp>
      <p:sp>
        <p:nvSpPr>
          <p:cNvPr id="67675" name="Line 91"/>
          <p:cNvSpPr>
            <a:spLocks noChangeShapeType="1"/>
          </p:cNvSpPr>
          <p:nvPr/>
        </p:nvSpPr>
        <p:spPr bwMode="auto">
          <a:xfrm>
            <a:off x="1371600" y="5486400"/>
            <a:ext cx="0" cy="68580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67676" name="Text Box 92"/>
          <p:cNvSpPr txBox="1">
            <a:spLocks noChangeArrowheads="1"/>
          </p:cNvSpPr>
          <p:nvPr/>
        </p:nvSpPr>
        <p:spPr bwMode="auto">
          <a:xfrm>
            <a:off x="2895600" y="3505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V</a:t>
            </a:r>
            <a:r>
              <a:rPr lang="en-US" baseline="-25000">
                <a:latin typeface="Times New Roman" pitchFamily="18" charset="0"/>
              </a:rPr>
              <a:t>o</a:t>
            </a:r>
            <a:r>
              <a:rPr lang="en-US">
                <a:latin typeface="Times New Roman" pitchFamily="18" charset="0"/>
              </a:rPr>
              <a:t> = V</a:t>
            </a:r>
            <a:r>
              <a:rPr lang="en-US" baseline="-25000">
                <a:latin typeface="Times New Roman" pitchFamily="18" charset="0"/>
              </a:rPr>
              <a:t>P</a:t>
            </a:r>
            <a:r>
              <a:rPr lang="en-US">
                <a:latin typeface="Times New Roman" pitchFamily="18" charset="0"/>
              </a:rPr>
              <a:t> + V</a:t>
            </a:r>
            <a:r>
              <a:rPr lang="en-US" baseline="-25000">
                <a:latin typeface="Times New Roman" pitchFamily="18" charset="0"/>
              </a:rPr>
              <a:t>i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677" name="Line 93"/>
          <p:cNvSpPr>
            <a:spLocks noChangeShapeType="1"/>
          </p:cNvSpPr>
          <p:nvPr/>
        </p:nvSpPr>
        <p:spPr bwMode="auto">
          <a:xfrm>
            <a:off x="2057400" y="3733800"/>
            <a:ext cx="609600" cy="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67678" name="Rectangle 94"/>
          <p:cNvSpPr>
            <a:spLocks noChangeArrowheads="1"/>
          </p:cNvSpPr>
          <p:nvPr/>
        </p:nvSpPr>
        <p:spPr bwMode="auto">
          <a:xfrm>
            <a:off x="4572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>
                <a:latin typeface="+mj-lt"/>
              </a:rPr>
              <a:t>PENGGENGGAM (CLAMPER) </a:t>
            </a:r>
            <a:endParaRPr lang="en-US" sz="2800" dirty="0">
              <a:latin typeface="+mj-lt"/>
            </a:endParaRPr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6781800" y="1524000"/>
            <a:ext cx="457200" cy="685800"/>
            <a:chOff x="4272" y="960"/>
            <a:chExt cx="288" cy="432"/>
          </a:xfrm>
        </p:grpSpPr>
        <p:sp>
          <p:nvSpPr>
            <p:cNvPr id="67680" name="Line 96"/>
            <p:cNvSpPr>
              <a:spLocks noChangeShapeType="1"/>
            </p:cNvSpPr>
            <p:nvPr/>
          </p:nvSpPr>
          <p:spPr bwMode="auto">
            <a:xfrm>
              <a:off x="4560" y="960"/>
              <a:ext cx="0" cy="432"/>
            </a:xfrm>
            <a:prstGeom prst="line">
              <a:avLst/>
            </a:prstGeom>
            <a:noFill/>
            <a:ln w="57150" cmpd="thinThick">
              <a:solidFill>
                <a:srgbClr val="FF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67681" name="Line 97"/>
            <p:cNvSpPr>
              <a:spLocks noChangeShapeType="1"/>
            </p:cNvSpPr>
            <p:nvPr/>
          </p:nvSpPr>
          <p:spPr bwMode="auto">
            <a:xfrm>
              <a:off x="4272" y="960"/>
              <a:ext cx="288" cy="0"/>
            </a:xfrm>
            <a:prstGeom prst="line">
              <a:avLst/>
            </a:prstGeom>
            <a:noFill/>
            <a:ln w="57150" cmpd="thinThick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99" name="Picture 98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6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67" grpId="0" autoUpdateAnimBg="0"/>
      <p:bldP spid="67668" grpId="0" autoUpdateAnimBg="0"/>
      <p:bldP spid="67669" grpId="0" autoUpdateAnimBg="0"/>
      <p:bldP spid="67670" grpId="0" autoUpdateAnimBg="0"/>
      <p:bldP spid="67671" grpId="0" animBg="1"/>
      <p:bldP spid="67672" grpId="0" animBg="1"/>
      <p:bldP spid="67673" grpId="0" autoUpdateAnimBg="0"/>
      <p:bldP spid="67674" grpId="0" autoUpdateAnimBg="0"/>
      <p:bldP spid="67675" grpId="0" animBg="1"/>
      <p:bldP spid="67676" grpId="0" autoUpdateAnimBg="0"/>
      <p:bldP spid="67677" grpId="0" animBg="1"/>
      <p:bldP spid="6767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Clamper</a:t>
            </a:r>
            <a:endParaRPr lang="id-ID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2188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653136"/>
            <a:ext cx="6120680" cy="202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Analisa Rangkaian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d-ID" sz="5100" dirty="0" smtClean="0"/>
              <a:t>Pada saat 0 – T/2 sinyal input adalah positif sebesar +V, sehingga Dioda menghantar (ON). </a:t>
            </a:r>
          </a:p>
          <a:p>
            <a:r>
              <a:rPr lang="id-ID" sz="5100" dirty="0" smtClean="0"/>
              <a:t>Kapasitor mengisi muatan dengan cepat melalui tahanan dioda yang rendah (seperti hubung singkat, karena dioda ideal)</a:t>
            </a:r>
          </a:p>
          <a:p>
            <a:r>
              <a:rPr lang="id-ID" sz="5100" dirty="0" smtClean="0"/>
              <a:t>Kemudian saat T/2 – T sinyal input berubah ke negatif, sehingga dioda tidak menghantar (OFF) </a:t>
            </a:r>
          </a:p>
          <a:p>
            <a:r>
              <a:rPr lang="id-ID" sz="5100" dirty="0" smtClean="0"/>
              <a:t>Kapasitor membuang muatan sangat lambat, karena RC dibuat cukup lama.</a:t>
            </a:r>
          </a:p>
          <a:p>
            <a:r>
              <a:rPr lang="id-ID" sz="5100" dirty="0" smtClean="0"/>
              <a:t>Sinyal output merupakan penjumlahan tegangan input -V dan tegangan pada kapasitor -V, yaitu sebesar -2V (gambar sinyal output clamper).</a:t>
            </a:r>
            <a:br>
              <a:rPr lang="id-ID" sz="5100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Clamper Positif</a:t>
            </a:r>
            <a:endParaRPr lang="id-ID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238375"/>
            <a:ext cx="7086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79912" y="5013176"/>
            <a:ext cx="1757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dirty="0" smtClean="0"/>
              <a:t>V</a:t>
            </a:r>
            <a:r>
              <a:rPr lang="id-ID" sz="2800" baseline="-25000" dirty="0" smtClean="0"/>
              <a:t>OUT</a:t>
            </a:r>
            <a:r>
              <a:rPr lang="id-ID" sz="2800" dirty="0" smtClean="0"/>
              <a:t> = 2V</a:t>
            </a:r>
            <a:r>
              <a:rPr lang="id-ID" sz="2800" baseline="-25000" dirty="0" smtClean="0"/>
              <a:t>IN</a:t>
            </a:r>
            <a:endParaRPr lang="id-ID" sz="2800" dirty="0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Clamper Negatif</a:t>
            </a:r>
            <a:endParaRPr lang="id-ID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228850"/>
            <a:ext cx="7086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07904" y="4869160"/>
            <a:ext cx="186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dirty="0" smtClean="0"/>
              <a:t>V</a:t>
            </a:r>
            <a:r>
              <a:rPr lang="id-ID" sz="2800" baseline="-25000" dirty="0" smtClean="0"/>
              <a:t>OUT</a:t>
            </a:r>
            <a:r>
              <a:rPr lang="id-ID" sz="2800" dirty="0" smtClean="0"/>
              <a:t> = -2V</a:t>
            </a:r>
            <a:r>
              <a:rPr lang="id-ID" sz="2800" baseline="-25000" dirty="0" smtClean="0"/>
              <a:t>IN</a:t>
            </a:r>
            <a:endParaRPr lang="id-ID" sz="2800" dirty="0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Clamper Dengan</a:t>
            </a:r>
            <a:br>
              <a:rPr lang="id-ID" dirty="0" smtClean="0"/>
            </a:br>
            <a:r>
              <a:rPr lang="id-ID" dirty="0" smtClean="0"/>
              <a:t>Bias Positif</a:t>
            </a:r>
            <a:endParaRPr lang="id-ID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2228850"/>
            <a:ext cx="70675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75856" y="4941168"/>
            <a:ext cx="274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dirty="0" smtClean="0"/>
              <a:t>V</a:t>
            </a:r>
            <a:r>
              <a:rPr lang="id-ID" sz="2800" baseline="-25000" dirty="0" smtClean="0"/>
              <a:t>OUT</a:t>
            </a:r>
            <a:r>
              <a:rPr lang="id-ID" sz="2800" dirty="0" smtClean="0"/>
              <a:t> = 2V</a:t>
            </a:r>
            <a:r>
              <a:rPr lang="id-ID" sz="2800" baseline="-25000" dirty="0" smtClean="0"/>
              <a:t>IN</a:t>
            </a:r>
            <a:r>
              <a:rPr lang="id-ID" sz="2800" dirty="0" smtClean="0"/>
              <a:t> + V</a:t>
            </a:r>
            <a:r>
              <a:rPr lang="id-ID" sz="2800" baseline="-25000" dirty="0" smtClean="0"/>
              <a:t>BIAS</a:t>
            </a:r>
            <a:endParaRPr lang="id-ID" sz="2800" dirty="0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Clamper Dengan</a:t>
            </a:r>
            <a:br>
              <a:rPr lang="id-ID" dirty="0" smtClean="0"/>
            </a:br>
            <a:r>
              <a:rPr lang="id-ID" dirty="0" smtClean="0"/>
              <a:t>Bias Negatif</a:t>
            </a:r>
            <a:endParaRPr lang="id-ID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2224088"/>
            <a:ext cx="7067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419872" y="5085184"/>
            <a:ext cx="278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dirty="0" smtClean="0"/>
              <a:t>V</a:t>
            </a:r>
            <a:r>
              <a:rPr lang="id-ID" sz="2800" baseline="-25000" dirty="0" smtClean="0"/>
              <a:t>OUT</a:t>
            </a:r>
            <a:r>
              <a:rPr lang="id-ID" sz="2800" dirty="0" smtClean="0"/>
              <a:t> = -2V</a:t>
            </a:r>
            <a:r>
              <a:rPr lang="id-ID" sz="2800" baseline="-25000" dirty="0" smtClean="0"/>
              <a:t>IN</a:t>
            </a:r>
            <a:r>
              <a:rPr lang="id-ID" sz="2800" dirty="0" smtClean="0"/>
              <a:t> - V</a:t>
            </a:r>
            <a:r>
              <a:rPr lang="id-ID" sz="2800" baseline="-25000" dirty="0" smtClean="0"/>
              <a:t>BIAS</a:t>
            </a:r>
            <a:endParaRPr lang="id-ID" sz="2800" dirty="0"/>
          </a:p>
        </p:txBody>
      </p:sp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sz="3800" dirty="0" smtClean="0"/>
              <a:t>Rangkaian </a:t>
            </a:r>
            <a:r>
              <a:rPr lang="id-ID" sz="3800" dirty="0" smtClean="0"/>
              <a:t/>
            </a:r>
            <a:br>
              <a:rPr lang="id-ID" sz="3800" dirty="0" smtClean="0"/>
            </a:br>
            <a:r>
              <a:rPr lang="sv-SE" sz="3800" dirty="0" smtClean="0"/>
              <a:t>Gerbang Logika Dasar</a:t>
            </a:r>
            <a:r>
              <a:rPr lang="en-US" sz="3800" dirty="0" smtClean="0"/>
              <a:t>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Gerbang</a:t>
            </a:r>
            <a:r>
              <a:rPr lang="en-US" dirty="0" smtClean="0"/>
              <a:t> OR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2405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447800" y="220980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Visio" r:id="rId3" imgW="2332482" imgH="2345436" progId="Visio.Drawing.11">
                  <p:embed/>
                </p:oleObj>
              </mc:Choice>
              <mc:Fallback>
                <p:oleObj name="Visio" r:id="rId3" imgW="2332482" imgH="234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09800"/>
                        <a:ext cx="3429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Rangkaian Aplikasi </a:t>
            </a:r>
            <a:br>
              <a:rPr lang="id-ID" dirty="0" smtClean="0"/>
            </a:br>
            <a:r>
              <a:rPr lang="en-US" dirty="0" smtClean="0"/>
              <a:t>Clipper 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err="1"/>
              <a:t>Rangkaian</a:t>
            </a:r>
            <a:r>
              <a:rPr lang="en-US" sz="2600" dirty="0"/>
              <a:t> yang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kemampuan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memotong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tertentu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sinyal</a:t>
            </a:r>
            <a:r>
              <a:rPr lang="en-US" sz="2600" dirty="0"/>
              <a:t> </a:t>
            </a:r>
            <a:r>
              <a:rPr lang="en-US" sz="2600" dirty="0" err="1"/>
              <a:t>masukan</a:t>
            </a:r>
            <a:r>
              <a:rPr lang="en-US" sz="2600" dirty="0"/>
              <a:t> </a:t>
            </a:r>
            <a:r>
              <a:rPr lang="en-US" sz="2600" dirty="0" err="1"/>
              <a:t>tanpa</a:t>
            </a:r>
            <a:r>
              <a:rPr lang="en-US" sz="2600" dirty="0"/>
              <a:t> </a:t>
            </a:r>
            <a:r>
              <a:rPr lang="en-US" sz="2600" dirty="0" err="1"/>
              <a:t>mengganggu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sinyal</a:t>
            </a:r>
            <a:r>
              <a:rPr lang="en-US" sz="2600" dirty="0"/>
              <a:t> </a:t>
            </a:r>
            <a:r>
              <a:rPr lang="en-US" sz="2600" dirty="0" err="1"/>
              <a:t>masukan</a:t>
            </a:r>
            <a:r>
              <a:rPr lang="en-US" sz="2600" dirty="0"/>
              <a:t> </a:t>
            </a:r>
            <a:r>
              <a:rPr lang="en-US" sz="2600" dirty="0" err="1"/>
              <a:t>lainnya</a:t>
            </a:r>
            <a:r>
              <a:rPr lang="en-US" sz="2600" dirty="0"/>
              <a:t> yang </a:t>
            </a:r>
            <a:r>
              <a:rPr lang="en-US" sz="2600" dirty="0" err="1" smtClean="0"/>
              <a:t>dilewatkan</a:t>
            </a:r>
            <a:r>
              <a:rPr lang="id-ID" sz="2600" dirty="0" smtClean="0"/>
              <a:t>.</a:t>
            </a:r>
            <a:endParaRPr lang="en-US" sz="2600" dirty="0"/>
          </a:p>
          <a:p>
            <a:r>
              <a:rPr lang="en-US" sz="2600" dirty="0" err="1"/>
              <a:t>Rangkaian</a:t>
            </a:r>
            <a:r>
              <a:rPr lang="en-US" sz="2600" dirty="0"/>
              <a:t> clipper </a:t>
            </a:r>
            <a:r>
              <a:rPr lang="en-US" sz="2600" dirty="0" err="1"/>
              <a:t>terbagi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2 </a:t>
            </a:r>
            <a:r>
              <a:rPr lang="en-US" sz="2600" dirty="0" err="1"/>
              <a:t>kategori</a:t>
            </a:r>
            <a:r>
              <a:rPr lang="en-US" sz="2600" dirty="0"/>
              <a:t>, </a:t>
            </a:r>
            <a:r>
              <a:rPr lang="en-US" sz="2600" dirty="0" err="1"/>
              <a:t>yaitu</a:t>
            </a:r>
            <a:r>
              <a:rPr lang="en-US" sz="2600" dirty="0"/>
              <a:t> : </a:t>
            </a:r>
            <a:endParaRPr lang="id-ID" sz="2600" dirty="0" smtClean="0"/>
          </a:p>
          <a:p>
            <a:pPr lvl="1"/>
            <a:r>
              <a:rPr lang="en-US" sz="2200" dirty="0" err="1" smtClean="0"/>
              <a:t>seri</a:t>
            </a:r>
            <a:r>
              <a:rPr lang="en-US" sz="2200" dirty="0" smtClean="0"/>
              <a:t> </a:t>
            </a:r>
            <a:endParaRPr lang="id-ID" sz="2200" dirty="0" smtClean="0"/>
          </a:p>
          <a:p>
            <a:pPr lvl="1"/>
            <a:r>
              <a:rPr lang="en-US" sz="2200" dirty="0" err="1" smtClean="0"/>
              <a:t>paralel</a:t>
            </a:r>
            <a:r>
              <a:rPr lang="en-US" sz="2200" dirty="0"/>
              <a:t>.</a:t>
            </a:r>
          </a:p>
          <a:p>
            <a:r>
              <a:rPr lang="en-US" sz="2600" dirty="0" err="1"/>
              <a:t>Kategori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menyangkut</a:t>
            </a:r>
            <a:r>
              <a:rPr lang="en-US" sz="2600" dirty="0"/>
              <a:t> </a:t>
            </a:r>
            <a:r>
              <a:rPr lang="en-US" sz="2600" dirty="0" err="1"/>
              <a:t>hubungan</a:t>
            </a:r>
            <a:r>
              <a:rPr lang="en-US" sz="2600" dirty="0"/>
              <a:t> </a:t>
            </a:r>
            <a:r>
              <a:rPr lang="en-US" sz="2600" dirty="0" err="1"/>
              <a:t>dioda</a:t>
            </a:r>
            <a:r>
              <a:rPr lang="en-US" sz="2600" dirty="0"/>
              <a:t> clipper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komponen</a:t>
            </a:r>
            <a:r>
              <a:rPr lang="en-US" sz="2600" dirty="0"/>
              <a:t> </a:t>
            </a:r>
            <a:r>
              <a:rPr lang="en-US" sz="2600" dirty="0" err="1"/>
              <a:t>beban</a:t>
            </a:r>
            <a:r>
              <a:rPr lang="en-US" sz="2600" dirty="0"/>
              <a:t>.</a:t>
            </a:r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Tabel Nilai</a:t>
            </a:r>
          </a:p>
        </p:txBody>
      </p:sp>
      <p:pic>
        <p:nvPicPr>
          <p:cNvPr id="1280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55" y="1906137"/>
            <a:ext cx="8198235" cy="454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Rangkaian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sv-SE" dirty="0" smtClean="0"/>
              <a:t>Gerbang Logika Dasar</a:t>
            </a:r>
            <a:endParaRPr lang="id-ID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Gerbang AND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2405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1143000" y="2133600"/>
          <a:ext cx="3733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Visio" r:id="rId3" imgW="2332482" imgH="2345436" progId="Visio.Drawing.11">
                  <p:embed/>
                </p:oleObj>
              </mc:Choice>
              <mc:Fallback>
                <p:oleObj name="Visio" r:id="rId3" imgW="2332482" imgH="23454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3600"/>
                        <a:ext cx="3733800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Tabel Nilai</a:t>
            </a:r>
          </a:p>
        </p:txBody>
      </p:sp>
      <p:pic>
        <p:nvPicPr>
          <p:cNvPr id="136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36" y="1916832"/>
            <a:ext cx="7734366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Dioda Zener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z="2800" dirty="0" smtClean="0"/>
              <a:t>Potensial prategangan mundur yang menghasilkan perubahan karakteristik secara drastis disebut potensial </a:t>
            </a:r>
            <a:r>
              <a:rPr lang="en-US" sz="2800" dirty="0" err="1" smtClean="0"/>
              <a:t>zener</a:t>
            </a:r>
            <a:r>
              <a:rPr lang="id-ID" sz="2800" dirty="0" smtClean="0"/>
              <a:t> (Vz).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id-ID" sz="2800" dirty="0" smtClean="0"/>
              <a:t>Potensial maksimum dari prategangan mundur sebelum masuk daerah zener disebut </a:t>
            </a:r>
            <a:r>
              <a:rPr lang="id-ID" sz="2800" i="1" dirty="0" smtClean="0"/>
              <a:t>peak inverse voltage</a:t>
            </a:r>
            <a:r>
              <a:rPr lang="id-ID" sz="2800" dirty="0" smtClean="0"/>
              <a:t> (PIV) atau </a:t>
            </a:r>
            <a:r>
              <a:rPr lang="id-ID" sz="2800" i="1" dirty="0" smtClean="0"/>
              <a:t>peak reverse voltage</a:t>
            </a:r>
            <a:r>
              <a:rPr lang="id-ID" sz="2800" dirty="0" smtClean="0"/>
              <a:t> (PRV) 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tegangan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maksimum</a:t>
            </a:r>
            <a:r>
              <a:rPr lang="en-US" sz="2800" dirty="0" smtClean="0">
                <a:sym typeface="Wingdings" pitchFamily="2" charset="2"/>
              </a:rPr>
              <a:t> yang </a:t>
            </a:r>
            <a:r>
              <a:rPr lang="en-US" sz="2800" dirty="0" err="1" smtClean="0">
                <a:sym typeface="Wingdings" pitchFamily="2" charset="2"/>
              </a:rPr>
              <a:t>bisa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ditahan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sebuah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dioda</a:t>
            </a:r>
            <a:endParaRPr lang="en-US" sz="2800" dirty="0" smtClean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id-ID" dirty="0" smtClean="0"/>
              <a:t>Kurva</a:t>
            </a:r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435" y="1604963"/>
            <a:ext cx="7560275" cy="499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Karakteristik Foward Bias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2800" dirty="0" smtClean="0"/>
              <a:t>Pada saat dioda zener mendapatkan prategangan maju atau </a:t>
            </a:r>
            <a:r>
              <a:rPr lang="fi-FI" sz="2800" i="1" dirty="0" smtClean="0"/>
              <a:t>forward</a:t>
            </a:r>
            <a:r>
              <a:rPr lang="fi-FI" sz="2800" dirty="0" smtClean="0"/>
              <a:t> bias</a:t>
            </a:r>
            <a:r>
              <a:rPr lang="id-ID" sz="2800" dirty="0" smtClean="0"/>
              <a:t> maka:</a:t>
            </a:r>
            <a:r>
              <a:rPr lang="fi-FI" sz="2800" dirty="0" smtClean="0"/>
              <a:t> </a:t>
            </a:r>
            <a:endParaRPr lang="id-ID" sz="2800" dirty="0" smtClean="0"/>
          </a:p>
          <a:p>
            <a:pPr lvl="1"/>
            <a:r>
              <a:rPr lang="id-ID" sz="2400" dirty="0" smtClean="0"/>
              <a:t>J</a:t>
            </a:r>
            <a:r>
              <a:rPr lang="fi-FI" sz="2400" dirty="0" smtClean="0"/>
              <a:t>ika tegangannya lebih kecil daripada tegangan </a:t>
            </a:r>
            <a:r>
              <a:rPr lang="fi-FI" sz="2400" i="1" dirty="0" smtClean="0"/>
              <a:t>threshold</a:t>
            </a:r>
            <a:r>
              <a:rPr lang="fi-FI" sz="2400" dirty="0" smtClean="0"/>
              <a:t>, maka dioda zener tersebut kondisinya "OFF",</a:t>
            </a:r>
            <a:endParaRPr lang="id-ID" sz="2400" dirty="0" smtClean="0"/>
          </a:p>
          <a:p>
            <a:pPr lvl="1"/>
            <a:r>
              <a:rPr lang="id-ID" sz="2400" dirty="0" smtClean="0"/>
              <a:t>J</a:t>
            </a:r>
            <a:r>
              <a:rPr lang="fi-FI" sz="2400" dirty="0" smtClean="0"/>
              <a:t>ika tegangannya lebih besar daripada tegangan </a:t>
            </a:r>
            <a:r>
              <a:rPr lang="fi-FI" sz="2400" i="1" dirty="0" smtClean="0"/>
              <a:t>threshold</a:t>
            </a:r>
            <a:r>
              <a:rPr lang="fi-FI" sz="2400" dirty="0" smtClean="0"/>
              <a:t>, maka dioda zener tersebut kondisinya "ON" dimana tegangan dioda zener sama</a:t>
            </a:r>
            <a:r>
              <a:rPr lang="id-ID" sz="2400" dirty="0" smtClean="0"/>
              <a:t> </a:t>
            </a:r>
            <a:r>
              <a:rPr lang="fi-FI" sz="2400" dirty="0" smtClean="0"/>
              <a:t>dengan tegangan </a:t>
            </a:r>
            <a:r>
              <a:rPr lang="fi-FI" sz="2400" i="1" dirty="0" smtClean="0"/>
              <a:t>threshold</a:t>
            </a:r>
            <a:r>
              <a:rPr lang="id-ID" sz="2400" i="1" dirty="0" smtClean="0"/>
              <a:t> </a:t>
            </a:r>
            <a:r>
              <a:rPr lang="id-ID" sz="2400" dirty="0" smtClean="0"/>
              <a:t>(0.3 atau 0,7V)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lvl="1"/>
            <a:r>
              <a:rPr lang="id-ID" sz="2400" dirty="0" smtClean="0"/>
              <a:t>Karakteristiknya sama seperti dioda biasa</a:t>
            </a:r>
            <a:endParaRPr lang="en-US" sz="2400" dirty="0" smtClean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Analisa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255" y="2132856"/>
            <a:ext cx="851221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Karakteristik Reverse Bias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2800" dirty="0" smtClean="0"/>
              <a:t>Pada saat dioda zener mendapatkan prategangan mundur atau </a:t>
            </a:r>
            <a:r>
              <a:rPr lang="fi-FI" sz="2800" i="1" dirty="0" smtClean="0"/>
              <a:t>reverse</a:t>
            </a:r>
            <a:r>
              <a:rPr lang="fi-FI" sz="2800" dirty="0" smtClean="0"/>
              <a:t> bias,</a:t>
            </a:r>
            <a:r>
              <a:rPr lang="id-ID" sz="2800" dirty="0" smtClean="0"/>
              <a:t>maka:</a:t>
            </a:r>
          </a:p>
          <a:p>
            <a:pPr lvl="1"/>
            <a:r>
              <a:rPr lang="fi-FI" sz="2400" dirty="0" smtClean="0"/>
              <a:t> </a:t>
            </a:r>
            <a:r>
              <a:rPr lang="id-ID" sz="2400" dirty="0" smtClean="0"/>
              <a:t>J</a:t>
            </a:r>
            <a:r>
              <a:rPr lang="fi-FI" sz="2400" dirty="0" smtClean="0"/>
              <a:t>ika tegangannya lebih kecil daripada tegangan zener, maka dioda zener tersebut kondisinya "OFF", </a:t>
            </a:r>
            <a:endParaRPr lang="id-ID" sz="2400" dirty="0" smtClean="0"/>
          </a:p>
          <a:p>
            <a:pPr lvl="1"/>
            <a:r>
              <a:rPr lang="id-ID" sz="2400" dirty="0" smtClean="0"/>
              <a:t>J</a:t>
            </a:r>
            <a:r>
              <a:rPr lang="fi-FI" sz="2400" dirty="0" smtClean="0"/>
              <a:t>ika tegangannya lebih besar daripada tegangan zener, maka dioda zener tersebut kondisinya "ON" dimana tegangan dioda zener sama</a:t>
            </a:r>
            <a:r>
              <a:rPr lang="id-ID" sz="2400" dirty="0" smtClean="0"/>
              <a:t> </a:t>
            </a:r>
            <a:r>
              <a:rPr lang="fi-FI" sz="2400" dirty="0" smtClean="0"/>
              <a:t>dengan tegangan zener.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lvl="1"/>
            <a:r>
              <a:rPr lang="id-ID" sz="2400" dirty="0" smtClean="0"/>
              <a:t>Karakteristiknya menjadi tegangan referensi</a:t>
            </a:r>
            <a:endParaRPr lang="en-US" sz="2400" dirty="0" smtClean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Analisa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8486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dirty="0" err="1" smtClean="0"/>
              <a:t>Dioda</a:t>
            </a:r>
            <a:r>
              <a:rPr lang="en-US" sz="3800" dirty="0" smtClean="0"/>
              <a:t> </a:t>
            </a:r>
            <a:r>
              <a:rPr lang="en-US" sz="3800" dirty="0" err="1" smtClean="0"/>
              <a:t>zener</a:t>
            </a:r>
            <a:r>
              <a:rPr lang="en-US" sz="3800" dirty="0" smtClean="0"/>
              <a:t> </a:t>
            </a:r>
            <a:r>
              <a:rPr lang="id-ID" sz="3800" dirty="0" smtClean="0"/>
              <a:t/>
            </a:r>
            <a:br>
              <a:rPr lang="id-ID" sz="3800" dirty="0" smtClean="0"/>
            </a:br>
            <a:r>
              <a:rPr lang="id-ID" sz="3800" dirty="0" smtClean="0"/>
              <a:t>S</a:t>
            </a:r>
            <a:r>
              <a:rPr lang="en-US" sz="3800" dirty="0" err="1" smtClean="0"/>
              <a:t>ebagai</a:t>
            </a:r>
            <a:r>
              <a:rPr lang="en-US" sz="3800" dirty="0" smtClean="0"/>
              <a:t> </a:t>
            </a:r>
            <a:r>
              <a:rPr lang="id-ID" sz="3800" dirty="0" smtClean="0"/>
              <a:t>R</a:t>
            </a:r>
            <a:r>
              <a:rPr lang="en-US" sz="3800" dirty="0" err="1" smtClean="0"/>
              <a:t>egulator</a:t>
            </a:r>
            <a:r>
              <a:rPr lang="en-US" sz="3800" dirty="0" smtClean="0"/>
              <a:t> </a:t>
            </a:r>
            <a:r>
              <a:rPr lang="id-ID" sz="3800" dirty="0" err="1" smtClean="0"/>
              <a:t>T</a:t>
            </a:r>
            <a:r>
              <a:rPr lang="en-US" sz="3800" dirty="0" err="1" smtClean="0"/>
              <a:t>egangan</a:t>
            </a:r>
            <a:endParaRPr lang="en-US" sz="3800" dirty="0" smtClean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123728" y="2276872"/>
          <a:ext cx="4876800" cy="337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Visio" r:id="rId3" imgW="1766621" imgH="1221334" progId="Visio.Drawing.11">
                  <p:embed/>
                </p:oleObj>
              </mc:Choice>
              <mc:Fallback>
                <p:oleObj name="Visio" r:id="rId3" imgW="1766621" imgH="122133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276872"/>
                        <a:ext cx="4876800" cy="337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Rangkaian Clipper</a:t>
            </a:r>
            <a:endParaRPr lang="id-ID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</a:t>
            </a:r>
            <a:r>
              <a:rPr lang="en-US" sz="2800" dirty="0" smtClean="0"/>
              <a:t>i</a:t>
            </a:r>
            <a:r>
              <a:rPr lang="en-US" dirty="0" smtClean="0"/>
              <a:t> </a:t>
            </a:r>
            <a:r>
              <a:rPr lang="id-ID" dirty="0" smtClean="0"/>
              <a:t>D</a:t>
            </a:r>
            <a:r>
              <a:rPr lang="en-US" dirty="0" smtClean="0"/>
              <a:t>an R </a:t>
            </a:r>
            <a:r>
              <a:rPr lang="id-ID" dirty="0" err="1" smtClean="0"/>
              <a:t>T</a:t>
            </a:r>
            <a:r>
              <a:rPr lang="en-US" dirty="0" err="1" smtClean="0"/>
              <a:t>etap</a:t>
            </a:r>
            <a:endParaRPr lang="en-US" dirty="0" smtClean="0"/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4830688" cy="492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392488" cy="420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407124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2952328" cy="1143000"/>
          </a:xfrm>
        </p:spPr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375"/>
            <a:ext cx="8229600" cy="184169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penyetabil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sbb</a:t>
            </a:r>
            <a:r>
              <a:rPr lang="en-US" dirty="0"/>
              <a:t>: Vi = 50 Volt, </a:t>
            </a:r>
            <a:r>
              <a:rPr lang="en-US" dirty="0" err="1"/>
              <a:t>Rs</a:t>
            </a:r>
            <a:r>
              <a:rPr lang="en-US" dirty="0"/>
              <a:t> = </a:t>
            </a:r>
            <a:r>
              <a:rPr lang="en-US" dirty="0" smtClean="0"/>
              <a:t>1 K</a:t>
            </a:r>
            <a:r>
              <a:rPr lang="el-GR" dirty="0" smtClean="0"/>
              <a:t>Ω, </a:t>
            </a:r>
            <a:r>
              <a:rPr lang="en-US" dirty="0" err="1"/>
              <a:t>Vz</a:t>
            </a:r>
            <a:r>
              <a:rPr lang="en-US" dirty="0"/>
              <a:t> = 10 Volt,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Izm</a:t>
            </a:r>
            <a:r>
              <a:rPr lang="en-US" dirty="0"/>
              <a:t> = 32 mA.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/>
              <a:t>RL (min </a:t>
            </a:r>
            <a:r>
              <a:rPr lang="en-US" dirty="0" err="1"/>
              <a:t>dan</a:t>
            </a:r>
            <a:r>
              <a:rPr lang="en-US" dirty="0"/>
              <a:t> max) agar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/>
              <a:t>output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10 Volt. Dan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zener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624"/>
            <a:ext cx="46767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915815" y="3978136"/>
                <a:ext cx="4320481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𝐿𝑚𝑖𝑛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𝑅𝑠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𝑉𝑧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𝑉𝑖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𝑉𝑧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 10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50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=250 </m:t>
                    </m:r>
                    <m:r>
                      <a:rPr lang="el-GR" sz="2000" b="0" i="1" smtClean="0">
                        <a:latin typeface="Cambria Math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5" y="3978136"/>
                <a:ext cx="4320481" cy="529697"/>
              </a:xfrm>
              <a:prstGeom prst="rect">
                <a:avLst/>
              </a:prstGeom>
              <a:blipFill rotWithShape="1">
                <a:blip r:embed="rId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507833"/>
            <a:ext cx="46196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26110"/>
            <a:ext cx="41148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0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4464496" cy="1143000"/>
          </a:xfrm>
        </p:spPr>
        <p:txBody>
          <a:bodyPr/>
          <a:lstStyle/>
          <a:p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744216"/>
            <a:ext cx="8229600" cy="218884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penyetabil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/>
              <a:t>mempunyai</a:t>
            </a:r>
            <a:r>
              <a:rPr lang="en-US" dirty="0"/>
              <a:t> data </a:t>
            </a:r>
            <a:r>
              <a:rPr lang="en-US" dirty="0" err="1"/>
              <a:t>sbb</a:t>
            </a:r>
            <a:r>
              <a:rPr lang="en-US" dirty="0"/>
              <a:t>: </a:t>
            </a:r>
            <a:r>
              <a:rPr lang="en-US" dirty="0" smtClean="0"/>
              <a:t>RL </a:t>
            </a:r>
            <a:r>
              <a:rPr lang="en-US" dirty="0"/>
              <a:t>= 1 </a:t>
            </a:r>
            <a:r>
              <a:rPr lang="en-US" dirty="0" smtClean="0"/>
              <a:t>K</a:t>
            </a:r>
            <a:r>
              <a:rPr lang="el-GR" dirty="0" smtClean="0"/>
              <a:t>Ω, </a:t>
            </a:r>
            <a:r>
              <a:rPr lang="en-US" dirty="0" err="1"/>
              <a:t>Rs</a:t>
            </a:r>
            <a:r>
              <a:rPr lang="en-US" dirty="0"/>
              <a:t> = 220 </a:t>
            </a:r>
            <a:r>
              <a:rPr lang="el-GR" dirty="0" smtClean="0"/>
              <a:t>Ω, </a:t>
            </a:r>
            <a:r>
              <a:rPr lang="en-US" dirty="0" err="1"/>
              <a:t>Vz</a:t>
            </a:r>
            <a:r>
              <a:rPr lang="en-US" dirty="0"/>
              <a:t> = 12 Volt,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Izm</a:t>
            </a:r>
            <a:r>
              <a:rPr lang="en-US" dirty="0"/>
              <a:t> = 40 mA.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/>
              <a:t>Vi </a:t>
            </a:r>
            <a:r>
              <a:rPr lang="en-US" dirty="0" smtClean="0"/>
              <a:t>(</a:t>
            </a:r>
            <a:r>
              <a:rPr lang="en-US" dirty="0"/>
              <a:t>min </a:t>
            </a:r>
            <a:r>
              <a:rPr lang="en-US" dirty="0" err="1"/>
              <a:t>dan</a:t>
            </a:r>
            <a:r>
              <a:rPr lang="en-US" dirty="0"/>
              <a:t> max) agar </a:t>
            </a:r>
            <a:r>
              <a:rPr lang="en-US" dirty="0" err="1"/>
              <a:t>tegangan</a:t>
            </a:r>
            <a:r>
              <a:rPr lang="en-US" dirty="0"/>
              <a:t> output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/>
              <a:t>12 Volt. Dan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zener</a:t>
            </a:r>
            <a:r>
              <a:rPr lang="en-US" dirty="0" smtClean="0"/>
              <a:t> </a:t>
            </a:r>
            <a:r>
              <a:rPr lang="en-US" dirty="0" err="1"/>
              <a:t>maksimum</a:t>
            </a:r>
            <a:r>
              <a:rPr lang="en-US" dirty="0"/>
              <a:t>!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393305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700" dirty="0" err="1"/>
              <a:t>Rangkaian</a:t>
            </a:r>
            <a:r>
              <a:rPr lang="en-US" sz="2700" dirty="0"/>
              <a:t> </a:t>
            </a:r>
            <a:r>
              <a:rPr lang="en-US" sz="2700" dirty="0" err="1"/>
              <a:t>penyetabil</a:t>
            </a:r>
            <a:r>
              <a:rPr lang="en-US" sz="2700" dirty="0"/>
              <a:t> </a:t>
            </a:r>
            <a:r>
              <a:rPr lang="en-US" sz="2700" dirty="0" err="1"/>
              <a:t>tegangan</a:t>
            </a:r>
            <a:r>
              <a:rPr lang="en-US" sz="2700" dirty="0"/>
              <a:t> di </a:t>
            </a:r>
            <a:r>
              <a:rPr lang="en-US" sz="2700" dirty="0" err="1"/>
              <a:t>bawah</a:t>
            </a:r>
            <a:r>
              <a:rPr lang="en-US" sz="2700" dirty="0"/>
              <a:t> </a:t>
            </a:r>
            <a:r>
              <a:rPr lang="en-US" sz="2700" dirty="0" err="1"/>
              <a:t>diharapkan</a:t>
            </a:r>
            <a:r>
              <a:rPr lang="en-US" sz="2700" dirty="0"/>
              <a:t> </a:t>
            </a:r>
            <a:r>
              <a:rPr lang="en-US" sz="2700" dirty="0" err="1" smtClean="0"/>
              <a:t>menghasilkan</a:t>
            </a:r>
            <a:r>
              <a:rPr lang="en-US" sz="2700" dirty="0" smtClean="0"/>
              <a:t> </a:t>
            </a:r>
            <a:r>
              <a:rPr lang="en-US" sz="2700" dirty="0" err="1"/>
              <a:t>tegangan</a:t>
            </a:r>
            <a:r>
              <a:rPr lang="en-US" sz="2700" dirty="0"/>
              <a:t> output 6 </a:t>
            </a:r>
            <a:r>
              <a:rPr lang="en-US" sz="2700" dirty="0" smtClean="0"/>
              <a:t>Volt</a:t>
            </a:r>
            <a:r>
              <a:rPr lang="en-US" sz="2700" dirty="0"/>
              <a:t>. </a:t>
            </a:r>
            <a:r>
              <a:rPr lang="en-US" sz="2700" dirty="0" err="1"/>
              <a:t>Apabila</a:t>
            </a:r>
            <a:r>
              <a:rPr lang="en-US" sz="2700" dirty="0"/>
              <a:t> </a:t>
            </a:r>
            <a:r>
              <a:rPr lang="en-US" sz="2700" dirty="0" err="1"/>
              <a:t>tegangan</a:t>
            </a:r>
            <a:r>
              <a:rPr lang="en-US" sz="2700" dirty="0"/>
              <a:t> input </a:t>
            </a:r>
            <a:r>
              <a:rPr lang="en-US" sz="2700" dirty="0" err="1"/>
              <a:t>bervariasi</a:t>
            </a:r>
            <a:r>
              <a:rPr lang="en-US" sz="2700" dirty="0"/>
              <a:t> </a:t>
            </a:r>
            <a:r>
              <a:rPr lang="en-US" sz="2700" dirty="0" err="1"/>
              <a:t>dari</a:t>
            </a:r>
            <a:r>
              <a:rPr lang="en-US" sz="2700" dirty="0"/>
              <a:t> 10 </a:t>
            </a:r>
            <a:r>
              <a:rPr lang="en-US" sz="2700" dirty="0" err="1" smtClean="0"/>
              <a:t>hingga</a:t>
            </a:r>
            <a:r>
              <a:rPr lang="en-US" sz="2700" dirty="0" smtClean="0"/>
              <a:t> </a:t>
            </a:r>
            <a:r>
              <a:rPr lang="en-US" sz="2700" dirty="0"/>
              <a:t>15 Volt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arus</a:t>
            </a:r>
            <a:r>
              <a:rPr lang="en-US" sz="2700" dirty="0"/>
              <a:t> </a:t>
            </a:r>
            <a:r>
              <a:rPr lang="en-US" sz="2700" dirty="0" err="1"/>
              <a:t>beban</a:t>
            </a:r>
            <a:r>
              <a:rPr lang="en-US" sz="2700" dirty="0"/>
              <a:t> </a:t>
            </a:r>
            <a:r>
              <a:rPr lang="en-US" sz="2700" dirty="0" err="1" smtClean="0"/>
              <a:t>bervariasi</a:t>
            </a:r>
            <a:r>
              <a:rPr lang="en-US" sz="2700" dirty="0" smtClean="0"/>
              <a:t> </a:t>
            </a:r>
            <a:r>
              <a:rPr lang="en-US" sz="2700" dirty="0" err="1"/>
              <a:t>dari</a:t>
            </a:r>
            <a:r>
              <a:rPr lang="en-US" sz="2700" dirty="0"/>
              <a:t> 100 </a:t>
            </a:r>
            <a:r>
              <a:rPr lang="en-US" sz="2700" dirty="0" err="1"/>
              <a:t>hingga</a:t>
            </a:r>
            <a:r>
              <a:rPr lang="en-US" sz="2700" dirty="0"/>
              <a:t> 500 mA, </a:t>
            </a:r>
            <a:r>
              <a:rPr lang="en-US" sz="2700" dirty="0" err="1"/>
              <a:t>tentukan</a:t>
            </a:r>
            <a:r>
              <a:rPr lang="en-US" sz="2700" dirty="0"/>
              <a:t> </a:t>
            </a:r>
            <a:r>
              <a:rPr lang="en-US" sz="2700" dirty="0" err="1" smtClean="0"/>
              <a:t>komponen-komponen</a:t>
            </a:r>
            <a:r>
              <a:rPr lang="en-US" sz="2700" dirty="0" smtClean="0"/>
              <a:t> </a:t>
            </a:r>
            <a:r>
              <a:rPr lang="en-US" sz="2700" dirty="0"/>
              <a:t>yang </a:t>
            </a:r>
            <a:r>
              <a:rPr lang="en-US" sz="2700" dirty="0" err="1"/>
              <a:t>diperlukan</a:t>
            </a:r>
            <a:r>
              <a:rPr lang="en-US" sz="2700" dirty="0"/>
              <a:t> (</a:t>
            </a:r>
            <a:r>
              <a:rPr lang="en-US" sz="2700" dirty="0" err="1"/>
              <a:t>Rs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 smtClean="0"/>
              <a:t>Zener</a:t>
            </a:r>
            <a:r>
              <a:rPr lang="en-US" sz="2700" dirty="0"/>
              <a:t>)!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269"/>
            <a:ext cx="3491880" cy="18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reverse </a:t>
            </a:r>
            <a:r>
              <a:rPr lang="en-US" dirty="0" err="1" smtClean="0"/>
              <a:t>dan</a:t>
            </a:r>
            <a:r>
              <a:rPr lang="en-US" dirty="0" smtClean="0"/>
              <a:t> forward biased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Dioda</a:t>
            </a:r>
            <a:r>
              <a:rPr lang="en-US" dirty="0" smtClean="0"/>
              <a:t>! (</a:t>
            </a:r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katoda</a:t>
            </a:r>
            <a:r>
              <a:rPr lang="en-US" dirty="0" smtClean="0"/>
              <a:t> </a:t>
            </a:r>
            <a:r>
              <a:rPr lang="en-US" dirty="0" err="1" smtClean="0"/>
              <a:t>anodanya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-</a:t>
            </a:r>
          </a:p>
        </p:txBody>
      </p:sp>
      <p:pic>
        <p:nvPicPr>
          <p:cNvPr id="4" name="Picture 3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42059"/>
              </p:ext>
            </p:extLst>
          </p:nvPr>
        </p:nvGraphicFramePr>
        <p:xfrm>
          <a:off x="1481469" y="350100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Fungsi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Dioda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Zener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Dioda</a:t>
                      </a:r>
                      <a:r>
                        <a:rPr lang="en-US" dirty="0" smtClean="0"/>
                        <a:t> 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Dioda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Schottky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723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Rectifier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, </a:t>
            </a: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Rectifier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, </a:t>
            </a:r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4" name="Picture 3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96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bedanya</a:t>
            </a:r>
            <a:r>
              <a:rPr lang="en-US" dirty="0" smtClean="0"/>
              <a:t> clipper </a:t>
            </a:r>
            <a:r>
              <a:rPr lang="en-US" dirty="0" err="1" smtClean="0"/>
              <a:t>dan</a:t>
            </a:r>
            <a:r>
              <a:rPr lang="en-US" dirty="0" smtClean="0"/>
              <a:t> clamper 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clipper </a:t>
            </a:r>
            <a:r>
              <a:rPr lang="en-US" dirty="0" err="1" smtClean="0"/>
              <a:t>seri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clamper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Carilah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analog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dioda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OR, AND, NOT</a:t>
            </a:r>
            <a:endParaRPr lang="en-US" dirty="0"/>
          </a:p>
        </p:txBody>
      </p:sp>
      <p:pic>
        <p:nvPicPr>
          <p:cNvPr id="4" name="Picture 3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78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Adel Sedra and Kenneth Smith. 1998. Microelectronics Circuits, 4th edition. Oxford University Press. New York.</a:t>
            </a:r>
          </a:p>
          <a:p>
            <a:r>
              <a:rPr lang="id-ID" dirty="0" smtClean="0"/>
              <a:t>Thomas L. Floyd and David M. Buchla. 2009. Electronics Fundamentals: Circuits, Devices &amp; Applications (8th Edition). Prentice-Hall.</a:t>
            </a:r>
          </a:p>
          <a:p>
            <a:r>
              <a:rPr lang="id-ID" dirty="0" smtClean="0"/>
              <a:t>Electrical &amp; electronic system pearson education limited 2004</a:t>
            </a:r>
          </a:p>
          <a:p>
            <a:r>
              <a:rPr lang="en-US" dirty="0" err="1" smtClean="0"/>
              <a:t>Jetking</a:t>
            </a:r>
            <a:r>
              <a:rPr lang="en-US" dirty="0" smtClean="0"/>
              <a:t> </a:t>
            </a:r>
            <a:r>
              <a:rPr lang="en-US" dirty="0" err="1" smtClean="0"/>
              <a:t>Infotrain</a:t>
            </a:r>
            <a:r>
              <a:rPr lang="en-US" dirty="0" smtClean="0"/>
              <a:t> Ltd</a:t>
            </a:r>
            <a:r>
              <a:rPr lang="id-ID" dirty="0" smtClean="0"/>
              <a:t> 2010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Clipper Seri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Bila input rangkaian adalah anoda dioda, maka bagian positif dari sinyal input akan dilewatkan, dan bagian negatif akan dipotong (berarti clipper negatif).</a:t>
            </a:r>
          </a:p>
          <a:p>
            <a:r>
              <a:rPr lang="id-ID" sz="2400" dirty="0" smtClean="0"/>
              <a:t>Bila input rangkaian adalah katoda dioda, maka bagian negatif dari sinyal input akan dilewatkan, dan bagian positif akan dipotong (berarti clipper positif).</a:t>
            </a:r>
            <a:endParaRPr lang="id-ID" sz="2400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221087"/>
            <a:ext cx="2448272" cy="1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Analisa Rangkaian</a:t>
            </a:r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47" y="1700808"/>
            <a:ext cx="78035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Sinyal Output</a:t>
            </a:r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438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Sinyal</a:t>
            </a:r>
            <a:endParaRPr lang="id-ID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179" y="1628800"/>
            <a:ext cx="67829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-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Rangkaian Clipper Seri </a:t>
            </a:r>
            <a:br>
              <a:rPr lang="id-ID" dirty="0" smtClean="0"/>
            </a:br>
            <a:r>
              <a:rPr lang="id-ID" dirty="0" smtClean="0"/>
              <a:t>Dengan Bias DC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Rangkaian utama clipper dengan bias DC adalah dioda dan sumber DC yang dipasang secara seri dengan sumber sinyal. </a:t>
            </a:r>
          </a:p>
          <a:p>
            <a:r>
              <a:rPr lang="id-ID" dirty="0" smtClean="0"/>
              <a:t>Sumber DC ini berfungsi untuk batas pemotongan atau level clipping</a:t>
            </a:r>
          </a:p>
          <a:p>
            <a:r>
              <a:rPr lang="id-ID" dirty="0" smtClean="0"/>
              <a:t> Besarnya pemotongan sinyal adalah tegangan sumber DC + tegangan dioda (0,7 untuk Si, 0,3 untuk Ge atau Vz bila menggunakan dioda zener)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5" name="Picture 4" descr="Tel-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5101</TotalTime>
  <Words>1241</Words>
  <Application>Microsoft Office PowerPoint</Application>
  <PresentationFormat>On-screen Show (4:3)</PresentationFormat>
  <Paragraphs>175</Paragraphs>
  <Slides>47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Visio</vt:lpstr>
      <vt:lpstr>RANGKAIAN DIODA</vt:lpstr>
      <vt:lpstr>Materi Perkuliahan</vt:lpstr>
      <vt:lpstr>Rangkaian Aplikasi  Clipper </vt:lpstr>
      <vt:lpstr>Jenis Rangkaian Clipper</vt:lpstr>
      <vt:lpstr>Clipper Seri</vt:lpstr>
      <vt:lpstr>Analisa Rangkaian</vt:lpstr>
      <vt:lpstr>Sinyal Output</vt:lpstr>
      <vt:lpstr>Sinyal</vt:lpstr>
      <vt:lpstr>Rangkaian Clipper Seri  Dengan Bias DC</vt:lpstr>
      <vt:lpstr>Sinyal-1</vt:lpstr>
      <vt:lpstr>Sinyal-2</vt:lpstr>
      <vt:lpstr>Clipper Paralel</vt:lpstr>
      <vt:lpstr>Analisa Rangkaian</vt:lpstr>
      <vt:lpstr>Sinyal Output</vt:lpstr>
      <vt:lpstr>Sinyal</vt:lpstr>
      <vt:lpstr>Rangkaian Clipper Paralel Dengan Bias DC</vt:lpstr>
      <vt:lpstr>Sinyal-1</vt:lpstr>
      <vt:lpstr>Sinyal-2</vt:lpstr>
      <vt:lpstr>Contoh Rangkaian Clipper </vt:lpstr>
      <vt:lpstr>Analisis RangkaianClipper  (kasus rangkaian 2)</vt:lpstr>
      <vt:lpstr>Rangkaian Aplikasi  Clamper </vt:lpstr>
      <vt:lpstr>PowerPoint Presentation</vt:lpstr>
      <vt:lpstr>Clamper</vt:lpstr>
      <vt:lpstr>Analisa Rangkaian</vt:lpstr>
      <vt:lpstr>Clamper Positif</vt:lpstr>
      <vt:lpstr>Clamper Negatif</vt:lpstr>
      <vt:lpstr>Clamper Dengan Bias Positif</vt:lpstr>
      <vt:lpstr>Clamper Dengan Bias Negatif</vt:lpstr>
      <vt:lpstr>Rangkaian  Gerbang Logika Dasar </vt:lpstr>
      <vt:lpstr>Tabel Nilai</vt:lpstr>
      <vt:lpstr>Rangkaian  Gerbang Logika Dasar</vt:lpstr>
      <vt:lpstr>Tabel Nilai</vt:lpstr>
      <vt:lpstr>Dioda Zener</vt:lpstr>
      <vt:lpstr>Kurva</vt:lpstr>
      <vt:lpstr>Karakteristik Foward Bias</vt:lpstr>
      <vt:lpstr>Analisa</vt:lpstr>
      <vt:lpstr>Karakteristik Reverse Bias</vt:lpstr>
      <vt:lpstr>Analisa</vt:lpstr>
      <vt:lpstr>Dioda zener  Sebagai Regulator Tegangan</vt:lpstr>
      <vt:lpstr>Vi Dan R Tetap</vt:lpstr>
      <vt:lpstr>PowerPoint Presentation</vt:lpstr>
      <vt:lpstr>Contoh</vt:lpstr>
      <vt:lpstr>Soal Latihan</vt:lpstr>
      <vt:lpstr>Soal Latihan</vt:lpstr>
      <vt:lpstr>Soal latihan</vt:lpstr>
      <vt:lpstr>Soal Latihan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Faculty_Poltek</dc:creator>
  <cp:lastModifiedBy>Asus</cp:lastModifiedBy>
  <cp:revision>215</cp:revision>
  <dcterms:created xsi:type="dcterms:W3CDTF">2009-03-04T06:32:49Z</dcterms:created>
  <dcterms:modified xsi:type="dcterms:W3CDTF">2015-10-20T02:48:49Z</dcterms:modified>
</cp:coreProperties>
</file>