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6"/>
  </p:notesMasterIdLst>
  <p:sldIdLst>
    <p:sldId id="337" r:id="rId2"/>
    <p:sldId id="341" r:id="rId3"/>
    <p:sldId id="375" r:id="rId4"/>
    <p:sldId id="367" r:id="rId5"/>
    <p:sldId id="384" r:id="rId6"/>
    <p:sldId id="385" r:id="rId7"/>
    <p:sldId id="368" r:id="rId8"/>
    <p:sldId id="369" r:id="rId9"/>
    <p:sldId id="389" r:id="rId10"/>
    <p:sldId id="388" r:id="rId11"/>
    <p:sldId id="370" r:id="rId12"/>
    <p:sldId id="371" r:id="rId13"/>
    <p:sldId id="390" r:id="rId14"/>
    <p:sldId id="387" r:id="rId15"/>
    <p:sldId id="392" r:id="rId16"/>
    <p:sldId id="372" r:id="rId17"/>
    <p:sldId id="391" r:id="rId18"/>
    <p:sldId id="373" r:id="rId19"/>
    <p:sldId id="393" r:id="rId20"/>
    <p:sldId id="404" r:id="rId21"/>
    <p:sldId id="374" r:id="rId22"/>
    <p:sldId id="376" r:id="rId23"/>
    <p:sldId id="377" r:id="rId24"/>
    <p:sldId id="378" r:id="rId25"/>
    <p:sldId id="379" r:id="rId26"/>
    <p:sldId id="380" r:id="rId27"/>
    <p:sldId id="394" r:id="rId28"/>
    <p:sldId id="395" r:id="rId29"/>
    <p:sldId id="405" r:id="rId30"/>
    <p:sldId id="396" r:id="rId31"/>
    <p:sldId id="397" r:id="rId32"/>
    <p:sldId id="398" r:id="rId33"/>
    <p:sldId id="399" r:id="rId34"/>
    <p:sldId id="400" r:id="rId35"/>
    <p:sldId id="406" r:id="rId36"/>
    <p:sldId id="401" r:id="rId37"/>
    <p:sldId id="407" r:id="rId38"/>
    <p:sldId id="408" r:id="rId39"/>
    <p:sldId id="409" r:id="rId40"/>
    <p:sldId id="410" r:id="rId41"/>
    <p:sldId id="411" r:id="rId42"/>
    <p:sldId id="381" r:id="rId43"/>
    <p:sldId id="382" r:id="rId44"/>
    <p:sldId id="383" r:id="rId45"/>
    <p:sldId id="419" r:id="rId46"/>
    <p:sldId id="420" r:id="rId47"/>
    <p:sldId id="421" r:id="rId48"/>
    <p:sldId id="422" r:id="rId49"/>
    <p:sldId id="423" r:id="rId50"/>
    <p:sldId id="424" r:id="rId51"/>
    <p:sldId id="425" r:id="rId52"/>
    <p:sldId id="426" r:id="rId53"/>
    <p:sldId id="427" r:id="rId54"/>
    <p:sldId id="428" r:id="rId55"/>
    <p:sldId id="429" r:id="rId56"/>
    <p:sldId id="430" r:id="rId57"/>
    <p:sldId id="431" r:id="rId58"/>
    <p:sldId id="432" r:id="rId59"/>
    <p:sldId id="433" r:id="rId60"/>
    <p:sldId id="434" r:id="rId61"/>
    <p:sldId id="435" r:id="rId62"/>
    <p:sldId id="436" r:id="rId63"/>
    <p:sldId id="437" r:id="rId64"/>
    <p:sldId id="412" r:id="rId65"/>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0" d="100"/>
          <a:sy n="60" d="100"/>
        </p:scale>
        <p:origin x="-1560" y="-186"/>
      </p:cViewPr>
      <p:guideLst>
        <p:guide orient="horz" pos="2160"/>
        <p:guide pos="2880"/>
      </p:guideLst>
    </p:cSldViewPr>
  </p:slideViewPr>
  <p:notesTextViewPr>
    <p:cViewPr>
      <p:scale>
        <a:sx n="100" d="100"/>
        <a:sy n="100" d="100"/>
      </p:scale>
      <p:origin x="0" y="0"/>
    </p:cViewPr>
  </p:notesTextViewPr>
  <p:notesViewPr>
    <p:cSldViewPr>
      <p:cViewPr varScale="1">
        <p:scale>
          <a:sx n="55" d="100"/>
          <a:sy n="55" d="100"/>
        </p:scale>
        <p:origin x="-2904"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C7F6461-9F27-45E5-9A32-895E52622447}" type="doc">
      <dgm:prSet loTypeId="urn:microsoft.com/office/officeart/2005/8/layout/orgChart1" loCatId="hierarchy" qsTypeId="urn:microsoft.com/office/officeart/2005/8/quickstyle/simple1" qsCatId="simple" csTypeId="urn:microsoft.com/office/officeart/2005/8/colors/accent1_2" csCatId="accent1"/>
      <dgm:spPr/>
    </dgm:pt>
    <dgm:pt modelId="{7ACAF591-1269-44F2-8569-DB809E8B15D7}">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smtClean="0">
              <a:ln>
                <a:noFill/>
              </a:ln>
              <a:solidFill>
                <a:schemeClr val="tx1"/>
              </a:solidFill>
              <a:effectLst/>
              <a:latin typeface="Arial" charset="0"/>
              <a:cs typeface="Arial" charset="0"/>
            </a:rPr>
            <a:t>Rectifier</a:t>
          </a:r>
          <a:endParaRPr kumimoji="0" lang="en-US" b="0" i="0" u="none" strike="noStrike" cap="none" normalizeH="0" baseline="0" smtClean="0">
            <a:ln>
              <a:noFill/>
            </a:ln>
            <a:solidFill>
              <a:schemeClr val="tx1"/>
            </a:solidFill>
            <a:effectLst/>
            <a:latin typeface="Arial" charset="0"/>
            <a:cs typeface="Arial" charset="0"/>
          </a:endParaRPr>
        </a:p>
      </dgm:t>
    </dgm:pt>
    <dgm:pt modelId="{83DCE1CA-C07A-4282-970F-788AADA277F3}" type="parTrans" cxnId="{F186701A-C436-4180-B0D9-2E847E75F22F}">
      <dgm:prSet/>
      <dgm:spPr/>
    </dgm:pt>
    <dgm:pt modelId="{271F9D4A-9763-40AB-999A-D2561E8B1C99}" type="sibTrans" cxnId="{F186701A-C436-4180-B0D9-2E847E75F22F}">
      <dgm:prSet/>
      <dgm:spPr/>
    </dgm:pt>
    <dgm:pt modelId="{04B76555-202F-473F-AE10-5820049F50C2}">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smtClean="0">
              <a:ln>
                <a:noFill/>
              </a:ln>
              <a:solidFill>
                <a:schemeClr val="tx1"/>
              </a:solidFill>
              <a:effectLst/>
              <a:latin typeface="Arial" charset="0"/>
              <a:cs typeface="Arial" charset="0"/>
            </a:rPr>
            <a:t>Setengah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smtClean="0">
              <a:ln>
                <a:noFill/>
              </a:ln>
              <a:solidFill>
                <a:schemeClr val="tx1"/>
              </a:solidFill>
              <a:effectLst/>
              <a:latin typeface="Arial" charset="0"/>
              <a:cs typeface="Arial" charset="0"/>
            </a:rPr>
            <a:t>Gelombang</a:t>
          </a:r>
          <a:endParaRPr kumimoji="0" lang="en-US" b="0" i="0" u="none" strike="noStrike" cap="none" normalizeH="0" baseline="0" smtClean="0">
            <a:ln>
              <a:noFill/>
            </a:ln>
            <a:solidFill>
              <a:schemeClr val="tx1"/>
            </a:solidFill>
            <a:effectLst/>
            <a:latin typeface="Arial" charset="0"/>
            <a:cs typeface="Arial" charset="0"/>
          </a:endParaRPr>
        </a:p>
      </dgm:t>
    </dgm:pt>
    <dgm:pt modelId="{C5DE7896-74C8-4375-9845-11D80BAC1B2C}" type="parTrans" cxnId="{BBDA66E2-99DE-449B-9B8C-344CA04B8890}">
      <dgm:prSet/>
      <dgm:spPr/>
    </dgm:pt>
    <dgm:pt modelId="{0F330936-2191-4E26-891A-81288D4B8AAB}" type="sibTrans" cxnId="{BBDA66E2-99DE-449B-9B8C-344CA04B8890}">
      <dgm:prSet/>
      <dgm:spPr/>
    </dgm:pt>
    <dgm:pt modelId="{599DEBCC-9AE3-4307-8BC7-8E586A70B4D3}">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smtClean="0">
              <a:ln>
                <a:noFill/>
              </a:ln>
              <a:solidFill>
                <a:schemeClr val="tx1"/>
              </a:solidFill>
              <a:effectLst/>
              <a:latin typeface="Arial" charset="0"/>
              <a:cs typeface="Arial" charset="0"/>
            </a:rPr>
            <a:t>Gelombang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smtClean="0">
              <a:ln>
                <a:noFill/>
              </a:ln>
              <a:solidFill>
                <a:schemeClr val="tx1"/>
              </a:solidFill>
              <a:effectLst/>
              <a:latin typeface="Arial" charset="0"/>
              <a:cs typeface="Arial" charset="0"/>
            </a:rPr>
            <a:t>Penuh</a:t>
          </a:r>
          <a:endParaRPr kumimoji="0" lang="en-US" b="0" i="0" u="none" strike="noStrike" cap="none" normalizeH="0" baseline="0" smtClean="0">
            <a:ln>
              <a:noFill/>
            </a:ln>
            <a:solidFill>
              <a:schemeClr val="tx1"/>
            </a:solidFill>
            <a:effectLst/>
            <a:latin typeface="Arial" charset="0"/>
            <a:cs typeface="Arial" charset="0"/>
          </a:endParaRPr>
        </a:p>
      </dgm:t>
    </dgm:pt>
    <dgm:pt modelId="{61059AAC-112C-4922-9B44-C0139E105C93}" type="parTrans" cxnId="{01AE59AB-19FD-47CB-B319-C282AD9AB2F2}">
      <dgm:prSet/>
      <dgm:spPr/>
    </dgm:pt>
    <dgm:pt modelId="{2A93ECC4-49E6-4B43-AD13-F4EA0C7546CC}" type="sibTrans" cxnId="{01AE59AB-19FD-47CB-B319-C282AD9AB2F2}">
      <dgm:prSet/>
      <dgm:spPr/>
    </dgm:pt>
    <dgm:pt modelId="{A837F57F-BDFC-4746-873B-175D3D3B03DF}" type="pres">
      <dgm:prSet presAssocID="{DC7F6461-9F27-45E5-9A32-895E52622447}" presName="hierChild1" presStyleCnt="0">
        <dgm:presLayoutVars>
          <dgm:orgChart val="1"/>
          <dgm:chPref val="1"/>
          <dgm:dir/>
          <dgm:animOne val="branch"/>
          <dgm:animLvl val="lvl"/>
          <dgm:resizeHandles/>
        </dgm:presLayoutVars>
      </dgm:prSet>
      <dgm:spPr/>
    </dgm:pt>
    <dgm:pt modelId="{BC6E8CA8-73A2-4128-A5FE-3284DD46C13B}" type="pres">
      <dgm:prSet presAssocID="{7ACAF591-1269-44F2-8569-DB809E8B15D7}" presName="hierRoot1" presStyleCnt="0">
        <dgm:presLayoutVars>
          <dgm:hierBranch/>
        </dgm:presLayoutVars>
      </dgm:prSet>
      <dgm:spPr/>
    </dgm:pt>
    <dgm:pt modelId="{9D3496C9-66FF-4829-AE98-BA420B077EA3}" type="pres">
      <dgm:prSet presAssocID="{7ACAF591-1269-44F2-8569-DB809E8B15D7}" presName="rootComposite1" presStyleCnt="0"/>
      <dgm:spPr/>
    </dgm:pt>
    <dgm:pt modelId="{0EE04BEE-DF95-43DC-93A6-60EE2528889C}" type="pres">
      <dgm:prSet presAssocID="{7ACAF591-1269-44F2-8569-DB809E8B15D7}" presName="rootText1" presStyleLbl="node0" presStyleIdx="0" presStyleCnt="1">
        <dgm:presLayoutVars>
          <dgm:chPref val="3"/>
        </dgm:presLayoutVars>
      </dgm:prSet>
      <dgm:spPr/>
    </dgm:pt>
    <dgm:pt modelId="{725104BB-17A4-4AC5-B605-2F7842F7E21E}" type="pres">
      <dgm:prSet presAssocID="{7ACAF591-1269-44F2-8569-DB809E8B15D7}" presName="rootConnector1" presStyleLbl="node1" presStyleIdx="0" presStyleCnt="0"/>
      <dgm:spPr/>
    </dgm:pt>
    <dgm:pt modelId="{F092807C-6173-4B8B-A491-730DD9CA76E0}" type="pres">
      <dgm:prSet presAssocID="{7ACAF591-1269-44F2-8569-DB809E8B15D7}" presName="hierChild2" presStyleCnt="0"/>
      <dgm:spPr/>
    </dgm:pt>
    <dgm:pt modelId="{899C0E30-F52A-4FBE-9FEA-68A0BF7C6576}" type="pres">
      <dgm:prSet presAssocID="{C5DE7896-74C8-4375-9845-11D80BAC1B2C}" presName="Name35" presStyleLbl="parChTrans1D2" presStyleIdx="0" presStyleCnt="2"/>
      <dgm:spPr/>
    </dgm:pt>
    <dgm:pt modelId="{7E987DA7-5A0D-4D85-B338-A792D189C9BC}" type="pres">
      <dgm:prSet presAssocID="{04B76555-202F-473F-AE10-5820049F50C2}" presName="hierRoot2" presStyleCnt="0">
        <dgm:presLayoutVars>
          <dgm:hierBranch/>
        </dgm:presLayoutVars>
      </dgm:prSet>
      <dgm:spPr/>
    </dgm:pt>
    <dgm:pt modelId="{00E7FEFF-3785-42C3-B626-6F2C380F182B}" type="pres">
      <dgm:prSet presAssocID="{04B76555-202F-473F-AE10-5820049F50C2}" presName="rootComposite" presStyleCnt="0"/>
      <dgm:spPr/>
    </dgm:pt>
    <dgm:pt modelId="{9D4E5A69-D452-48DA-BB15-B6A6DD101BCA}" type="pres">
      <dgm:prSet presAssocID="{04B76555-202F-473F-AE10-5820049F50C2}" presName="rootText" presStyleLbl="node2" presStyleIdx="0" presStyleCnt="2">
        <dgm:presLayoutVars>
          <dgm:chPref val="3"/>
        </dgm:presLayoutVars>
      </dgm:prSet>
      <dgm:spPr/>
    </dgm:pt>
    <dgm:pt modelId="{2E51B3FD-00B2-4FCD-BF3A-AFE6F3FABA77}" type="pres">
      <dgm:prSet presAssocID="{04B76555-202F-473F-AE10-5820049F50C2}" presName="rootConnector" presStyleLbl="node2" presStyleIdx="0" presStyleCnt="2"/>
      <dgm:spPr/>
    </dgm:pt>
    <dgm:pt modelId="{B42DE2E5-4B68-4495-97C3-DB3FD4B4E7E2}" type="pres">
      <dgm:prSet presAssocID="{04B76555-202F-473F-AE10-5820049F50C2}" presName="hierChild4" presStyleCnt="0"/>
      <dgm:spPr/>
    </dgm:pt>
    <dgm:pt modelId="{7027B9B4-D41E-46D0-AF70-D51136B7D541}" type="pres">
      <dgm:prSet presAssocID="{04B76555-202F-473F-AE10-5820049F50C2}" presName="hierChild5" presStyleCnt="0"/>
      <dgm:spPr/>
    </dgm:pt>
    <dgm:pt modelId="{ABA21B23-E709-4E58-93F7-0E787BE5E893}" type="pres">
      <dgm:prSet presAssocID="{61059AAC-112C-4922-9B44-C0139E105C93}" presName="Name35" presStyleLbl="parChTrans1D2" presStyleIdx="1" presStyleCnt="2"/>
      <dgm:spPr/>
    </dgm:pt>
    <dgm:pt modelId="{FAD47D65-821A-4DF7-A870-15602B5A826A}" type="pres">
      <dgm:prSet presAssocID="{599DEBCC-9AE3-4307-8BC7-8E586A70B4D3}" presName="hierRoot2" presStyleCnt="0">
        <dgm:presLayoutVars>
          <dgm:hierBranch/>
        </dgm:presLayoutVars>
      </dgm:prSet>
      <dgm:spPr/>
    </dgm:pt>
    <dgm:pt modelId="{B4828BD7-3B3D-42C3-8A89-D36C2AA35868}" type="pres">
      <dgm:prSet presAssocID="{599DEBCC-9AE3-4307-8BC7-8E586A70B4D3}" presName="rootComposite" presStyleCnt="0"/>
      <dgm:spPr/>
    </dgm:pt>
    <dgm:pt modelId="{0366D87E-5391-4D44-B5C9-9FE2382AD1F2}" type="pres">
      <dgm:prSet presAssocID="{599DEBCC-9AE3-4307-8BC7-8E586A70B4D3}" presName="rootText" presStyleLbl="node2" presStyleIdx="1" presStyleCnt="2">
        <dgm:presLayoutVars>
          <dgm:chPref val="3"/>
        </dgm:presLayoutVars>
      </dgm:prSet>
      <dgm:spPr/>
    </dgm:pt>
    <dgm:pt modelId="{95782344-F5A5-446B-970D-37A31087B740}" type="pres">
      <dgm:prSet presAssocID="{599DEBCC-9AE3-4307-8BC7-8E586A70B4D3}" presName="rootConnector" presStyleLbl="node2" presStyleIdx="1" presStyleCnt="2"/>
      <dgm:spPr/>
    </dgm:pt>
    <dgm:pt modelId="{830DAF74-4EEF-4AC5-B00B-AF5FB95D468C}" type="pres">
      <dgm:prSet presAssocID="{599DEBCC-9AE3-4307-8BC7-8E586A70B4D3}" presName="hierChild4" presStyleCnt="0"/>
      <dgm:spPr/>
    </dgm:pt>
    <dgm:pt modelId="{9626EAE0-6CB3-4F8F-8288-8B07C4D729C2}" type="pres">
      <dgm:prSet presAssocID="{599DEBCC-9AE3-4307-8BC7-8E586A70B4D3}" presName="hierChild5" presStyleCnt="0"/>
      <dgm:spPr/>
    </dgm:pt>
    <dgm:pt modelId="{020AE46C-E6AD-4E0C-9A3C-E1E286C36ED9}" type="pres">
      <dgm:prSet presAssocID="{7ACAF591-1269-44F2-8569-DB809E8B15D7}" presName="hierChild3" presStyleCnt="0"/>
      <dgm:spPr/>
    </dgm:pt>
  </dgm:ptLst>
  <dgm:cxnLst>
    <dgm:cxn modelId="{BBDA66E2-99DE-449B-9B8C-344CA04B8890}" srcId="{7ACAF591-1269-44F2-8569-DB809E8B15D7}" destId="{04B76555-202F-473F-AE10-5820049F50C2}" srcOrd="0" destOrd="0" parTransId="{C5DE7896-74C8-4375-9845-11D80BAC1B2C}" sibTransId="{0F330936-2191-4E26-891A-81288D4B8AAB}"/>
    <dgm:cxn modelId="{F186701A-C436-4180-B0D9-2E847E75F22F}" srcId="{DC7F6461-9F27-45E5-9A32-895E52622447}" destId="{7ACAF591-1269-44F2-8569-DB809E8B15D7}" srcOrd="0" destOrd="0" parTransId="{83DCE1CA-C07A-4282-970F-788AADA277F3}" sibTransId="{271F9D4A-9763-40AB-999A-D2561E8B1C99}"/>
    <dgm:cxn modelId="{66117DEF-9E05-41C3-9597-2C49883AD923}" type="presOf" srcId="{599DEBCC-9AE3-4307-8BC7-8E586A70B4D3}" destId="{0366D87E-5391-4D44-B5C9-9FE2382AD1F2}" srcOrd="0" destOrd="0" presId="urn:microsoft.com/office/officeart/2005/8/layout/orgChart1"/>
    <dgm:cxn modelId="{5C3A0793-3943-420B-920B-45257A6F9979}" type="presOf" srcId="{61059AAC-112C-4922-9B44-C0139E105C93}" destId="{ABA21B23-E709-4E58-93F7-0E787BE5E893}" srcOrd="0" destOrd="0" presId="urn:microsoft.com/office/officeart/2005/8/layout/orgChart1"/>
    <dgm:cxn modelId="{33E7031E-C775-4308-937A-50781DF88F02}" type="presOf" srcId="{04B76555-202F-473F-AE10-5820049F50C2}" destId="{2E51B3FD-00B2-4FCD-BF3A-AFE6F3FABA77}" srcOrd="1" destOrd="0" presId="urn:microsoft.com/office/officeart/2005/8/layout/orgChart1"/>
    <dgm:cxn modelId="{173E72EA-F929-4432-9F7C-1D950F97171E}" type="presOf" srcId="{7ACAF591-1269-44F2-8569-DB809E8B15D7}" destId="{725104BB-17A4-4AC5-B605-2F7842F7E21E}" srcOrd="1" destOrd="0" presId="urn:microsoft.com/office/officeart/2005/8/layout/orgChart1"/>
    <dgm:cxn modelId="{97070945-06FB-42DC-BD6D-79AB7D512571}" type="presOf" srcId="{599DEBCC-9AE3-4307-8BC7-8E586A70B4D3}" destId="{95782344-F5A5-446B-970D-37A31087B740}" srcOrd="1" destOrd="0" presId="urn:microsoft.com/office/officeart/2005/8/layout/orgChart1"/>
    <dgm:cxn modelId="{13AEAA83-9C4D-4E3C-A01A-57198BAEE1EE}" type="presOf" srcId="{DC7F6461-9F27-45E5-9A32-895E52622447}" destId="{A837F57F-BDFC-4746-873B-175D3D3B03DF}" srcOrd="0" destOrd="0" presId="urn:microsoft.com/office/officeart/2005/8/layout/orgChart1"/>
    <dgm:cxn modelId="{B81C270B-94A1-48D6-82C3-3780FA378009}" type="presOf" srcId="{7ACAF591-1269-44F2-8569-DB809E8B15D7}" destId="{0EE04BEE-DF95-43DC-93A6-60EE2528889C}" srcOrd="0" destOrd="0" presId="urn:microsoft.com/office/officeart/2005/8/layout/orgChart1"/>
    <dgm:cxn modelId="{07695CF2-E118-4950-AA88-0A93AA566B03}" type="presOf" srcId="{04B76555-202F-473F-AE10-5820049F50C2}" destId="{9D4E5A69-D452-48DA-BB15-B6A6DD101BCA}" srcOrd="0" destOrd="0" presId="urn:microsoft.com/office/officeart/2005/8/layout/orgChart1"/>
    <dgm:cxn modelId="{01AE59AB-19FD-47CB-B319-C282AD9AB2F2}" srcId="{7ACAF591-1269-44F2-8569-DB809E8B15D7}" destId="{599DEBCC-9AE3-4307-8BC7-8E586A70B4D3}" srcOrd="1" destOrd="0" parTransId="{61059AAC-112C-4922-9B44-C0139E105C93}" sibTransId="{2A93ECC4-49E6-4B43-AD13-F4EA0C7546CC}"/>
    <dgm:cxn modelId="{E9CB1740-39B9-4C9E-AC5A-D99D74563206}" type="presOf" srcId="{C5DE7896-74C8-4375-9845-11D80BAC1B2C}" destId="{899C0E30-F52A-4FBE-9FEA-68A0BF7C6576}" srcOrd="0" destOrd="0" presId="urn:microsoft.com/office/officeart/2005/8/layout/orgChart1"/>
    <dgm:cxn modelId="{EA3BA8AA-171E-46AB-83FB-ABFF9C287F54}" type="presParOf" srcId="{A837F57F-BDFC-4746-873B-175D3D3B03DF}" destId="{BC6E8CA8-73A2-4128-A5FE-3284DD46C13B}" srcOrd="0" destOrd="0" presId="urn:microsoft.com/office/officeart/2005/8/layout/orgChart1"/>
    <dgm:cxn modelId="{A680368F-F47F-4B58-8890-1D6FB5C7D769}" type="presParOf" srcId="{BC6E8CA8-73A2-4128-A5FE-3284DD46C13B}" destId="{9D3496C9-66FF-4829-AE98-BA420B077EA3}" srcOrd="0" destOrd="0" presId="urn:microsoft.com/office/officeart/2005/8/layout/orgChart1"/>
    <dgm:cxn modelId="{4C8A756F-8861-4CCB-81A0-B1ED42DF8ACB}" type="presParOf" srcId="{9D3496C9-66FF-4829-AE98-BA420B077EA3}" destId="{0EE04BEE-DF95-43DC-93A6-60EE2528889C}" srcOrd="0" destOrd="0" presId="urn:microsoft.com/office/officeart/2005/8/layout/orgChart1"/>
    <dgm:cxn modelId="{BE760E1E-F8F3-42E0-9F52-5F518B1D6B20}" type="presParOf" srcId="{9D3496C9-66FF-4829-AE98-BA420B077EA3}" destId="{725104BB-17A4-4AC5-B605-2F7842F7E21E}" srcOrd="1" destOrd="0" presId="urn:microsoft.com/office/officeart/2005/8/layout/orgChart1"/>
    <dgm:cxn modelId="{52D45F2B-624B-430A-8AFD-10D8DCD6035B}" type="presParOf" srcId="{BC6E8CA8-73A2-4128-A5FE-3284DD46C13B}" destId="{F092807C-6173-4B8B-A491-730DD9CA76E0}" srcOrd="1" destOrd="0" presId="urn:microsoft.com/office/officeart/2005/8/layout/orgChart1"/>
    <dgm:cxn modelId="{F926F961-CA2D-4966-BA8D-DB4E819C3B8B}" type="presParOf" srcId="{F092807C-6173-4B8B-A491-730DD9CA76E0}" destId="{899C0E30-F52A-4FBE-9FEA-68A0BF7C6576}" srcOrd="0" destOrd="0" presId="urn:microsoft.com/office/officeart/2005/8/layout/orgChart1"/>
    <dgm:cxn modelId="{1C4FD1DA-CE95-4BC6-BE7E-B005EEA863F8}" type="presParOf" srcId="{F092807C-6173-4B8B-A491-730DD9CA76E0}" destId="{7E987DA7-5A0D-4D85-B338-A792D189C9BC}" srcOrd="1" destOrd="0" presId="urn:microsoft.com/office/officeart/2005/8/layout/orgChart1"/>
    <dgm:cxn modelId="{1AD3232B-7544-41D3-BA1A-DA7A04C199CA}" type="presParOf" srcId="{7E987DA7-5A0D-4D85-B338-A792D189C9BC}" destId="{00E7FEFF-3785-42C3-B626-6F2C380F182B}" srcOrd="0" destOrd="0" presId="urn:microsoft.com/office/officeart/2005/8/layout/orgChart1"/>
    <dgm:cxn modelId="{312278A2-7857-4EAF-B77D-3E0227337BAA}" type="presParOf" srcId="{00E7FEFF-3785-42C3-B626-6F2C380F182B}" destId="{9D4E5A69-D452-48DA-BB15-B6A6DD101BCA}" srcOrd="0" destOrd="0" presId="urn:microsoft.com/office/officeart/2005/8/layout/orgChart1"/>
    <dgm:cxn modelId="{4FEDD1F4-E909-4542-BB36-04ADC7760545}" type="presParOf" srcId="{00E7FEFF-3785-42C3-B626-6F2C380F182B}" destId="{2E51B3FD-00B2-4FCD-BF3A-AFE6F3FABA77}" srcOrd="1" destOrd="0" presId="urn:microsoft.com/office/officeart/2005/8/layout/orgChart1"/>
    <dgm:cxn modelId="{9FF41E8D-E289-41D9-989B-DC5D508279DE}" type="presParOf" srcId="{7E987DA7-5A0D-4D85-B338-A792D189C9BC}" destId="{B42DE2E5-4B68-4495-97C3-DB3FD4B4E7E2}" srcOrd="1" destOrd="0" presId="urn:microsoft.com/office/officeart/2005/8/layout/orgChart1"/>
    <dgm:cxn modelId="{D4111D53-B7E9-46E5-BE0A-2632D18DF7F4}" type="presParOf" srcId="{7E987DA7-5A0D-4D85-B338-A792D189C9BC}" destId="{7027B9B4-D41E-46D0-AF70-D51136B7D541}" srcOrd="2" destOrd="0" presId="urn:microsoft.com/office/officeart/2005/8/layout/orgChart1"/>
    <dgm:cxn modelId="{07E4CBCE-1F62-4CB2-88C6-9C3F076F6854}" type="presParOf" srcId="{F092807C-6173-4B8B-A491-730DD9CA76E0}" destId="{ABA21B23-E709-4E58-93F7-0E787BE5E893}" srcOrd="2" destOrd="0" presId="urn:microsoft.com/office/officeart/2005/8/layout/orgChart1"/>
    <dgm:cxn modelId="{02D55722-70B1-46D2-981E-286EC64773E8}" type="presParOf" srcId="{F092807C-6173-4B8B-A491-730DD9CA76E0}" destId="{FAD47D65-821A-4DF7-A870-15602B5A826A}" srcOrd="3" destOrd="0" presId="urn:microsoft.com/office/officeart/2005/8/layout/orgChart1"/>
    <dgm:cxn modelId="{1F0517D9-4E39-4F86-8418-DAEF24FF50CC}" type="presParOf" srcId="{FAD47D65-821A-4DF7-A870-15602B5A826A}" destId="{B4828BD7-3B3D-42C3-8A89-D36C2AA35868}" srcOrd="0" destOrd="0" presId="urn:microsoft.com/office/officeart/2005/8/layout/orgChart1"/>
    <dgm:cxn modelId="{242211B5-6400-46EF-B549-69A7E20F0929}" type="presParOf" srcId="{B4828BD7-3B3D-42C3-8A89-D36C2AA35868}" destId="{0366D87E-5391-4D44-B5C9-9FE2382AD1F2}" srcOrd="0" destOrd="0" presId="urn:microsoft.com/office/officeart/2005/8/layout/orgChart1"/>
    <dgm:cxn modelId="{6EBA04DC-3D1E-4E81-BDC1-245F1B74421E}" type="presParOf" srcId="{B4828BD7-3B3D-42C3-8A89-D36C2AA35868}" destId="{95782344-F5A5-446B-970D-37A31087B740}" srcOrd="1" destOrd="0" presId="urn:microsoft.com/office/officeart/2005/8/layout/orgChart1"/>
    <dgm:cxn modelId="{8517BABA-A89E-49AA-BD78-E13F70566F0C}" type="presParOf" srcId="{FAD47D65-821A-4DF7-A870-15602B5A826A}" destId="{830DAF74-4EEF-4AC5-B00B-AF5FB95D468C}" srcOrd="1" destOrd="0" presId="urn:microsoft.com/office/officeart/2005/8/layout/orgChart1"/>
    <dgm:cxn modelId="{D89D4C77-33ED-4AFC-9177-42F671048EAA}" type="presParOf" srcId="{FAD47D65-821A-4DF7-A870-15602B5A826A}" destId="{9626EAE0-6CB3-4F8F-8288-8B07C4D729C2}" srcOrd="2" destOrd="0" presId="urn:microsoft.com/office/officeart/2005/8/layout/orgChart1"/>
    <dgm:cxn modelId="{11E7F8FD-3F5D-4781-A899-ABD2A1ECDC16}" type="presParOf" srcId="{BC6E8CA8-73A2-4128-A5FE-3284DD46C13B}" destId="{020AE46C-E6AD-4E0C-9A3C-E1E286C36ED9}"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33.wmf"/><Relationship Id="rId7" Type="http://schemas.openxmlformats.org/officeDocument/2006/relationships/image" Target="../media/image37.emf"/><Relationship Id="rId2" Type="http://schemas.openxmlformats.org/officeDocument/2006/relationships/image" Target="../media/image32.wmf"/><Relationship Id="rId1" Type="http://schemas.openxmlformats.org/officeDocument/2006/relationships/image" Target="../media/image31.wmf"/><Relationship Id="rId6" Type="http://schemas.openxmlformats.org/officeDocument/2006/relationships/image" Target="../media/image36.wmf"/><Relationship Id="rId5" Type="http://schemas.openxmlformats.org/officeDocument/2006/relationships/image" Target="../media/image35.emf"/><Relationship Id="rId4" Type="http://schemas.openxmlformats.org/officeDocument/2006/relationships/image" Target="../media/image34.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image" Target="../media/image40.emf"/><Relationship Id="rId1" Type="http://schemas.openxmlformats.org/officeDocument/2006/relationships/image" Target="../media/image39.emf"/><Relationship Id="rId4" Type="http://schemas.openxmlformats.org/officeDocument/2006/relationships/image" Target="../media/image42.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image" Target="../media/image45.emf"/><Relationship Id="rId1" Type="http://schemas.openxmlformats.org/officeDocument/2006/relationships/image" Target="../media/image44.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image" Target="../media/image48.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image" Target="../media/image51.wmf"/><Relationship Id="rId1" Type="http://schemas.openxmlformats.org/officeDocument/2006/relationships/image" Target="../media/image50.e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57.wmf"/><Relationship Id="rId1" Type="http://schemas.openxmlformats.org/officeDocument/2006/relationships/image" Target="../media/image56.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6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2E9B594-D264-41B9-874C-69A8BD6DBAD2}" type="datetimeFigureOut">
              <a:rPr lang="en-US" smtClean="0"/>
              <a:pPr/>
              <a:t>10/5/2015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710AAFB-7F23-416B-A080-4242705E8517}" type="slidenum">
              <a:rPr lang="en-US" smtClean="0"/>
              <a:pPr/>
              <a:t>‹#›</a:t>
            </a:fld>
            <a:endParaRPr lang="en-US"/>
          </a:p>
        </p:txBody>
      </p:sp>
    </p:spTree>
    <p:extLst>
      <p:ext uri="{BB962C8B-B14F-4D97-AF65-F5344CB8AC3E}">
        <p14:creationId xmlns:p14="http://schemas.microsoft.com/office/powerpoint/2010/main" val="2562264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710AAFB-7F23-416B-A080-4242705E8517}" type="slidenum">
              <a:rPr lang="en-US" smtClean="0"/>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Dfd</a:t>
            </a:r>
          </a:p>
          <a:p>
            <a:pPr eaLnBrk="1" hangingPunct="1"/>
            <a:endParaRPr lang="en-US" smtClean="0"/>
          </a:p>
          <a:p>
            <a:pPr eaLnBrk="1" hangingPunct="1"/>
            <a:endParaRPr lang="en-IN" smtClean="0"/>
          </a:p>
        </p:txBody>
      </p:sp>
      <p:sp>
        <p:nvSpPr>
          <p:cNvPr id="348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FD370C9-7229-4BE9-B8F7-86FD37C0DE6B}" type="slidenum">
              <a:rPr lang="en-US" smtClean="0"/>
              <a:pPr/>
              <a:t>36</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id-ID"/>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p>
            <a:fld id="{8711105A-6F2E-4D67-BB4C-738E444C1E8B}" type="datetime1">
              <a:rPr lang="id-ID" smtClean="0"/>
              <a:t>05/10/2015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BEA9C55-DF84-48B1-A654-5F0F2B7DCC05}" type="slidenum">
              <a:rPr lang="id-ID" smtClean="0"/>
              <a:pPr/>
              <a:t>‹#›</a:t>
            </a:fld>
            <a:endParaRPr lang="id-I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CCB79B40-98A8-4942-81ED-2B1DD890B4A4}" type="datetime1">
              <a:rPr lang="id-ID" smtClean="0"/>
              <a:t>05/10/2015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BEA9C55-DF84-48B1-A654-5F0F2B7DCC05}" type="slidenum">
              <a:rPr lang="id-ID" smtClean="0"/>
              <a:pPr/>
              <a:t>‹#›</a:t>
            </a:fld>
            <a:endParaRPr lang="id-I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11FFFDC8-00CA-486D-9C6D-595ABF095553}" type="datetime1">
              <a:rPr lang="id-ID" smtClean="0"/>
              <a:t>05/10/2015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BEA9C55-DF84-48B1-A654-5F0F2B7DCC05}" type="slidenum">
              <a:rPr lang="id-ID" smtClean="0"/>
              <a:pPr/>
              <a:t>‹#›</a:t>
            </a:fld>
            <a:endParaRPr lang="id-I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136C23A8-549B-4D20-95B3-CD63413EDDD7}" type="datetime1">
              <a:rPr lang="id-ID" smtClean="0"/>
              <a:t>05/10/2015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BEA9C55-DF84-48B1-A654-5F0F2B7DCC05}" type="slidenum">
              <a:rPr lang="id-ID" smtClean="0"/>
              <a:pPr/>
              <a:t>‹#›</a:t>
            </a:fld>
            <a:endParaRPr lang="id-I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20F2063-8787-4A60-ACC2-9EC478D20A71}" type="datetime1">
              <a:rPr lang="id-ID" smtClean="0"/>
              <a:t>05/10/2015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BEA9C55-DF84-48B1-A654-5F0F2B7DCC05}" type="slidenum">
              <a:rPr lang="id-ID" smtClean="0"/>
              <a:pPr/>
              <a:t>‹#›</a:t>
            </a:fld>
            <a:endParaRPr lang="id-I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p>
            <a:fld id="{1D68337F-96C1-4C3F-B334-DFF415C46CD9}" type="datetime1">
              <a:rPr lang="id-ID" smtClean="0"/>
              <a:t>05/10/2015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BBEA9C55-DF84-48B1-A654-5F0F2B7DCC05}" type="slidenum">
              <a:rPr lang="id-ID" smtClean="0"/>
              <a:pPr/>
              <a:t>‹#›</a:t>
            </a:fld>
            <a:endParaRPr lang="id-I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p>
            <a:fld id="{4962F139-1AAB-4C91-BDA7-C2124C64D1B5}" type="datetime1">
              <a:rPr lang="id-ID" smtClean="0"/>
              <a:t>05/10/2015</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BBEA9C55-DF84-48B1-A654-5F0F2B7DCC05}" type="slidenum">
              <a:rPr lang="id-ID" smtClean="0"/>
              <a:pPr/>
              <a:t>‹#›</a:t>
            </a:fld>
            <a:endParaRPr lang="id-I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p>
            <a:fld id="{481CF805-53EA-4107-8275-711C6D7536C5}" type="datetime1">
              <a:rPr lang="id-ID" smtClean="0"/>
              <a:t>05/10/2015</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BBEA9C55-DF84-48B1-A654-5F0F2B7DCC05}" type="slidenum">
              <a:rPr lang="id-ID" smtClean="0"/>
              <a:pPr/>
              <a:t>‹#›</a:t>
            </a:fld>
            <a:endParaRPr lang="id-I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68C50D-76F1-460E-95E7-C5090A86A7C1}" type="datetime1">
              <a:rPr lang="id-ID" smtClean="0"/>
              <a:t>05/10/2015</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BBEA9C55-DF84-48B1-A654-5F0F2B7DCC05}" type="slidenum">
              <a:rPr lang="id-ID" smtClean="0"/>
              <a:pPr/>
              <a:t>‹#›</a:t>
            </a:fld>
            <a:endParaRPr lang="id-I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D9CD7B-3F8B-4186-8DE4-E1E1D7E99853}" type="datetime1">
              <a:rPr lang="id-ID" smtClean="0"/>
              <a:t>05/10/2015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BBEA9C55-DF84-48B1-A654-5F0F2B7DCC05}" type="slidenum">
              <a:rPr lang="id-ID" smtClean="0"/>
              <a:pPr/>
              <a:t>‹#›</a:t>
            </a:fld>
            <a:endParaRPr lang="id-I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CB117E-EB27-4E0E-A99B-002C4501164A}" type="datetime1">
              <a:rPr lang="id-ID" smtClean="0"/>
              <a:t>05/10/2015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BBEA9C55-DF84-48B1-A654-5F0F2B7DCC05}" type="slidenum">
              <a:rPr lang="id-ID" smtClean="0"/>
              <a:pPr/>
              <a:t>‹#›</a:t>
            </a:fld>
            <a:endParaRPr lang="id-ID"/>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50000"/>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id-ID"/>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A446F0-BD01-42FB-8779-02E800DD0543}" type="datetime1">
              <a:rPr lang="id-ID" smtClean="0"/>
              <a:t>05/10/2015</a:t>
            </a:fld>
            <a:endParaRPr lang="id-ID"/>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EA9C55-DF84-48B1-A654-5F0F2B7DCC05}" type="slidenum">
              <a:rPr lang="id-ID" smtClean="0"/>
              <a:pPr/>
              <a:t>‹#›</a:t>
            </a:fld>
            <a:endParaRPr lang="id-ID"/>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dds@politekniktelkom.ac.id" TargetMode="Externa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png"/><Relationship Id="rId5" Type="http://schemas.openxmlformats.org/officeDocument/2006/relationships/image" Target="../media/image21.jpeg"/><Relationship Id="rId4" Type="http://schemas.openxmlformats.org/officeDocument/2006/relationships/image" Target="../media/image20.emf"/></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oleObject" Target="../embeddings/oleObject4.bin"/><Relationship Id="rId13" Type="http://schemas.openxmlformats.org/officeDocument/2006/relationships/image" Target="../media/image35.emf"/><Relationship Id="rId18" Type="http://schemas.openxmlformats.org/officeDocument/2006/relationships/image" Target="../media/image2.png"/><Relationship Id="rId3" Type="http://schemas.openxmlformats.org/officeDocument/2006/relationships/image" Target="../media/image38.jpeg"/><Relationship Id="rId7" Type="http://schemas.openxmlformats.org/officeDocument/2006/relationships/image" Target="../media/image32.wmf"/><Relationship Id="rId12" Type="http://schemas.openxmlformats.org/officeDocument/2006/relationships/oleObject" Target="../embeddings/oleObject6.bin"/><Relationship Id="rId17" Type="http://schemas.openxmlformats.org/officeDocument/2006/relationships/image" Target="../media/image37.emf"/><Relationship Id="rId2" Type="http://schemas.openxmlformats.org/officeDocument/2006/relationships/slideLayout" Target="../slideLayouts/slideLayout2.xml"/><Relationship Id="rId16" Type="http://schemas.openxmlformats.org/officeDocument/2006/relationships/oleObject" Target="../embeddings/oleObject8.bin"/><Relationship Id="rId1" Type="http://schemas.openxmlformats.org/officeDocument/2006/relationships/vmlDrawing" Target="../drawings/vmlDrawing2.vml"/><Relationship Id="rId6" Type="http://schemas.openxmlformats.org/officeDocument/2006/relationships/oleObject" Target="../embeddings/oleObject3.bin"/><Relationship Id="rId11" Type="http://schemas.openxmlformats.org/officeDocument/2006/relationships/image" Target="../media/image34.wmf"/><Relationship Id="rId5" Type="http://schemas.openxmlformats.org/officeDocument/2006/relationships/image" Target="../media/image31.wmf"/><Relationship Id="rId15" Type="http://schemas.openxmlformats.org/officeDocument/2006/relationships/image" Target="../media/image36.wmf"/><Relationship Id="rId10" Type="http://schemas.openxmlformats.org/officeDocument/2006/relationships/oleObject" Target="../embeddings/oleObject5.bin"/><Relationship Id="rId4" Type="http://schemas.openxmlformats.org/officeDocument/2006/relationships/oleObject" Target="../embeddings/oleObject2.bin"/><Relationship Id="rId9" Type="http://schemas.openxmlformats.org/officeDocument/2006/relationships/image" Target="../media/image33.wmf"/><Relationship Id="rId14" Type="http://schemas.openxmlformats.org/officeDocument/2006/relationships/oleObject" Target="../embeddings/oleObject7.bin"/></Relationships>
</file>

<file path=ppt/slides/_rels/slide43.xml.rels><?xml version="1.0" encoding="UTF-8" standalone="yes"?>
<Relationships xmlns="http://schemas.openxmlformats.org/package/2006/relationships"><Relationship Id="rId8" Type="http://schemas.openxmlformats.org/officeDocument/2006/relationships/oleObject" Target="../embeddings/oleObject11.bin"/><Relationship Id="rId3" Type="http://schemas.openxmlformats.org/officeDocument/2006/relationships/oleObject" Target="../embeddings/oleObject9.bin"/><Relationship Id="rId7" Type="http://schemas.openxmlformats.org/officeDocument/2006/relationships/image" Target="../media/image43.jpeg"/><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40.emf"/><Relationship Id="rId11" Type="http://schemas.openxmlformats.org/officeDocument/2006/relationships/image" Target="../media/image42.wmf"/><Relationship Id="rId5" Type="http://schemas.openxmlformats.org/officeDocument/2006/relationships/oleObject" Target="../embeddings/oleObject10.bin"/><Relationship Id="rId10" Type="http://schemas.openxmlformats.org/officeDocument/2006/relationships/oleObject" Target="../embeddings/oleObject12.bin"/><Relationship Id="rId4" Type="http://schemas.openxmlformats.org/officeDocument/2006/relationships/image" Target="../media/image39.emf"/><Relationship Id="rId9" Type="http://schemas.openxmlformats.org/officeDocument/2006/relationships/image" Target="../media/image41.wmf"/></Relationships>
</file>

<file path=ppt/slides/_rels/slide44.xml.rels><?xml version="1.0" encoding="UTF-8" standalone="yes"?>
<Relationships xmlns="http://schemas.openxmlformats.org/package/2006/relationships"><Relationship Id="rId8" Type="http://schemas.openxmlformats.org/officeDocument/2006/relationships/oleObject" Target="../embeddings/oleObject15.bin"/><Relationship Id="rId3" Type="http://schemas.openxmlformats.org/officeDocument/2006/relationships/oleObject" Target="../embeddings/oleObject13.bin"/><Relationship Id="rId7" Type="http://schemas.openxmlformats.org/officeDocument/2006/relationships/image" Target="../media/image47.jpeg"/><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45.emf"/><Relationship Id="rId5" Type="http://schemas.openxmlformats.org/officeDocument/2006/relationships/oleObject" Target="../embeddings/oleObject14.bin"/><Relationship Id="rId10" Type="http://schemas.openxmlformats.org/officeDocument/2006/relationships/image" Target="../media/image2.png"/><Relationship Id="rId4" Type="http://schemas.openxmlformats.org/officeDocument/2006/relationships/image" Target="../media/image44.emf"/><Relationship Id="rId9" Type="http://schemas.openxmlformats.org/officeDocument/2006/relationships/image" Target="../media/image46.wmf"/></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16.bin"/><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49.emf"/><Relationship Id="rId5" Type="http://schemas.openxmlformats.org/officeDocument/2006/relationships/oleObject" Target="../embeddings/oleObject17.bin"/><Relationship Id="rId4" Type="http://schemas.openxmlformats.org/officeDocument/2006/relationships/image" Target="../media/image48.emf"/></Relationships>
</file>

<file path=ppt/slides/_rels/slide46.xml.rels><?xml version="1.0" encoding="UTF-8" standalone="yes"?>
<Relationships xmlns="http://schemas.openxmlformats.org/package/2006/relationships"><Relationship Id="rId8" Type="http://schemas.openxmlformats.org/officeDocument/2006/relationships/image" Target="../media/image49.emf"/><Relationship Id="rId3" Type="http://schemas.openxmlformats.org/officeDocument/2006/relationships/oleObject" Target="../embeddings/oleObject18.bin"/><Relationship Id="rId7" Type="http://schemas.openxmlformats.org/officeDocument/2006/relationships/oleObject" Target="../embeddings/oleObject20.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51.wmf"/><Relationship Id="rId5" Type="http://schemas.openxmlformats.org/officeDocument/2006/relationships/oleObject" Target="../embeddings/oleObject19.bin"/><Relationship Id="rId4" Type="http://schemas.openxmlformats.org/officeDocument/2006/relationships/image" Target="../media/image50.emf"/><Relationship Id="rId9" Type="http://schemas.openxmlformats.org/officeDocument/2006/relationships/image" Target="../media/image2.png"/></Relationships>
</file>

<file path=ppt/slides/_rels/slide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1.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png"/><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5.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21.bin"/><Relationship Id="rId7" Type="http://schemas.openxmlformats.org/officeDocument/2006/relationships/image" Target="../media/image2.png"/><Relationship Id="rId2" Type="http://schemas.openxmlformats.org/officeDocument/2006/relationships/slideLayout" Target="../slideLayouts/slideLayout6.xml"/><Relationship Id="rId1" Type="http://schemas.openxmlformats.org/officeDocument/2006/relationships/vmlDrawing" Target="../drawings/vmlDrawing7.vml"/><Relationship Id="rId6" Type="http://schemas.openxmlformats.org/officeDocument/2006/relationships/image" Target="../media/image57.wmf"/><Relationship Id="rId5" Type="http://schemas.openxmlformats.org/officeDocument/2006/relationships/oleObject" Target="../embeddings/oleObject22.bin"/><Relationship Id="rId4" Type="http://schemas.openxmlformats.org/officeDocument/2006/relationships/image" Target="../media/image56.emf"/></Relationships>
</file>

<file path=ppt/slides/_rels/slide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8.pn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9.pn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6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62.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6.xml"/><Relationship Id="rId1" Type="http://schemas.openxmlformats.org/officeDocument/2006/relationships/vmlDrawing" Target="../drawings/vmlDrawing8.vml"/><Relationship Id="rId6" Type="http://schemas.openxmlformats.org/officeDocument/2006/relationships/image" Target="../media/image2.png"/><Relationship Id="rId5" Type="http://schemas.openxmlformats.org/officeDocument/2006/relationships/image" Target="../media/image67.png"/><Relationship Id="rId4" Type="http://schemas.openxmlformats.org/officeDocument/2006/relationships/image" Target="../media/image66.wmf"/></Relationships>
</file>

<file path=ppt/slides/_rels/slide6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80222" y="3573016"/>
            <a:ext cx="4464496" cy="1784240"/>
          </a:xfrm>
        </p:spPr>
        <p:txBody>
          <a:bodyPr>
            <a:normAutofit fontScale="40000" lnSpcReduction="20000"/>
          </a:bodyPr>
          <a:lstStyle/>
          <a:p>
            <a:r>
              <a:rPr lang="id-ID" sz="4000" b="1" dirty="0" smtClean="0">
                <a:solidFill>
                  <a:schemeClr val="tx1"/>
                </a:solidFill>
              </a:rPr>
              <a:t>Disusun oleh:</a:t>
            </a:r>
          </a:p>
          <a:p>
            <a:r>
              <a:rPr lang="id-ID" sz="4000" b="1" dirty="0" smtClean="0">
                <a:solidFill>
                  <a:schemeClr val="tx1"/>
                </a:solidFill>
              </a:rPr>
              <a:t>Duddy Soegiarto, ST.,MT</a:t>
            </a:r>
          </a:p>
          <a:p>
            <a:r>
              <a:rPr lang="id-ID" sz="4000" b="1" dirty="0" smtClean="0">
                <a:solidFill>
                  <a:schemeClr val="tx1"/>
                </a:solidFill>
                <a:hlinkClick r:id="rId2"/>
              </a:rPr>
              <a:t>dds@politekniktelkom.ac.id</a:t>
            </a:r>
            <a:endParaRPr lang="en-US" sz="4000" b="1" dirty="0" smtClean="0">
              <a:solidFill>
                <a:schemeClr val="tx1"/>
              </a:solidFill>
            </a:endParaRPr>
          </a:p>
          <a:p>
            <a:endParaRPr lang="en-US" sz="4000" b="1" dirty="0" smtClean="0">
              <a:solidFill>
                <a:schemeClr val="tx1"/>
              </a:solidFill>
            </a:endParaRPr>
          </a:p>
          <a:p>
            <a:r>
              <a:rPr lang="en-US" sz="4000" b="1" dirty="0" smtClean="0">
                <a:solidFill>
                  <a:schemeClr val="tx1"/>
                </a:solidFill>
              </a:rPr>
              <a:t>Rini Handayani</a:t>
            </a:r>
          </a:p>
          <a:p>
            <a:r>
              <a:rPr lang="en-US" sz="4000" b="1" dirty="0" smtClean="0">
                <a:solidFill>
                  <a:schemeClr val="tx1"/>
                </a:solidFill>
              </a:rPr>
              <a:t>rini.handayani@tass.telkomuniversity.ac.id</a:t>
            </a:r>
          </a:p>
        </p:txBody>
      </p:sp>
      <p:sp>
        <p:nvSpPr>
          <p:cNvPr id="4" name="TextBox 3"/>
          <p:cNvSpPr txBox="1"/>
          <p:nvPr/>
        </p:nvSpPr>
        <p:spPr>
          <a:xfrm>
            <a:off x="4932040" y="260648"/>
            <a:ext cx="3990964" cy="523220"/>
          </a:xfrm>
          <a:prstGeom prst="rect">
            <a:avLst/>
          </a:prstGeom>
          <a:noFill/>
        </p:spPr>
        <p:txBody>
          <a:bodyPr wrap="none" rtlCol="0">
            <a:spAutoFit/>
          </a:bodyPr>
          <a:lstStyle/>
          <a:p>
            <a:r>
              <a:rPr lang="id-ID" sz="2800" b="1" dirty="0" smtClean="0"/>
              <a:t>TK2092 Elektronika Dasar</a:t>
            </a:r>
            <a:endParaRPr lang="id-ID" sz="2800" b="1" dirty="0"/>
          </a:p>
        </p:txBody>
      </p:sp>
      <p:sp>
        <p:nvSpPr>
          <p:cNvPr id="5" name="TextBox 4"/>
          <p:cNvSpPr txBox="1"/>
          <p:nvPr/>
        </p:nvSpPr>
        <p:spPr>
          <a:xfrm>
            <a:off x="4920151" y="764704"/>
            <a:ext cx="4223849" cy="523220"/>
          </a:xfrm>
          <a:prstGeom prst="rect">
            <a:avLst/>
          </a:prstGeom>
          <a:noFill/>
        </p:spPr>
        <p:txBody>
          <a:bodyPr wrap="none" rtlCol="0">
            <a:spAutoFit/>
          </a:bodyPr>
          <a:lstStyle/>
          <a:p>
            <a:r>
              <a:rPr lang="id-ID" sz="2800" b="1" dirty="0" smtClean="0"/>
              <a:t>Semester Ganjil </a:t>
            </a:r>
            <a:r>
              <a:rPr lang="id-ID" sz="2800" b="1" dirty="0" smtClean="0"/>
              <a:t>201</a:t>
            </a:r>
            <a:r>
              <a:rPr lang="en-US" sz="2800" b="1" dirty="0" smtClean="0"/>
              <a:t>5</a:t>
            </a:r>
            <a:r>
              <a:rPr lang="id-ID" sz="2800" b="1" dirty="0" smtClean="0"/>
              <a:t>/201</a:t>
            </a:r>
            <a:r>
              <a:rPr lang="en-US" sz="2800" b="1" dirty="0" smtClean="0"/>
              <a:t>6</a:t>
            </a:r>
            <a:endParaRPr lang="id-ID" sz="2800" b="1" dirty="0"/>
          </a:p>
        </p:txBody>
      </p:sp>
      <p:sp>
        <p:nvSpPr>
          <p:cNvPr id="6" name="Title 5"/>
          <p:cNvSpPr>
            <a:spLocks noGrp="1"/>
          </p:cNvSpPr>
          <p:nvPr>
            <p:ph type="title"/>
          </p:nvPr>
        </p:nvSpPr>
        <p:spPr>
          <a:xfrm>
            <a:off x="2196579" y="2708920"/>
            <a:ext cx="5470922" cy="648072"/>
          </a:xfrm>
        </p:spPr>
        <p:txBody>
          <a:bodyPr>
            <a:normAutofit fontScale="90000"/>
          </a:bodyPr>
          <a:lstStyle/>
          <a:p>
            <a:r>
              <a:rPr lang="id-ID" dirty="0" smtClean="0"/>
              <a:t>BAHAN SEMIKONDUKTOR</a:t>
            </a:r>
            <a:br>
              <a:rPr lang="id-ID" dirty="0" smtClean="0"/>
            </a:br>
            <a:endParaRPr lang="id-ID" dirty="0"/>
          </a:p>
        </p:txBody>
      </p:sp>
      <p:sp>
        <p:nvSpPr>
          <p:cNvPr id="7" name="TextBox 6"/>
          <p:cNvSpPr txBox="1"/>
          <p:nvPr/>
        </p:nvSpPr>
        <p:spPr>
          <a:xfrm>
            <a:off x="285720" y="6093296"/>
            <a:ext cx="8573501" cy="369332"/>
          </a:xfrm>
          <a:prstGeom prst="rect">
            <a:avLst/>
          </a:prstGeom>
          <a:noFill/>
        </p:spPr>
        <p:txBody>
          <a:bodyPr wrap="none" rtlCol="0">
            <a:spAutoFit/>
          </a:bodyPr>
          <a:lstStyle/>
          <a:p>
            <a:r>
              <a:rPr lang="id-ID" b="1" dirty="0" smtClean="0"/>
              <a:t>Hanya dipergunakan untuk kepentingan pengajaran di lingkungan </a:t>
            </a:r>
            <a:r>
              <a:rPr lang="en-US" b="1" dirty="0" err="1" smtClean="0"/>
              <a:t>Fakultas</a:t>
            </a:r>
            <a:r>
              <a:rPr lang="en-US" b="1" dirty="0" smtClean="0"/>
              <a:t> </a:t>
            </a:r>
            <a:r>
              <a:rPr lang="en-US" b="1" dirty="0" err="1" smtClean="0"/>
              <a:t>Ilmu</a:t>
            </a:r>
            <a:r>
              <a:rPr lang="en-US" b="1" dirty="0" smtClean="0"/>
              <a:t> </a:t>
            </a:r>
            <a:r>
              <a:rPr lang="en-US" b="1" dirty="0" err="1" smtClean="0"/>
              <a:t>Terapan</a:t>
            </a:r>
            <a:endParaRPr lang="id-ID" b="1" dirty="0"/>
          </a:p>
        </p:txBody>
      </p:sp>
      <p:pic>
        <p:nvPicPr>
          <p:cNvPr id="9" name="Picture 8" descr="Tel-U.png"/>
          <p:cNvPicPr>
            <a:picLocks noChangeAspect="1"/>
          </p:cNvPicPr>
          <p:nvPr/>
        </p:nvPicPr>
        <p:blipFill>
          <a:blip r:embed="rId3" cstate="print"/>
          <a:stretch>
            <a:fillRect/>
          </a:stretch>
        </p:blipFill>
        <p:spPr>
          <a:xfrm>
            <a:off x="357158" y="214290"/>
            <a:ext cx="1143008" cy="1143008"/>
          </a:xfrm>
          <a:prstGeom prst="rect">
            <a:avLst/>
          </a:prstGeom>
        </p:spPr>
      </p:pic>
      <p:sp>
        <p:nvSpPr>
          <p:cNvPr id="10" name="TextBox 9"/>
          <p:cNvSpPr txBox="1"/>
          <p:nvPr/>
        </p:nvSpPr>
        <p:spPr>
          <a:xfrm>
            <a:off x="323528" y="1700808"/>
            <a:ext cx="3400290" cy="646331"/>
          </a:xfrm>
          <a:prstGeom prst="rect">
            <a:avLst/>
          </a:prstGeom>
          <a:noFill/>
        </p:spPr>
        <p:txBody>
          <a:bodyPr wrap="none" rtlCol="0">
            <a:spAutoFit/>
          </a:bodyPr>
          <a:lstStyle/>
          <a:p>
            <a:r>
              <a:rPr lang="en-US" b="1" dirty="0" err="1" smtClean="0"/>
              <a:t>Fakultas</a:t>
            </a:r>
            <a:r>
              <a:rPr lang="en-US" b="1" dirty="0" smtClean="0"/>
              <a:t> </a:t>
            </a:r>
            <a:r>
              <a:rPr lang="en-US" b="1" dirty="0" err="1" smtClean="0"/>
              <a:t>Ilmu</a:t>
            </a:r>
            <a:r>
              <a:rPr lang="en-US" b="1" dirty="0" smtClean="0"/>
              <a:t> </a:t>
            </a:r>
            <a:r>
              <a:rPr lang="en-US" b="1" dirty="0" err="1" smtClean="0"/>
              <a:t>Terapan</a:t>
            </a:r>
            <a:endParaRPr lang="en-US" b="1" dirty="0" smtClean="0"/>
          </a:p>
          <a:p>
            <a:r>
              <a:rPr lang="en-US" b="1" dirty="0" err="1" smtClean="0"/>
              <a:t>Universitas</a:t>
            </a:r>
            <a:r>
              <a:rPr lang="en-US" b="1" dirty="0" smtClean="0"/>
              <a:t> Telkom </a:t>
            </a:r>
            <a:r>
              <a:rPr lang="id-ID" b="1" dirty="0" smtClean="0"/>
              <a:t>Bandung </a:t>
            </a:r>
            <a:r>
              <a:rPr lang="id-ID" b="1" dirty="0" smtClean="0"/>
              <a:t>201</a:t>
            </a:r>
            <a:r>
              <a:rPr lang="en-US" b="1" dirty="0" smtClean="0"/>
              <a:t>5</a:t>
            </a:r>
            <a:endParaRPr lang="id-ID" b="1" dirty="0" smtClean="0"/>
          </a:p>
        </p:txBody>
      </p:sp>
      <p:sp>
        <p:nvSpPr>
          <p:cNvPr id="11" name="Slide Number Placeholder 10"/>
          <p:cNvSpPr>
            <a:spLocks noGrp="1"/>
          </p:cNvSpPr>
          <p:nvPr>
            <p:ph type="sldNum" sz="quarter" idx="12"/>
          </p:nvPr>
        </p:nvSpPr>
        <p:spPr/>
        <p:txBody>
          <a:bodyPr/>
          <a:lstStyle/>
          <a:p>
            <a:fld id="{BBEA9C55-DF84-48B1-A654-5F0F2B7DCC05}" type="slidenum">
              <a:rPr lang="id-ID" smtClean="0"/>
              <a:pPr/>
              <a:t>1</a:t>
            </a:fld>
            <a:endParaRPr lang="id-ID"/>
          </a:p>
        </p:txBody>
      </p:sp>
      <p:sp>
        <p:nvSpPr>
          <p:cNvPr id="2" name="Rectangle 1"/>
          <p:cNvSpPr/>
          <p:nvPr/>
        </p:nvSpPr>
        <p:spPr>
          <a:xfrm>
            <a:off x="4641522" y="5013176"/>
            <a:ext cx="4572000" cy="861774"/>
          </a:xfrm>
          <a:prstGeom prst="rect">
            <a:avLst/>
          </a:prstGeom>
        </p:spPr>
        <p:txBody>
          <a:bodyPr>
            <a:spAutoFit/>
          </a:bodyPr>
          <a:lstStyle/>
          <a:p>
            <a:r>
              <a:rPr lang="en-US" sz="1600" b="1" dirty="0" err="1" smtClean="0">
                <a:solidFill>
                  <a:srgbClr val="FF0000"/>
                </a:solidFill>
              </a:rPr>
              <a:t>Direvisi</a:t>
            </a:r>
            <a:r>
              <a:rPr lang="en-US" sz="1600" b="1" dirty="0" smtClean="0">
                <a:solidFill>
                  <a:srgbClr val="FF0000"/>
                </a:solidFill>
              </a:rPr>
              <a:t> </a:t>
            </a:r>
            <a:r>
              <a:rPr lang="en-US" sz="1600" b="1" dirty="0" err="1" smtClean="0">
                <a:solidFill>
                  <a:srgbClr val="FF0000"/>
                </a:solidFill>
              </a:rPr>
              <a:t>oleh</a:t>
            </a:r>
            <a:r>
              <a:rPr lang="en-US" sz="1600" b="1" dirty="0" smtClean="0">
                <a:solidFill>
                  <a:srgbClr val="FF0000"/>
                </a:solidFill>
              </a:rPr>
              <a:t> :</a:t>
            </a:r>
          </a:p>
          <a:p>
            <a:r>
              <a:rPr lang="en-US" sz="1600" b="1" dirty="0" err="1" smtClean="0">
                <a:solidFill>
                  <a:srgbClr val="FF0000"/>
                </a:solidFill>
              </a:rPr>
              <a:t>Giva</a:t>
            </a:r>
            <a:r>
              <a:rPr lang="en-US" sz="1600" b="1" dirty="0" smtClean="0">
                <a:solidFill>
                  <a:srgbClr val="FF0000"/>
                </a:solidFill>
              </a:rPr>
              <a:t> </a:t>
            </a:r>
            <a:r>
              <a:rPr lang="en-US" sz="1600" b="1" dirty="0" err="1" smtClean="0">
                <a:solidFill>
                  <a:srgbClr val="FF0000"/>
                </a:solidFill>
              </a:rPr>
              <a:t>Andriana</a:t>
            </a:r>
            <a:r>
              <a:rPr lang="en-US" sz="1600" b="1" dirty="0" smtClean="0">
                <a:solidFill>
                  <a:srgbClr val="FF0000"/>
                </a:solidFill>
              </a:rPr>
              <a:t> </a:t>
            </a:r>
            <a:r>
              <a:rPr lang="en-US" sz="1600" b="1" dirty="0" err="1" smtClean="0">
                <a:solidFill>
                  <a:srgbClr val="FF0000"/>
                </a:solidFill>
              </a:rPr>
              <a:t>Mutiara</a:t>
            </a:r>
            <a:r>
              <a:rPr lang="en-US" sz="1600" b="1" dirty="0" smtClean="0">
                <a:solidFill>
                  <a:srgbClr val="FF0000"/>
                </a:solidFill>
              </a:rPr>
              <a:t>., ST., MT</a:t>
            </a:r>
            <a:endParaRPr lang="en-US" sz="1600" b="1" dirty="0">
              <a:solidFill>
                <a:srgbClr val="FF0000"/>
              </a:solidFill>
            </a:endParaRPr>
          </a:p>
          <a:p>
            <a:r>
              <a:rPr lang="en-US" sz="1600" b="1" dirty="0" smtClean="0">
                <a:solidFill>
                  <a:srgbClr val="FF0000"/>
                </a:solidFill>
              </a:rPr>
              <a:t>giva.andriana@tass.telkomuniversity.ac.id</a:t>
            </a:r>
            <a:endParaRPr lang="en-US" sz="1600" b="1" dirty="0">
              <a:solidFill>
                <a:srgbClr val="FF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Semikonduktor</a:t>
            </a:r>
            <a:r>
              <a:rPr lang="en-US" dirty="0" smtClean="0"/>
              <a:t> </a:t>
            </a:r>
            <a:r>
              <a:rPr lang="en-US" dirty="0" err="1" smtClean="0"/>
              <a:t>Intrinsik</a:t>
            </a:r>
            <a:endParaRPr lang="id-ID" dirty="0"/>
          </a:p>
        </p:txBody>
      </p:sp>
      <p:pic>
        <p:nvPicPr>
          <p:cNvPr id="12" name="Picture 5"/>
          <p:cNvPicPr>
            <a:picLocks noChangeAspect="1" noChangeArrowheads="1"/>
          </p:cNvPicPr>
          <p:nvPr/>
        </p:nvPicPr>
        <p:blipFill>
          <a:blip r:embed="rId2" cstate="print"/>
          <a:srcRect l="17458" t="18822" r="20558" b="15358"/>
          <a:stretch>
            <a:fillRect/>
          </a:stretch>
        </p:blipFill>
        <p:spPr bwMode="auto">
          <a:xfrm>
            <a:off x="4500563" y="2071703"/>
            <a:ext cx="3357562" cy="3189288"/>
          </a:xfrm>
          <a:prstGeom prst="rect">
            <a:avLst/>
          </a:prstGeom>
          <a:noFill/>
          <a:ln w="9525">
            <a:noFill/>
            <a:miter lim="800000"/>
            <a:headEnd/>
            <a:tailEnd/>
          </a:ln>
        </p:spPr>
      </p:pic>
      <p:pic>
        <p:nvPicPr>
          <p:cNvPr id="13" name="Picture 2"/>
          <p:cNvPicPr>
            <a:picLocks noChangeAspect="1" noChangeArrowheads="1"/>
          </p:cNvPicPr>
          <p:nvPr/>
        </p:nvPicPr>
        <p:blipFill>
          <a:blip r:embed="rId3" cstate="print"/>
          <a:srcRect l="17204" t="19231" r="19139" b="15384"/>
          <a:stretch>
            <a:fillRect/>
          </a:stretch>
        </p:blipFill>
        <p:spPr bwMode="auto">
          <a:xfrm>
            <a:off x="857250" y="2143141"/>
            <a:ext cx="3370263" cy="3097212"/>
          </a:xfrm>
          <a:prstGeom prst="rect">
            <a:avLst/>
          </a:prstGeom>
          <a:noFill/>
          <a:ln w="9525">
            <a:noFill/>
            <a:miter lim="800000"/>
            <a:headEnd/>
            <a:tailEnd/>
          </a:ln>
        </p:spPr>
      </p:pic>
      <p:sp>
        <p:nvSpPr>
          <p:cNvPr id="14" name="Content Placeholder 2"/>
          <p:cNvSpPr txBox="1">
            <a:spLocks/>
          </p:cNvSpPr>
          <p:nvPr/>
        </p:nvSpPr>
        <p:spPr bwMode="auto">
          <a:xfrm>
            <a:off x="857250" y="5214953"/>
            <a:ext cx="3000375" cy="357188"/>
          </a:xfrm>
          <a:prstGeom prst="rect">
            <a:avLst/>
          </a:prstGeom>
          <a:noFill/>
          <a:ln w="9525">
            <a:noFill/>
            <a:miter lim="800000"/>
            <a:headEnd/>
            <a:tailEnd/>
          </a:ln>
        </p:spPr>
        <p:txBody>
          <a:bodyPr>
            <a:normAutofit/>
          </a:bodyPr>
          <a:lstStyle/>
          <a:p>
            <a:pPr marL="342900" indent="-342900" eaLnBrk="0" hangingPunct="0">
              <a:spcBef>
                <a:spcPct val="20000"/>
              </a:spcBef>
              <a:buClr>
                <a:schemeClr val="folHlink"/>
              </a:buClr>
              <a:buSzPct val="60000"/>
            </a:pPr>
            <a:r>
              <a:rPr lang="en-US" sz="1300"/>
              <a:t>Kristal silikon pada suhu rendah (0 K )</a:t>
            </a:r>
          </a:p>
          <a:p>
            <a:pPr marL="742950" lvl="1" indent="-285750" eaLnBrk="0" hangingPunct="0">
              <a:spcBef>
                <a:spcPct val="20000"/>
              </a:spcBef>
              <a:buClr>
                <a:schemeClr val="hlink"/>
              </a:buClr>
              <a:buSzPct val="55000"/>
              <a:buFont typeface="Wingdings" pitchFamily="2" charset="2"/>
              <a:buChar char="n"/>
            </a:pPr>
            <a:endParaRPr lang="en-US" sz="2600"/>
          </a:p>
        </p:txBody>
      </p:sp>
      <p:sp>
        <p:nvSpPr>
          <p:cNvPr id="15" name="Content Placeholder 2"/>
          <p:cNvSpPr txBox="1">
            <a:spLocks/>
          </p:cNvSpPr>
          <p:nvPr/>
        </p:nvSpPr>
        <p:spPr bwMode="auto">
          <a:xfrm>
            <a:off x="4643438" y="5214953"/>
            <a:ext cx="3286125" cy="428625"/>
          </a:xfrm>
          <a:prstGeom prst="rect">
            <a:avLst/>
          </a:prstGeom>
          <a:noFill/>
          <a:ln w="9525">
            <a:noFill/>
            <a:miter lim="800000"/>
            <a:headEnd/>
            <a:tailEnd/>
          </a:ln>
        </p:spPr>
        <p:txBody>
          <a:bodyPr>
            <a:normAutofit/>
          </a:bodyPr>
          <a:lstStyle/>
          <a:p>
            <a:pPr marL="342900" indent="-342900" eaLnBrk="0" hangingPunct="0">
              <a:spcBef>
                <a:spcPct val="20000"/>
              </a:spcBef>
              <a:buClr>
                <a:schemeClr val="folHlink"/>
              </a:buClr>
              <a:buSzPct val="60000"/>
            </a:pPr>
            <a:r>
              <a:rPr lang="en-US" sz="1400"/>
              <a:t>kristal silikon akibat penambahan suhu </a:t>
            </a:r>
          </a:p>
          <a:p>
            <a:pPr marL="742950" lvl="1" indent="-285750" eaLnBrk="0" hangingPunct="0">
              <a:spcBef>
                <a:spcPct val="20000"/>
              </a:spcBef>
              <a:buClr>
                <a:schemeClr val="hlink"/>
              </a:buClr>
              <a:buSzPct val="55000"/>
              <a:buFont typeface="Wingdings" pitchFamily="2" charset="2"/>
              <a:buChar char="n"/>
            </a:pPr>
            <a:endParaRPr lang="en-US" sz="2800"/>
          </a:p>
        </p:txBody>
      </p:sp>
      <p:cxnSp>
        <p:nvCxnSpPr>
          <p:cNvPr id="16" name="Straight Arrow Connector 15"/>
          <p:cNvCxnSpPr/>
          <p:nvPr/>
        </p:nvCxnSpPr>
        <p:spPr>
          <a:xfrm rot="16200000" flipH="1">
            <a:off x="7250907" y="3536172"/>
            <a:ext cx="1143000" cy="92868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7" name="Straight Arrow Connector 16"/>
          <p:cNvCxnSpPr/>
          <p:nvPr/>
        </p:nvCxnSpPr>
        <p:spPr>
          <a:xfrm>
            <a:off x="7000875" y="3143266"/>
            <a:ext cx="1357313" cy="21431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8" name="TextBox 13"/>
          <p:cNvSpPr txBox="1">
            <a:spLocks noChangeArrowheads="1"/>
          </p:cNvSpPr>
          <p:nvPr/>
        </p:nvSpPr>
        <p:spPr bwMode="auto">
          <a:xfrm>
            <a:off x="8215313" y="4572016"/>
            <a:ext cx="517525" cy="307975"/>
          </a:xfrm>
          <a:prstGeom prst="rect">
            <a:avLst/>
          </a:prstGeom>
          <a:noFill/>
          <a:ln w="9525">
            <a:noFill/>
            <a:miter lim="800000"/>
            <a:headEnd/>
            <a:tailEnd/>
          </a:ln>
        </p:spPr>
        <p:txBody>
          <a:bodyPr wrap="none">
            <a:spAutoFit/>
          </a:bodyPr>
          <a:lstStyle/>
          <a:p>
            <a:r>
              <a:rPr lang="en-US" sz="1400"/>
              <a:t>hole</a:t>
            </a:r>
          </a:p>
        </p:txBody>
      </p:sp>
      <p:sp>
        <p:nvSpPr>
          <p:cNvPr id="19" name="TextBox 14"/>
          <p:cNvSpPr txBox="1">
            <a:spLocks noChangeArrowheads="1"/>
          </p:cNvSpPr>
          <p:nvPr/>
        </p:nvSpPr>
        <p:spPr bwMode="auto">
          <a:xfrm>
            <a:off x="7786688" y="3357578"/>
            <a:ext cx="1190625" cy="276225"/>
          </a:xfrm>
          <a:prstGeom prst="rect">
            <a:avLst/>
          </a:prstGeom>
          <a:noFill/>
          <a:ln w="9525">
            <a:noFill/>
            <a:miter lim="800000"/>
            <a:headEnd/>
            <a:tailEnd/>
          </a:ln>
        </p:spPr>
        <p:txBody>
          <a:bodyPr wrap="none">
            <a:spAutoFit/>
          </a:bodyPr>
          <a:lstStyle/>
          <a:p>
            <a:r>
              <a:rPr lang="en-US" sz="1200"/>
              <a:t>Elektron bebas</a:t>
            </a:r>
          </a:p>
        </p:txBody>
      </p:sp>
      <p:pic>
        <p:nvPicPr>
          <p:cNvPr id="20" name="Picture 19" descr="Tel-U.png"/>
          <p:cNvPicPr>
            <a:picLocks noChangeAspect="1"/>
          </p:cNvPicPr>
          <p:nvPr/>
        </p:nvPicPr>
        <p:blipFill>
          <a:blip r:embed="rId4" cstate="print"/>
          <a:stretch>
            <a:fillRect/>
          </a:stretch>
        </p:blipFill>
        <p:spPr>
          <a:xfrm>
            <a:off x="357158" y="214290"/>
            <a:ext cx="1143008" cy="1143008"/>
          </a:xfrm>
          <a:prstGeom prst="rect">
            <a:avLst/>
          </a:prstGeom>
        </p:spPr>
      </p:pic>
      <p:sp>
        <p:nvSpPr>
          <p:cNvPr id="21" name="Slide Number Placeholder 20"/>
          <p:cNvSpPr>
            <a:spLocks noGrp="1"/>
          </p:cNvSpPr>
          <p:nvPr>
            <p:ph type="sldNum" sz="quarter" idx="12"/>
          </p:nvPr>
        </p:nvSpPr>
        <p:spPr/>
        <p:txBody>
          <a:bodyPr/>
          <a:lstStyle/>
          <a:p>
            <a:fld id="{BBEA9C55-DF84-48B1-A654-5F0F2B7DCC05}" type="slidenum">
              <a:rPr lang="id-ID" smtClean="0"/>
              <a:pPr/>
              <a:t>10</a:t>
            </a:fld>
            <a:endParaRPr lang="id-ID"/>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smtClean="0"/>
              <a:t>Semikonduktor Ekstrinsik</a:t>
            </a:r>
          </a:p>
        </p:txBody>
      </p:sp>
      <p:sp>
        <p:nvSpPr>
          <p:cNvPr id="3" name="Content Placeholder 2"/>
          <p:cNvSpPr>
            <a:spLocks noGrp="1"/>
          </p:cNvSpPr>
          <p:nvPr>
            <p:ph idx="1"/>
          </p:nvPr>
        </p:nvSpPr>
        <p:spPr>
          <a:xfrm>
            <a:off x="657225" y="1143000"/>
            <a:ext cx="8486775" cy="5143500"/>
          </a:xfrm>
        </p:spPr>
        <p:txBody>
          <a:bodyPr>
            <a:normAutofit/>
          </a:bodyPr>
          <a:lstStyle/>
          <a:p>
            <a:pPr>
              <a:lnSpc>
                <a:spcPct val="90000"/>
              </a:lnSpc>
            </a:pPr>
            <a:endParaRPr lang="id-ID" sz="3000" dirty="0" smtClean="0"/>
          </a:p>
          <a:p>
            <a:pPr>
              <a:lnSpc>
                <a:spcPct val="90000"/>
              </a:lnSpc>
            </a:pPr>
            <a:r>
              <a:rPr lang="en-US" sz="3000" dirty="0" err="1" smtClean="0"/>
              <a:t>Untuk</a:t>
            </a:r>
            <a:r>
              <a:rPr lang="en-US" sz="3000" dirty="0" smtClean="0"/>
              <a:t> </a:t>
            </a:r>
            <a:r>
              <a:rPr lang="en-US" sz="3000" dirty="0" err="1" smtClean="0"/>
              <a:t>meningkatkan</a:t>
            </a:r>
            <a:r>
              <a:rPr lang="en-US" sz="3000" dirty="0" smtClean="0"/>
              <a:t> </a:t>
            </a:r>
            <a:r>
              <a:rPr lang="en-US" sz="3000" dirty="0" err="1" smtClean="0"/>
              <a:t>konduktivitas</a:t>
            </a:r>
            <a:r>
              <a:rPr lang="en-US" sz="3000" dirty="0" smtClean="0"/>
              <a:t> </a:t>
            </a:r>
            <a:r>
              <a:rPr lang="en-US" sz="3000" dirty="0" err="1" smtClean="0"/>
              <a:t>dari</a:t>
            </a:r>
            <a:r>
              <a:rPr lang="en-US" sz="3000" dirty="0" smtClean="0"/>
              <a:t> </a:t>
            </a:r>
            <a:r>
              <a:rPr lang="en-US" sz="3000" dirty="0" err="1" smtClean="0"/>
              <a:t>bahan</a:t>
            </a:r>
            <a:r>
              <a:rPr lang="en-US" sz="3000" dirty="0" smtClean="0"/>
              <a:t> </a:t>
            </a:r>
            <a:r>
              <a:rPr lang="en-US" sz="3000" dirty="0" err="1" smtClean="0"/>
              <a:t>semikonduktor</a:t>
            </a:r>
            <a:r>
              <a:rPr lang="en-US" sz="3000" dirty="0" smtClean="0"/>
              <a:t> </a:t>
            </a:r>
            <a:r>
              <a:rPr lang="en-US" sz="3000" dirty="0" err="1" smtClean="0"/>
              <a:t>maka</a:t>
            </a:r>
            <a:r>
              <a:rPr lang="en-US" sz="3000" dirty="0" smtClean="0"/>
              <a:t> </a:t>
            </a:r>
            <a:r>
              <a:rPr lang="en-US" sz="3000" dirty="0" err="1" smtClean="0"/>
              <a:t>semikonduktor</a:t>
            </a:r>
            <a:r>
              <a:rPr lang="en-US" sz="3000" dirty="0" smtClean="0"/>
              <a:t> </a:t>
            </a:r>
            <a:r>
              <a:rPr lang="en-US" sz="3000" dirty="0" err="1" smtClean="0"/>
              <a:t>murni</a:t>
            </a:r>
            <a:r>
              <a:rPr lang="en-US" sz="3000" dirty="0" smtClean="0"/>
              <a:t> </a:t>
            </a:r>
            <a:r>
              <a:rPr lang="en-US" sz="3000" dirty="0" err="1" smtClean="0"/>
              <a:t>akan</a:t>
            </a:r>
            <a:r>
              <a:rPr lang="en-US" sz="3000" dirty="0" smtClean="0"/>
              <a:t> </a:t>
            </a:r>
            <a:r>
              <a:rPr lang="en-US" sz="3000" dirty="0" err="1" smtClean="0"/>
              <a:t>di</a:t>
            </a:r>
            <a:r>
              <a:rPr lang="en-US" sz="3000" dirty="0" smtClean="0"/>
              <a:t> </a:t>
            </a:r>
            <a:r>
              <a:rPr lang="en-US" sz="3000" dirty="0" err="1" smtClean="0"/>
              <a:t>dop</a:t>
            </a:r>
            <a:r>
              <a:rPr lang="en-US" sz="3000" dirty="0" smtClean="0"/>
              <a:t> </a:t>
            </a:r>
            <a:r>
              <a:rPr lang="id-ID" sz="2800" dirty="0" smtClean="0"/>
              <a:t>dengan bahan yang valensinya berada dibawah atau di atas bahan intrinsik tersebut</a:t>
            </a:r>
            <a:endParaRPr lang="en-US" sz="3000" dirty="0" smtClean="0"/>
          </a:p>
          <a:p>
            <a:pPr lvl="1">
              <a:lnSpc>
                <a:spcPct val="90000"/>
              </a:lnSpc>
            </a:pPr>
            <a:r>
              <a:rPr lang="en-US" sz="2600" dirty="0" err="1" smtClean="0"/>
              <a:t>Meningkatkan</a:t>
            </a:r>
            <a:r>
              <a:rPr lang="en-US" sz="2600" dirty="0" smtClean="0"/>
              <a:t> </a:t>
            </a:r>
            <a:r>
              <a:rPr lang="en-US" sz="2600" dirty="0" err="1" smtClean="0"/>
              <a:t>jumlah</a:t>
            </a:r>
            <a:r>
              <a:rPr lang="en-US" sz="2600" dirty="0" smtClean="0"/>
              <a:t> hole </a:t>
            </a:r>
            <a:r>
              <a:rPr lang="en-US" sz="2600" dirty="0" err="1" smtClean="0"/>
              <a:t>dan</a:t>
            </a:r>
            <a:r>
              <a:rPr lang="en-US" sz="2600" dirty="0" smtClean="0"/>
              <a:t> </a:t>
            </a:r>
            <a:r>
              <a:rPr lang="en-US" sz="2600" dirty="0" err="1" smtClean="0"/>
              <a:t>elektron</a:t>
            </a:r>
            <a:r>
              <a:rPr lang="en-US" sz="2600" dirty="0" smtClean="0"/>
              <a:t> </a:t>
            </a:r>
            <a:r>
              <a:rPr lang="en-US" sz="2600" dirty="0" err="1" smtClean="0"/>
              <a:t>bebas</a:t>
            </a:r>
            <a:r>
              <a:rPr lang="en-US" sz="2600" dirty="0" smtClean="0"/>
              <a:t> </a:t>
            </a:r>
            <a:r>
              <a:rPr lang="en-US" sz="2600" dirty="0" err="1" smtClean="0"/>
              <a:t>dalam</a:t>
            </a:r>
            <a:r>
              <a:rPr lang="en-US" sz="2600" dirty="0" smtClean="0"/>
              <a:t> </a:t>
            </a:r>
            <a:r>
              <a:rPr lang="en-US" sz="2600" dirty="0" err="1" smtClean="0"/>
              <a:t>kristal</a:t>
            </a:r>
            <a:r>
              <a:rPr lang="en-US" sz="2600" dirty="0" smtClean="0"/>
              <a:t> </a:t>
            </a:r>
            <a:r>
              <a:rPr lang="en-US" sz="2600" dirty="0" err="1" smtClean="0"/>
              <a:t>semikonduktor</a:t>
            </a:r>
            <a:endParaRPr lang="en-US" sz="2600" dirty="0" smtClean="0"/>
          </a:p>
          <a:p>
            <a:pPr lvl="1">
              <a:lnSpc>
                <a:spcPct val="90000"/>
              </a:lnSpc>
            </a:pPr>
            <a:r>
              <a:rPr lang="en-US" sz="2600" dirty="0" err="1" smtClean="0"/>
              <a:t>Tipe</a:t>
            </a:r>
            <a:r>
              <a:rPr lang="en-US" sz="2600" dirty="0" smtClean="0"/>
              <a:t> N</a:t>
            </a:r>
          </a:p>
          <a:p>
            <a:pPr lvl="1">
              <a:lnSpc>
                <a:spcPct val="90000"/>
              </a:lnSpc>
            </a:pPr>
            <a:r>
              <a:rPr lang="id-ID" sz="2600" dirty="0" smtClean="0"/>
              <a:t>Tipe P</a:t>
            </a:r>
            <a:endParaRPr lang="en-US" sz="2600" dirty="0" smtClean="0"/>
          </a:p>
        </p:txBody>
      </p:sp>
      <p:pic>
        <p:nvPicPr>
          <p:cNvPr id="6" name="Picture 5" descr="Tel-U.png"/>
          <p:cNvPicPr>
            <a:picLocks noChangeAspect="1"/>
          </p:cNvPicPr>
          <p:nvPr/>
        </p:nvPicPr>
        <p:blipFill>
          <a:blip r:embed="rId2" cstate="print"/>
          <a:stretch>
            <a:fillRect/>
          </a:stretch>
        </p:blipFill>
        <p:spPr>
          <a:xfrm>
            <a:off x="357158" y="214290"/>
            <a:ext cx="1143008" cy="1143008"/>
          </a:xfrm>
          <a:prstGeom prst="rect">
            <a:avLst/>
          </a:prstGeom>
        </p:spPr>
      </p:pic>
      <p:sp>
        <p:nvSpPr>
          <p:cNvPr id="7" name="Slide Number Placeholder 6"/>
          <p:cNvSpPr>
            <a:spLocks noGrp="1"/>
          </p:cNvSpPr>
          <p:nvPr>
            <p:ph type="sldNum" sz="quarter" idx="12"/>
          </p:nvPr>
        </p:nvSpPr>
        <p:spPr/>
        <p:txBody>
          <a:bodyPr/>
          <a:lstStyle/>
          <a:p>
            <a:fld id="{BBEA9C55-DF84-48B1-A654-5F0F2B7DCC05}" type="slidenum">
              <a:rPr lang="id-ID" smtClean="0"/>
              <a:pPr/>
              <a:t>11</a:t>
            </a:fld>
            <a:endParaRPr lang="id-ID"/>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normAutofit fontScale="90000"/>
          </a:bodyPr>
          <a:lstStyle/>
          <a:p>
            <a:r>
              <a:rPr lang="en-US" dirty="0" err="1" smtClean="0"/>
              <a:t>Semikonduktor</a:t>
            </a:r>
            <a:r>
              <a:rPr lang="en-US" dirty="0" smtClean="0"/>
              <a:t> </a:t>
            </a:r>
            <a:r>
              <a:rPr lang="id-ID" dirty="0" smtClean="0"/>
              <a:t/>
            </a:r>
            <a:br>
              <a:rPr lang="id-ID" dirty="0" smtClean="0"/>
            </a:br>
            <a:r>
              <a:rPr lang="en-US" dirty="0" err="1" smtClean="0"/>
              <a:t>Ekstrinsik</a:t>
            </a:r>
            <a:r>
              <a:rPr lang="id-ID" dirty="0" smtClean="0"/>
              <a:t> Tipe-N</a:t>
            </a:r>
            <a:endParaRPr lang="en-US" dirty="0" smtClean="0"/>
          </a:p>
        </p:txBody>
      </p:sp>
      <p:sp>
        <p:nvSpPr>
          <p:cNvPr id="10" name="Content Placeholder 9"/>
          <p:cNvSpPr>
            <a:spLocks noGrp="1"/>
          </p:cNvSpPr>
          <p:nvPr>
            <p:ph idx="1"/>
          </p:nvPr>
        </p:nvSpPr>
        <p:spPr/>
        <p:txBody>
          <a:bodyPr>
            <a:normAutofit fontScale="85000" lnSpcReduction="10000"/>
          </a:bodyPr>
          <a:lstStyle/>
          <a:p>
            <a:pPr>
              <a:defRPr/>
            </a:pPr>
            <a:r>
              <a:rPr lang="id-ID" sz="3100" dirty="0" smtClean="0"/>
              <a:t>Apabila atom semi konduktor intrinsik yang bervalensi empat didoping dengan atom lain yang valensinya lebih tinggi (misalnya valensi 5), maka akan mengalami kelebihan satu elektron, selanjutnya elektron ini merupakan elektron bebas, c</a:t>
            </a:r>
            <a:r>
              <a:rPr lang="en-US" sz="3100" dirty="0" err="1" smtClean="0"/>
              <a:t>ont</a:t>
            </a:r>
            <a:r>
              <a:rPr lang="id-ID" sz="3100" dirty="0" smtClean="0"/>
              <a:t>oh</a:t>
            </a:r>
            <a:r>
              <a:rPr lang="en-US" sz="3100" dirty="0" smtClean="0"/>
              <a:t> :</a:t>
            </a:r>
          </a:p>
          <a:p>
            <a:pPr lvl="1">
              <a:lnSpc>
                <a:spcPct val="90000"/>
              </a:lnSpc>
            </a:pPr>
            <a:r>
              <a:rPr lang="en-US" sz="3100" dirty="0" err="1" smtClean="0"/>
              <a:t>Phosporus</a:t>
            </a:r>
            <a:r>
              <a:rPr lang="en-US" sz="3100" dirty="0" smtClean="0"/>
              <a:t> (P) (Z=15 ; 1s</a:t>
            </a:r>
            <a:r>
              <a:rPr lang="en-US" sz="3100" baseline="30000" dirty="0" smtClean="0"/>
              <a:t>2</a:t>
            </a:r>
            <a:r>
              <a:rPr lang="en-US" sz="3100" dirty="0" smtClean="0"/>
              <a:t>,2s</a:t>
            </a:r>
            <a:r>
              <a:rPr lang="en-US" sz="3100" baseline="30000" dirty="0" smtClean="0"/>
              <a:t>2</a:t>
            </a:r>
            <a:r>
              <a:rPr lang="en-US" sz="3100" dirty="0" smtClean="0"/>
              <a:t>2p</a:t>
            </a:r>
            <a:r>
              <a:rPr lang="en-US" sz="3100" baseline="30000" dirty="0" smtClean="0"/>
              <a:t>6</a:t>
            </a:r>
            <a:r>
              <a:rPr lang="en-US" sz="3100" dirty="0" smtClean="0">
                <a:solidFill>
                  <a:srgbClr val="FF0000"/>
                </a:solidFill>
              </a:rPr>
              <a:t>3s</a:t>
            </a:r>
            <a:r>
              <a:rPr lang="en-US" sz="3100" baseline="30000" dirty="0" smtClean="0">
                <a:solidFill>
                  <a:srgbClr val="FF0000"/>
                </a:solidFill>
              </a:rPr>
              <a:t>2</a:t>
            </a:r>
            <a:r>
              <a:rPr lang="en-US" sz="3100" dirty="0" smtClean="0">
                <a:solidFill>
                  <a:srgbClr val="FF0000"/>
                </a:solidFill>
              </a:rPr>
              <a:t>3p</a:t>
            </a:r>
            <a:r>
              <a:rPr lang="en-US" sz="3100" baseline="30000" dirty="0" smtClean="0">
                <a:solidFill>
                  <a:srgbClr val="FF0000"/>
                </a:solidFill>
              </a:rPr>
              <a:t>3</a:t>
            </a:r>
            <a:r>
              <a:rPr lang="en-US" sz="3100" dirty="0" smtClean="0"/>
              <a:t>)</a:t>
            </a:r>
          </a:p>
          <a:p>
            <a:pPr lvl="1">
              <a:lnSpc>
                <a:spcPct val="90000"/>
              </a:lnSpc>
            </a:pPr>
            <a:r>
              <a:rPr lang="en-US" sz="3100" dirty="0" err="1" smtClean="0"/>
              <a:t>Arsenik</a:t>
            </a:r>
            <a:r>
              <a:rPr lang="en-US" sz="3100" dirty="0" smtClean="0"/>
              <a:t> (As) (Z=33; 1s</a:t>
            </a:r>
            <a:r>
              <a:rPr lang="en-US" sz="3100" baseline="30000" dirty="0" smtClean="0"/>
              <a:t>2</a:t>
            </a:r>
            <a:r>
              <a:rPr lang="en-US" sz="3100" dirty="0" smtClean="0"/>
              <a:t>2s</a:t>
            </a:r>
            <a:r>
              <a:rPr lang="en-US" sz="3100" baseline="30000" dirty="0" smtClean="0"/>
              <a:t>2</a:t>
            </a:r>
            <a:r>
              <a:rPr lang="en-US" sz="3100" dirty="0" smtClean="0"/>
              <a:t>2p</a:t>
            </a:r>
            <a:r>
              <a:rPr lang="en-US" sz="3100" baseline="30000" dirty="0" smtClean="0"/>
              <a:t>6</a:t>
            </a:r>
            <a:r>
              <a:rPr lang="en-US" sz="3100" dirty="0" smtClean="0"/>
              <a:t>3s</a:t>
            </a:r>
            <a:r>
              <a:rPr lang="en-US" sz="3100" baseline="30000" dirty="0" smtClean="0"/>
              <a:t>2</a:t>
            </a:r>
            <a:r>
              <a:rPr lang="en-US" sz="3100" dirty="0" smtClean="0"/>
              <a:t>3p</a:t>
            </a:r>
            <a:r>
              <a:rPr lang="en-US" sz="3100" baseline="30000" dirty="0" smtClean="0"/>
              <a:t>6</a:t>
            </a:r>
            <a:r>
              <a:rPr lang="en-US" sz="3100" dirty="0" smtClean="0"/>
              <a:t>3d</a:t>
            </a:r>
            <a:r>
              <a:rPr lang="en-US" sz="3100" baseline="30000" dirty="0" smtClean="0"/>
              <a:t>10</a:t>
            </a:r>
            <a:r>
              <a:rPr lang="en-US" sz="3100" dirty="0" smtClean="0">
                <a:solidFill>
                  <a:srgbClr val="FF0000"/>
                </a:solidFill>
              </a:rPr>
              <a:t>4s</a:t>
            </a:r>
            <a:r>
              <a:rPr lang="en-US" sz="3100" baseline="30000" dirty="0" smtClean="0">
                <a:solidFill>
                  <a:srgbClr val="FF0000"/>
                </a:solidFill>
              </a:rPr>
              <a:t>2</a:t>
            </a:r>
            <a:r>
              <a:rPr lang="en-US" sz="3100" dirty="0" smtClean="0">
                <a:solidFill>
                  <a:srgbClr val="FF0000"/>
                </a:solidFill>
              </a:rPr>
              <a:t>4p</a:t>
            </a:r>
            <a:r>
              <a:rPr lang="en-US" sz="3100" baseline="30000" dirty="0" smtClean="0">
                <a:solidFill>
                  <a:srgbClr val="FF0000"/>
                </a:solidFill>
              </a:rPr>
              <a:t>3</a:t>
            </a:r>
            <a:r>
              <a:rPr lang="en-US" sz="3100" dirty="0" smtClean="0"/>
              <a:t>)</a:t>
            </a:r>
          </a:p>
          <a:p>
            <a:pPr lvl="1">
              <a:lnSpc>
                <a:spcPct val="90000"/>
              </a:lnSpc>
            </a:pPr>
            <a:r>
              <a:rPr lang="en-US" sz="3100" dirty="0" err="1" smtClean="0"/>
              <a:t>Antimon</a:t>
            </a:r>
            <a:r>
              <a:rPr lang="en-US" sz="3100" dirty="0" smtClean="0"/>
              <a:t> (</a:t>
            </a:r>
            <a:r>
              <a:rPr lang="en-US" sz="3100" dirty="0" err="1" smtClean="0"/>
              <a:t>Sb</a:t>
            </a:r>
            <a:r>
              <a:rPr lang="en-US" sz="3100" dirty="0" smtClean="0"/>
              <a:t>) (Z=51; 1s</a:t>
            </a:r>
            <a:r>
              <a:rPr lang="en-US" sz="3100" baseline="30000" dirty="0" smtClean="0"/>
              <a:t>2</a:t>
            </a:r>
            <a:r>
              <a:rPr lang="en-US" sz="3100" dirty="0" smtClean="0"/>
              <a:t>2s</a:t>
            </a:r>
            <a:r>
              <a:rPr lang="en-US" sz="3100" baseline="30000" dirty="0" smtClean="0"/>
              <a:t>2</a:t>
            </a:r>
            <a:r>
              <a:rPr lang="en-US" sz="3100" dirty="0" smtClean="0"/>
              <a:t>2p</a:t>
            </a:r>
            <a:r>
              <a:rPr lang="en-US" sz="3100" baseline="30000" dirty="0" smtClean="0"/>
              <a:t>6</a:t>
            </a:r>
            <a:r>
              <a:rPr lang="en-US" sz="3100" dirty="0" smtClean="0"/>
              <a:t>3s</a:t>
            </a:r>
            <a:r>
              <a:rPr lang="en-US" sz="3100" baseline="30000" dirty="0" smtClean="0"/>
              <a:t>2</a:t>
            </a:r>
            <a:r>
              <a:rPr lang="en-US" sz="3100" dirty="0" smtClean="0"/>
              <a:t>3p</a:t>
            </a:r>
            <a:r>
              <a:rPr lang="en-US" sz="3100" baseline="30000" dirty="0" smtClean="0"/>
              <a:t>6</a:t>
            </a:r>
            <a:r>
              <a:rPr lang="en-US" sz="3100" dirty="0" smtClean="0"/>
              <a:t>3d</a:t>
            </a:r>
            <a:r>
              <a:rPr lang="en-US" sz="3100" baseline="30000" dirty="0" smtClean="0"/>
              <a:t>10</a:t>
            </a:r>
            <a:r>
              <a:rPr lang="en-US" sz="3100" dirty="0" smtClean="0"/>
              <a:t>4s</a:t>
            </a:r>
            <a:r>
              <a:rPr lang="en-US" sz="3100" baseline="30000" dirty="0" smtClean="0"/>
              <a:t>2</a:t>
            </a:r>
            <a:r>
              <a:rPr lang="en-US" sz="3100" dirty="0" smtClean="0"/>
              <a:t>4p</a:t>
            </a:r>
            <a:r>
              <a:rPr lang="en-US" sz="3100" baseline="30000" dirty="0" smtClean="0"/>
              <a:t>6</a:t>
            </a:r>
            <a:r>
              <a:rPr lang="en-US" sz="3100" dirty="0" smtClean="0"/>
              <a:t>4d</a:t>
            </a:r>
            <a:r>
              <a:rPr lang="en-US" sz="3100" baseline="30000" dirty="0" smtClean="0"/>
              <a:t>10</a:t>
            </a:r>
            <a:r>
              <a:rPr lang="en-US" sz="3100" dirty="0" smtClean="0">
                <a:solidFill>
                  <a:srgbClr val="FF0000"/>
                </a:solidFill>
              </a:rPr>
              <a:t>5s</a:t>
            </a:r>
            <a:r>
              <a:rPr lang="en-US" sz="3100" baseline="30000" dirty="0" smtClean="0">
                <a:solidFill>
                  <a:srgbClr val="FF0000"/>
                </a:solidFill>
              </a:rPr>
              <a:t>2</a:t>
            </a:r>
            <a:r>
              <a:rPr lang="en-US" sz="3100" dirty="0" smtClean="0">
                <a:solidFill>
                  <a:srgbClr val="FF0000"/>
                </a:solidFill>
              </a:rPr>
              <a:t>5p</a:t>
            </a:r>
            <a:r>
              <a:rPr lang="en-US" sz="3100" baseline="30000" dirty="0" smtClean="0">
                <a:solidFill>
                  <a:srgbClr val="FF0000"/>
                </a:solidFill>
              </a:rPr>
              <a:t>3</a:t>
            </a:r>
            <a:r>
              <a:rPr lang="en-US" sz="3100" dirty="0" smtClean="0"/>
              <a:t> )</a:t>
            </a:r>
            <a:endParaRPr lang="id-ID" sz="3100" dirty="0" smtClean="0"/>
          </a:p>
          <a:p>
            <a:pPr marL="400050">
              <a:lnSpc>
                <a:spcPct val="90000"/>
              </a:lnSpc>
            </a:pPr>
            <a:r>
              <a:rPr lang="id-ID" sz="3100" dirty="0" smtClean="0"/>
              <a:t>Atom yang menyebabkan terjadinya elektron bebas dalam satu susunan kristal atom disebut atom </a:t>
            </a:r>
            <a:r>
              <a:rPr lang="id-ID" sz="3100" i="1" dirty="0" smtClean="0"/>
              <a:t>donor</a:t>
            </a:r>
            <a:endParaRPr lang="id-ID" sz="3100" dirty="0" smtClean="0"/>
          </a:p>
          <a:p>
            <a:pPr lvl="1">
              <a:defRPr/>
            </a:pPr>
            <a:endParaRPr lang="en-US" dirty="0" smtClean="0"/>
          </a:p>
          <a:p>
            <a:endParaRPr lang="id-ID" dirty="0"/>
          </a:p>
        </p:txBody>
      </p:sp>
      <p:pic>
        <p:nvPicPr>
          <p:cNvPr id="5" name="Picture 4" descr="Tel-U.png"/>
          <p:cNvPicPr>
            <a:picLocks noChangeAspect="1"/>
          </p:cNvPicPr>
          <p:nvPr/>
        </p:nvPicPr>
        <p:blipFill>
          <a:blip r:embed="rId2" cstate="print"/>
          <a:stretch>
            <a:fillRect/>
          </a:stretch>
        </p:blipFill>
        <p:spPr>
          <a:xfrm>
            <a:off x="357158" y="214290"/>
            <a:ext cx="1143008" cy="1143008"/>
          </a:xfrm>
          <a:prstGeom prst="rect">
            <a:avLst/>
          </a:prstGeom>
        </p:spPr>
      </p:pic>
      <p:sp>
        <p:nvSpPr>
          <p:cNvPr id="6" name="Slide Number Placeholder 5"/>
          <p:cNvSpPr>
            <a:spLocks noGrp="1"/>
          </p:cNvSpPr>
          <p:nvPr>
            <p:ph type="sldNum" sz="quarter" idx="12"/>
          </p:nvPr>
        </p:nvSpPr>
        <p:spPr/>
        <p:txBody>
          <a:bodyPr/>
          <a:lstStyle/>
          <a:p>
            <a:fld id="{BBEA9C55-DF84-48B1-A654-5F0F2B7DCC05}" type="slidenum">
              <a:rPr lang="id-ID" smtClean="0"/>
              <a:pPr/>
              <a:t>12</a:t>
            </a:fld>
            <a:endParaRPr lang="id-ID"/>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Semikonduktor</a:t>
            </a:r>
            <a:r>
              <a:rPr lang="en-US" dirty="0" smtClean="0"/>
              <a:t> </a:t>
            </a:r>
            <a:r>
              <a:rPr lang="id-ID" dirty="0" smtClean="0"/>
              <a:t/>
            </a:r>
            <a:br>
              <a:rPr lang="id-ID" dirty="0" smtClean="0"/>
            </a:br>
            <a:r>
              <a:rPr lang="en-US" dirty="0" err="1" smtClean="0"/>
              <a:t>Ekstrinsik</a:t>
            </a:r>
            <a:r>
              <a:rPr lang="id-ID" dirty="0" smtClean="0"/>
              <a:t> Tipe-N</a:t>
            </a:r>
            <a:endParaRPr lang="id-ID" dirty="0"/>
          </a:p>
        </p:txBody>
      </p:sp>
      <p:sp>
        <p:nvSpPr>
          <p:cNvPr id="3" name="Content Placeholder 2"/>
          <p:cNvSpPr>
            <a:spLocks noGrp="1"/>
          </p:cNvSpPr>
          <p:nvPr>
            <p:ph idx="1"/>
          </p:nvPr>
        </p:nvSpPr>
        <p:spPr/>
        <p:txBody>
          <a:bodyPr/>
          <a:lstStyle/>
          <a:p>
            <a:pPr marL="400050">
              <a:lnSpc>
                <a:spcPct val="90000"/>
              </a:lnSpc>
            </a:pPr>
            <a:r>
              <a:rPr lang="id-ID" sz="3100" dirty="0" smtClean="0"/>
              <a:t>Di dalam semikonduktor tipe-N terdapat dua pembawa muatan yaitu :</a:t>
            </a:r>
          </a:p>
          <a:p>
            <a:pPr lvl="1"/>
            <a:r>
              <a:rPr lang="id-ID" sz="3100" dirty="0" smtClean="0"/>
              <a:t>Elektron sebagai </a:t>
            </a:r>
            <a:r>
              <a:rPr lang="id-ID" sz="3100" i="1" dirty="0" smtClean="0"/>
              <a:t>majority carrier</a:t>
            </a:r>
            <a:endParaRPr lang="id-ID" sz="3100" dirty="0" smtClean="0"/>
          </a:p>
          <a:p>
            <a:pPr lvl="1"/>
            <a:r>
              <a:rPr lang="id-ID" sz="3100" dirty="0" smtClean="0"/>
              <a:t>Hole sebagai </a:t>
            </a:r>
            <a:r>
              <a:rPr lang="id-ID" sz="3100" i="1" dirty="0" smtClean="0"/>
              <a:t>minority carrier</a:t>
            </a:r>
            <a:endParaRPr lang="id-ID" sz="3100" dirty="0" smtClean="0"/>
          </a:p>
          <a:p>
            <a:pPr>
              <a:defRPr/>
            </a:pPr>
            <a:r>
              <a:rPr lang="en-US" sz="3100" dirty="0" err="1" smtClean="0"/>
              <a:t>Konduktivitas</a:t>
            </a:r>
            <a:r>
              <a:rPr lang="en-US" sz="3100" dirty="0" smtClean="0"/>
              <a:t> </a:t>
            </a:r>
            <a:r>
              <a:rPr lang="en-US" sz="3100" dirty="0" err="1" smtClean="0"/>
              <a:t>dari</a:t>
            </a:r>
            <a:r>
              <a:rPr lang="en-US" sz="3100" dirty="0" smtClean="0"/>
              <a:t> </a:t>
            </a:r>
            <a:r>
              <a:rPr lang="en-US" sz="3100" dirty="0" err="1" smtClean="0"/>
              <a:t>semikonduktor</a:t>
            </a:r>
            <a:r>
              <a:rPr lang="en-US" sz="3100" dirty="0" smtClean="0"/>
              <a:t> </a:t>
            </a:r>
            <a:r>
              <a:rPr lang="en-US" sz="3100" dirty="0" err="1" smtClean="0"/>
              <a:t>menjadi</a:t>
            </a:r>
            <a:r>
              <a:rPr lang="en-US" sz="3100" dirty="0" smtClean="0"/>
              <a:t> </a:t>
            </a:r>
            <a:r>
              <a:rPr lang="en-US" sz="3100" dirty="0" err="1" smtClean="0"/>
              <a:t>lebih</a:t>
            </a:r>
            <a:r>
              <a:rPr lang="en-US" sz="3100" dirty="0" smtClean="0"/>
              <a:t> </a:t>
            </a:r>
            <a:r>
              <a:rPr lang="en-US" sz="3100" dirty="0" err="1" smtClean="0"/>
              <a:t>baik</a:t>
            </a:r>
            <a:r>
              <a:rPr lang="en-US" sz="3100" dirty="0" smtClean="0"/>
              <a:t>.</a:t>
            </a:r>
            <a:endParaRPr lang="id-ID" sz="3100" dirty="0" smtClean="0"/>
          </a:p>
          <a:p>
            <a:endParaRPr lang="id-ID" dirty="0"/>
          </a:p>
        </p:txBody>
      </p:sp>
      <p:pic>
        <p:nvPicPr>
          <p:cNvPr id="5" name="Picture 4" descr="Tel-U.png"/>
          <p:cNvPicPr>
            <a:picLocks noChangeAspect="1"/>
          </p:cNvPicPr>
          <p:nvPr/>
        </p:nvPicPr>
        <p:blipFill>
          <a:blip r:embed="rId2" cstate="print"/>
          <a:stretch>
            <a:fillRect/>
          </a:stretch>
        </p:blipFill>
        <p:spPr>
          <a:xfrm>
            <a:off x="357158" y="214290"/>
            <a:ext cx="1143008" cy="1143008"/>
          </a:xfrm>
          <a:prstGeom prst="rect">
            <a:avLst/>
          </a:prstGeom>
        </p:spPr>
      </p:pic>
      <p:sp>
        <p:nvSpPr>
          <p:cNvPr id="6" name="Slide Number Placeholder 5"/>
          <p:cNvSpPr>
            <a:spLocks noGrp="1"/>
          </p:cNvSpPr>
          <p:nvPr>
            <p:ph type="sldNum" sz="quarter" idx="12"/>
          </p:nvPr>
        </p:nvSpPr>
        <p:spPr/>
        <p:txBody>
          <a:bodyPr/>
          <a:lstStyle/>
          <a:p>
            <a:fld id="{BBEA9C55-DF84-48B1-A654-5F0F2B7DCC05}" type="slidenum">
              <a:rPr lang="id-ID" smtClean="0"/>
              <a:pPr/>
              <a:t>13</a:t>
            </a:fld>
            <a:endParaRPr lang="id-ID"/>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Tipe-N</a:t>
            </a:r>
            <a:endParaRPr lang="id-ID" dirty="0"/>
          </a:p>
        </p:txBody>
      </p:sp>
      <p:pic>
        <p:nvPicPr>
          <p:cNvPr id="5" name="Picture 1"/>
          <p:cNvPicPr>
            <a:picLocks noGrp="1" noChangeAspect="1" noChangeArrowheads="1"/>
          </p:cNvPicPr>
          <p:nvPr>
            <p:ph idx="1"/>
          </p:nvPr>
        </p:nvPicPr>
        <p:blipFill>
          <a:blip r:embed="rId2"/>
          <a:srcRect/>
          <a:stretch>
            <a:fillRect/>
          </a:stretch>
        </p:blipFill>
        <p:spPr bwMode="auto">
          <a:xfrm>
            <a:off x="672109" y="1928802"/>
            <a:ext cx="7973617" cy="3786214"/>
          </a:xfrm>
          <a:prstGeom prst="rect">
            <a:avLst/>
          </a:prstGeom>
          <a:noFill/>
          <a:ln w="9525">
            <a:noFill/>
            <a:miter lim="800000"/>
            <a:headEnd/>
            <a:tailEnd/>
          </a:ln>
          <a:effectLst/>
        </p:spPr>
      </p:pic>
      <p:pic>
        <p:nvPicPr>
          <p:cNvPr id="6" name="Picture 5" descr="Tel-U.png"/>
          <p:cNvPicPr>
            <a:picLocks noChangeAspect="1"/>
          </p:cNvPicPr>
          <p:nvPr/>
        </p:nvPicPr>
        <p:blipFill>
          <a:blip r:embed="rId3" cstate="print"/>
          <a:stretch>
            <a:fillRect/>
          </a:stretch>
        </p:blipFill>
        <p:spPr>
          <a:xfrm>
            <a:off x="357158" y="214290"/>
            <a:ext cx="1143008" cy="1143008"/>
          </a:xfrm>
          <a:prstGeom prst="rect">
            <a:avLst/>
          </a:prstGeom>
        </p:spPr>
      </p:pic>
      <p:sp>
        <p:nvSpPr>
          <p:cNvPr id="7" name="Slide Number Placeholder 6"/>
          <p:cNvSpPr>
            <a:spLocks noGrp="1"/>
          </p:cNvSpPr>
          <p:nvPr>
            <p:ph type="sldNum" sz="quarter" idx="12"/>
          </p:nvPr>
        </p:nvSpPr>
        <p:spPr/>
        <p:txBody>
          <a:bodyPr/>
          <a:lstStyle/>
          <a:p>
            <a:fld id="{BBEA9C55-DF84-48B1-A654-5F0F2B7DCC05}" type="slidenum">
              <a:rPr lang="id-ID" smtClean="0"/>
              <a:pPr/>
              <a:t>14</a:t>
            </a:fld>
            <a:endParaRPr lang="id-ID"/>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Karakteristik tipe-N</a:t>
            </a:r>
            <a:endParaRPr lang="id-ID" dirty="0"/>
          </a:p>
        </p:txBody>
      </p:sp>
      <p:pic>
        <p:nvPicPr>
          <p:cNvPr id="4" name="Picture 4" descr="Figure 10"/>
          <p:cNvPicPr>
            <a:picLocks noGrp="1" noChangeAspect="1" noChangeArrowheads="1"/>
          </p:cNvPicPr>
          <p:nvPr>
            <p:ph idx="1"/>
          </p:nvPr>
        </p:nvPicPr>
        <p:blipFill>
          <a:blip r:embed="rId2"/>
          <a:srcRect t="4054" b="6757"/>
          <a:stretch>
            <a:fillRect/>
          </a:stretch>
        </p:blipFill>
        <p:spPr bwMode="auto">
          <a:xfrm>
            <a:off x="1809750" y="1767686"/>
            <a:ext cx="5524500" cy="4190991"/>
          </a:xfrm>
          <a:prstGeom prst="rect">
            <a:avLst/>
          </a:prstGeom>
          <a:noFill/>
          <a:ln w="9525">
            <a:noFill/>
            <a:miter lim="800000"/>
            <a:headEnd/>
            <a:tailEnd/>
          </a:ln>
        </p:spPr>
      </p:pic>
      <p:pic>
        <p:nvPicPr>
          <p:cNvPr id="6" name="Picture 5" descr="Tel-U.png"/>
          <p:cNvPicPr>
            <a:picLocks noChangeAspect="1"/>
          </p:cNvPicPr>
          <p:nvPr/>
        </p:nvPicPr>
        <p:blipFill>
          <a:blip r:embed="rId3" cstate="print"/>
          <a:stretch>
            <a:fillRect/>
          </a:stretch>
        </p:blipFill>
        <p:spPr>
          <a:xfrm>
            <a:off x="357158" y="214290"/>
            <a:ext cx="1143008" cy="1143008"/>
          </a:xfrm>
          <a:prstGeom prst="rect">
            <a:avLst/>
          </a:prstGeom>
        </p:spPr>
      </p:pic>
      <p:sp>
        <p:nvSpPr>
          <p:cNvPr id="7" name="Slide Number Placeholder 6"/>
          <p:cNvSpPr>
            <a:spLocks noGrp="1"/>
          </p:cNvSpPr>
          <p:nvPr>
            <p:ph type="sldNum" sz="quarter" idx="12"/>
          </p:nvPr>
        </p:nvSpPr>
        <p:spPr/>
        <p:txBody>
          <a:bodyPr/>
          <a:lstStyle/>
          <a:p>
            <a:fld id="{BBEA9C55-DF84-48B1-A654-5F0F2B7DCC05}" type="slidenum">
              <a:rPr lang="id-ID" smtClean="0"/>
              <a:pPr/>
              <a:t>15</a:t>
            </a:fld>
            <a:endParaRPr lang="id-ID"/>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normAutofit fontScale="90000"/>
          </a:bodyPr>
          <a:lstStyle/>
          <a:p>
            <a:r>
              <a:rPr lang="en-US" dirty="0" err="1" smtClean="0"/>
              <a:t>Semikonduktor</a:t>
            </a:r>
            <a:r>
              <a:rPr lang="en-US" dirty="0" smtClean="0"/>
              <a:t> </a:t>
            </a:r>
            <a:r>
              <a:rPr lang="id-ID" dirty="0" smtClean="0"/>
              <a:t/>
            </a:r>
            <a:br>
              <a:rPr lang="id-ID" dirty="0" smtClean="0"/>
            </a:br>
            <a:r>
              <a:rPr lang="en-US" dirty="0" err="1" smtClean="0"/>
              <a:t>Ekstrinstik</a:t>
            </a:r>
            <a:r>
              <a:rPr lang="id-ID" dirty="0" smtClean="0"/>
              <a:t> Tipe-P</a:t>
            </a:r>
            <a:endParaRPr lang="en-US" dirty="0" smtClean="0"/>
          </a:p>
        </p:txBody>
      </p:sp>
      <p:sp>
        <p:nvSpPr>
          <p:cNvPr id="27651" name="Content Placeholder 2"/>
          <p:cNvSpPr>
            <a:spLocks noGrp="1"/>
          </p:cNvSpPr>
          <p:nvPr>
            <p:ph idx="1"/>
          </p:nvPr>
        </p:nvSpPr>
        <p:spPr/>
        <p:txBody>
          <a:bodyPr>
            <a:normAutofit/>
          </a:bodyPr>
          <a:lstStyle/>
          <a:p>
            <a:r>
              <a:rPr lang="id-ID" sz="2600" dirty="0" smtClean="0"/>
              <a:t>Apabila atom semi konduktor intrinsik yang bervalensi  4, di</a:t>
            </a:r>
            <a:r>
              <a:rPr lang="en-US" sz="2600" dirty="0" err="1" smtClean="0"/>
              <a:t>dop</a:t>
            </a:r>
            <a:r>
              <a:rPr lang="en-US" sz="2600" dirty="0" smtClean="0"/>
              <a:t> </a:t>
            </a:r>
            <a:r>
              <a:rPr lang="en-US" sz="2600" dirty="0" err="1" smtClean="0"/>
              <a:t>unsur</a:t>
            </a:r>
            <a:r>
              <a:rPr lang="en-US" sz="2600" dirty="0" smtClean="0"/>
              <a:t> yang </a:t>
            </a:r>
            <a:r>
              <a:rPr lang="en-US" sz="2600" dirty="0" err="1" smtClean="0"/>
              <a:t>memiliki</a:t>
            </a:r>
            <a:r>
              <a:rPr lang="en-US" sz="2600" dirty="0" smtClean="0"/>
              <a:t> 3 </a:t>
            </a:r>
            <a:r>
              <a:rPr lang="en-US" sz="2600" dirty="0" err="1" smtClean="0"/>
              <a:t>elektron</a:t>
            </a:r>
            <a:r>
              <a:rPr lang="en-US" sz="2600" dirty="0" smtClean="0"/>
              <a:t> </a:t>
            </a:r>
            <a:r>
              <a:rPr lang="en-US" sz="2600" dirty="0" err="1" smtClean="0"/>
              <a:t>valensi</a:t>
            </a:r>
            <a:r>
              <a:rPr lang="en-US" sz="2600" dirty="0" smtClean="0"/>
              <a:t> (trivalent) </a:t>
            </a:r>
            <a:r>
              <a:rPr lang="en-US" sz="2600" dirty="0" err="1" smtClean="0"/>
              <a:t>yaitu</a:t>
            </a:r>
            <a:r>
              <a:rPr lang="en-US" sz="2600" dirty="0" smtClean="0"/>
              <a:t> </a:t>
            </a:r>
            <a:r>
              <a:rPr lang="en-US" sz="2600" dirty="0" err="1" smtClean="0"/>
              <a:t>unsur</a:t>
            </a:r>
            <a:r>
              <a:rPr lang="en-US" sz="2600" dirty="0" smtClean="0"/>
              <a:t> </a:t>
            </a:r>
            <a:r>
              <a:rPr lang="en-US" sz="2600" dirty="0" err="1" smtClean="0"/>
              <a:t>pada</a:t>
            </a:r>
            <a:r>
              <a:rPr lang="en-US" sz="2600" dirty="0" smtClean="0"/>
              <a:t> </a:t>
            </a:r>
            <a:r>
              <a:rPr lang="en-US" sz="2600" dirty="0" err="1" smtClean="0"/>
              <a:t>gol</a:t>
            </a:r>
            <a:r>
              <a:rPr lang="en-US" sz="2600" dirty="0" smtClean="0"/>
              <a:t> III A </a:t>
            </a:r>
            <a:r>
              <a:rPr lang="en-US" sz="2600" dirty="0" err="1" smtClean="0"/>
              <a:t>pada</a:t>
            </a:r>
            <a:r>
              <a:rPr lang="en-US" sz="2600" dirty="0" smtClean="0"/>
              <a:t> </a:t>
            </a:r>
            <a:r>
              <a:rPr lang="en-US" sz="2600" dirty="0" err="1" smtClean="0"/>
              <a:t>tabel</a:t>
            </a:r>
            <a:r>
              <a:rPr lang="en-US" sz="2600" dirty="0" smtClean="0"/>
              <a:t> </a:t>
            </a:r>
            <a:r>
              <a:rPr lang="en-US" sz="2600" dirty="0" err="1" smtClean="0"/>
              <a:t>periodik</a:t>
            </a:r>
            <a:r>
              <a:rPr lang="en-US" sz="2600" dirty="0" smtClean="0"/>
              <a:t> </a:t>
            </a:r>
            <a:r>
              <a:rPr lang="en-US" sz="2600" dirty="0" err="1" smtClean="0"/>
              <a:t>unsur</a:t>
            </a:r>
            <a:r>
              <a:rPr lang="id-ID" sz="2600" dirty="0" smtClean="0"/>
              <a:t>, c</a:t>
            </a:r>
            <a:r>
              <a:rPr lang="en-US" sz="2600" dirty="0" err="1" smtClean="0"/>
              <a:t>ont</a:t>
            </a:r>
            <a:r>
              <a:rPr lang="id-ID" sz="2600" dirty="0" smtClean="0"/>
              <a:t>oh</a:t>
            </a:r>
            <a:r>
              <a:rPr lang="en-US" sz="2600" dirty="0" smtClean="0"/>
              <a:t> :</a:t>
            </a:r>
          </a:p>
          <a:p>
            <a:pPr lvl="1"/>
            <a:r>
              <a:rPr lang="en-US" sz="2600" dirty="0" smtClean="0"/>
              <a:t>Boron (B) (Z=5 ; 1s</a:t>
            </a:r>
            <a:r>
              <a:rPr lang="en-US" sz="2600" baseline="30000" dirty="0" smtClean="0"/>
              <a:t>2</a:t>
            </a:r>
            <a:r>
              <a:rPr lang="en-US" sz="2600" dirty="0" smtClean="0"/>
              <a:t>,</a:t>
            </a:r>
            <a:r>
              <a:rPr lang="en-US" sz="2600" dirty="0" smtClean="0">
                <a:solidFill>
                  <a:srgbClr val="FF0000"/>
                </a:solidFill>
              </a:rPr>
              <a:t>2s</a:t>
            </a:r>
            <a:r>
              <a:rPr lang="en-US" sz="2600" baseline="30000" dirty="0" smtClean="0">
                <a:solidFill>
                  <a:srgbClr val="FF0000"/>
                </a:solidFill>
              </a:rPr>
              <a:t>2</a:t>
            </a:r>
            <a:r>
              <a:rPr lang="en-US" sz="2600" dirty="0" smtClean="0">
                <a:solidFill>
                  <a:srgbClr val="FF0000"/>
                </a:solidFill>
              </a:rPr>
              <a:t>2p</a:t>
            </a:r>
            <a:r>
              <a:rPr lang="en-US" sz="2600" baseline="30000" dirty="0" smtClean="0">
                <a:solidFill>
                  <a:srgbClr val="FF0000"/>
                </a:solidFill>
              </a:rPr>
              <a:t>1</a:t>
            </a:r>
            <a:r>
              <a:rPr lang="en-US" sz="2600" dirty="0" smtClean="0"/>
              <a:t>)</a:t>
            </a:r>
          </a:p>
          <a:p>
            <a:pPr lvl="1"/>
            <a:r>
              <a:rPr lang="en-US" sz="2600" dirty="0" smtClean="0"/>
              <a:t>Gallium (</a:t>
            </a:r>
            <a:r>
              <a:rPr lang="en-US" sz="2600" dirty="0" err="1" smtClean="0"/>
              <a:t>Ga</a:t>
            </a:r>
            <a:r>
              <a:rPr lang="en-US" sz="2600" dirty="0" smtClean="0"/>
              <a:t>) (Z=31; 1s</a:t>
            </a:r>
            <a:r>
              <a:rPr lang="en-US" sz="2600" baseline="30000" dirty="0" smtClean="0"/>
              <a:t>2</a:t>
            </a:r>
            <a:r>
              <a:rPr lang="en-US" sz="2600" dirty="0" smtClean="0"/>
              <a:t>2s</a:t>
            </a:r>
            <a:r>
              <a:rPr lang="en-US" sz="2600" baseline="30000" dirty="0" smtClean="0"/>
              <a:t>2</a:t>
            </a:r>
            <a:r>
              <a:rPr lang="en-US" sz="2600" dirty="0" smtClean="0"/>
              <a:t>2p</a:t>
            </a:r>
            <a:r>
              <a:rPr lang="en-US" sz="2600" baseline="30000" dirty="0" smtClean="0"/>
              <a:t>6</a:t>
            </a:r>
            <a:r>
              <a:rPr lang="en-US" sz="2600" dirty="0" smtClean="0"/>
              <a:t>3s</a:t>
            </a:r>
            <a:r>
              <a:rPr lang="en-US" sz="2600" baseline="30000" dirty="0" smtClean="0"/>
              <a:t>2</a:t>
            </a:r>
            <a:r>
              <a:rPr lang="en-US" sz="2600" dirty="0" smtClean="0"/>
              <a:t>3p</a:t>
            </a:r>
            <a:r>
              <a:rPr lang="en-US" sz="2600" baseline="30000" dirty="0" smtClean="0"/>
              <a:t>6</a:t>
            </a:r>
            <a:r>
              <a:rPr lang="en-US" sz="2600" dirty="0" smtClean="0"/>
              <a:t>3d</a:t>
            </a:r>
            <a:r>
              <a:rPr lang="en-US" sz="2600" baseline="30000" dirty="0" smtClean="0"/>
              <a:t>10</a:t>
            </a:r>
            <a:r>
              <a:rPr lang="en-US" sz="2600" dirty="0" smtClean="0">
                <a:solidFill>
                  <a:srgbClr val="FF0000"/>
                </a:solidFill>
              </a:rPr>
              <a:t>4s</a:t>
            </a:r>
            <a:r>
              <a:rPr lang="en-US" sz="2600" baseline="30000" dirty="0" smtClean="0">
                <a:solidFill>
                  <a:srgbClr val="FF0000"/>
                </a:solidFill>
              </a:rPr>
              <a:t>2</a:t>
            </a:r>
            <a:r>
              <a:rPr lang="en-US" sz="2600" dirty="0" smtClean="0">
                <a:solidFill>
                  <a:srgbClr val="FF0000"/>
                </a:solidFill>
              </a:rPr>
              <a:t>4p</a:t>
            </a:r>
            <a:r>
              <a:rPr lang="en-US" sz="2600" baseline="30000" dirty="0" smtClean="0">
                <a:solidFill>
                  <a:srgbClr val="FF0000"/>
                </a:solidFill>
              </a:rPr>
              <a:t>1</a:t>
            </a:r>
            <a:r>
              <a:rPr lang="en-US" sz="2600" dirty="0" smtClean="0"/>
              <a:t>)</a:t>
            </a:r>
          </a:p>
          <a:p>
            <a:pPr lvl="1"/>
            <a:r>
              <a:rPr lang="en-US" sz="2600" dirty="0" smtClean="0"/>
              <a:t>Indium (In) </a:t>
            </a:r>
            <a:r>
              <a:rPr lang="en-US" sz="2400" dirty="0" smtClean="0"/>
              <a:t>(Z=49; 1s</a:t>
            </a:r>
            <a:r>
              <a:rPr lang="en-US" sz="2400" baseline="30000" dirty="0" smtClean="0"/>
              <a:t>2</a:t>
            </a:r>
            <a:r>
              <a:rPr lang="en-US" sz="2400" dirty="0" smtClean="0"/>
              <a:t>2s</a:t>
            </a:r>
            <a:r>
              <a:rPr lang="en-US" sz="2400" baseline="30000" dirty="0" smtClean="0"/>
              <a:t>2</a:t>
            </a:r>
            <a:r>
              <a:rPr lang="en-US" sz="2400" dirty="0" smtClean="0"/>
              <a:t>2p</a:t>
            </a:r>
            <a:r>
              <a:rPr lang="en-US" sz="2400" baseline="30000" dirty="0" smtClean="0"/>
              <a:t>6</a:t>
            </a:r>
            <a:r>
              <a:rPr lang="en-US" sz="2400" dirty="0" smtClean="0"/>
              <a:t>3s</a:t>
            </a:r>
            <a:r>
              <a:rPr lang="en-US" sz="2400" baseline="30000" dirty="0" smtClean="0"/>
              <a:t>2</a:t>
            </a:r>
            <a:r>
              <a:rPr lang="en-US" sz="2400" dirty="0" smtClean="0"/>
              <a:t>3p</a:t>
            </a:r>
            <a:r>
              <a:rPr lang="en-US" sz="2400" baseline="30000" dirty="0" smtClean="0"/>
              <a:t>6</a:t>
            </a:r>
            <a:r>
              <a:rPr lang="en-US" sz="2400" dirty="0" smtClean="0"/>
              <a:t>3d</a:t>
            </a:r>
            <a:r>
              <a:rPr lang="en-US" sz="2400" baseline="30000" dirty="0" smtClean="0"/>
              <a:t>10</a:t>
            </a:r>
            <a:r>
              <a:rPr lang="en-US" sz="2400" dirty="0" smtClean="0"/>
              <a:t>4s</a:t>
            </a:r>
            <a:r>
              <a:rPr lang="en-US" sz="2400" baseline="30000" dirty="0" smtClean="0"/>
              <a:t>2</a:t>
            </a:r>
            <a:r>
              <a:rPr lang="en-US" sz="2400" dirty="0" smtClean="0"/>
              <a:t>4p</a:t>
            </a:r>
            <a:r>
              <a:rPr lang="en-US" sz="2400" baseline="30000" dirty="0" smtClean="0"/>
              <a:t>6</a:t>
            </a:r>
            <a:r>
              <a:rPr lang="en-US" sz="2400" dirty="0" smtClean="0"/>
              <a:t>4d</a:t>
            </a:r>
            <a:r>
              <a:rPr lang="en-US" sz="2400" baseline="30000" dirty="0" smtClean="0"/>
              <a:t>10</a:t>
            </a:r>
            <a:r>
              <a:rPr lang="en-US" sz="2400" dirty="0" smtClean="0">
                <a:solidFill>
                  <a:srgbClr val="FF0000"/>
                </a:solidFill>
              </a:rPr>
              <a:t>5s</a:t>
            </a:r>
            <a:r>
              <a:rPr lang="en-US" sz="2400" baseline="30000" dirty="0" smtClean="0">
                <a:solidFill>
                  <a:srgbClr val="FF0000"/>
                </a:solidFill>
              </a:rPr>
              <a:t>2</a:t>
            </a:r>
            <a:r>
              <a:rPr lang="en-US" sz="2400" dirty="0" smtClean="0">
                <a:solidFill>
                  <a:srgbClr val="FF0000"/>
                </a:solidFill>
              </a:rPr>
              <a:t>5p</a:t>
            </a:r>
            <a:r>
              <a:rPr lang="en-US" sz="2400" baseline="30000" dirty="0" smtClean="0">
                <a:solidFill>
                  <a:srgbClr val="FF0000"/>
                </a:solidFill>
              </a:rPr>
              <a:t>1</a:t>
            </a:r>
            <a:r>
              <a:rPr lang="en-US" sz="2400" dirty="0" smtClean="0"/>
              <a:t> )</a:t>
            </a:r>
          </a:p>
          <a:p>
            <a:r>
              <a:rPr lang="id-ID" sz="2600" dirty="0" smtClean="0"/>
              <a:t>Proses doping ini  ini akan menyebabkan terjadi kekurangan elektron atau akan terdapat lubang (</a:t>
            </a:r>
            <a:r>
              <a:rPr lang="id-ID" sz="2600" i="1" dirty="0" smtClean="0"/>
              <a:t>hole</a:t>
            </a:r>
            <a:r>
              <a:rPr lang="id-ID" sz="2600" dirty="0" smtClean="0"/>
              <a:t>). </a:t>
            </a:r>
          </a:p>
          <a:p>
            <a:endParaRPr lang="id-ID" dirty="0" smtClean="0"/>
          </a:p>
        </p:txBody>
      </p:sp>
      <p:pic>
        <p:nvPicPr>
          <p:cNvPr id="6" name="Picture 5" descr="Tel-U.png"/>
          <p:cNvPicPr>
            <a:picLocks noChangeAspect="1"/>
          </p:cNvPicPr>
          <p:nvPr/>
        </p:nvPicPr>
        <p:blipFill>
          <a:blip r:embed="rId2" cstate="print"/>
          <a:stretch>
            <a:fillRect/>
          </a:stretch>
        </p:blipFill>
        <p:spPr>
          <a:xfrm>
            <a:off x="357158" y="214290"/>
            <a:ext cx="1143008" cy="1143008"/>
          </a:xfrm>
          <a:prstGeom prst="rect">
            <a:avLst/>
          </a:prstGeom>
        </p:spPr>
      </p:pic>
      <p:sp>
        <p:nvSpPr>
          <p:cNvPr id="7" name="Slide Number Placeholder 6"/>
          <p:cNvSpPr>
            <a:spLocks noGrp="1"/>
          </p:cNvSpPr>
          <p:nvPr>
            <p:ph type="sldNum" sz="quarter" idx="12"/>
          </p:nvPr>
        </p:nvSpPr>
        <p:spPr/>
        <p:txBody>
          <a:bodyPr/>
          <a:lstStyle/>
          <a:p>
            <a:fld id="{BBEA9C55-DF84-48B1-A654-5F0F2B7DCC05}" type="slidenum">
              <a:rPr lang="id-ID" smtClean="0"/>
              <a:pPr/>
              <a:t>16</a:t>
            </a:fld>
            <a:endParaRPr lang="id-ID"/>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Semikonduktor</a:t>
            </a:r>
            <a:r>
              <a:rPr lang="en-US" dirty="0" smtClean="0"/>
              <a:t> </a:t>
            </a:r>
            <a:r>
              <a:rPr lang="id-ID" dirty="0" smtClean="0"/>
              <a:t/>
            </a:r>
            <a:br>
              <a:rPr lang="id-ID" dirty="0" smtClean="0"/>
            </a:br>
            <a:r>
              <a:rPr lang="en-US" dirty="0" err="1" smtClean="0"/>
              <a:t>Ekstrinstik</a:t>
            </a:r>
            <a:r>
              <a:rPr lang="id-ID" dirty="0" smtClean="0"/>
              <a:t> Tipe-P</a:t>
            </a:r>
            <a:endParaRPr lang="id-ID" dirty="0"/>
          </a:p>
        </p:txBody>
      </p:sp>
      <p:sp>
        <p:nvSpPr>
          <p:cNvPr id="3" name="Content Placeholder 2"/>
          <p:cNvSpPr>
            <a:spLocks noGrp="1"/>
          </p:cNvSpPr>
          <p:nvPr>
            <p:ph idx="1"/>
          </p:nvPr>
        </p:nvSpPr>
        <p:spPr/>
        <p:txBody>
          <a:bodyPr>
            <a:normAutofit fontScale="77500" lnSpcReduction="20000"/>
          </a:bodyPr>
          <a:lstStyle/>
          <a:p>
            <a:r>
              <a:rPr lang="id-ID" dirty="0" smtClean="0"/>
              <a:t>Hole ini akan menarik elektron dari atom yang berdekatan dan selanjutnya atom yang telah  kehilangan elektron tersebut akan menjadi lubang. Dengan demikian maka hole dapat berganti-ganti, seakan-akan merupakan muatan listrik positif yang sedang bergerak.</a:t>
            </a:r>
          </a:p>
          <a:p>
            <a:r>
              <a:rPr lang="id-ID" dirty="0" smtClean="0"/>
              <a:t>Atom yang menyebabkan timbulnya hole dalam susunan kristal disebut atom </a:t>
            </a:r>
            <a:r>
              <a:rPr lang="id-ID" i="1" dirty="0" smtClean="0"/>
              <a:t>acceptor</a:t>
            </a:r>
            <a:r>
              <a:rPr lang="id-ID" dirty="0" smtClean="0"/>
              <a:t>, dan jenis bahannya dinamakan P-type semi konduktor. </a:t>
            </a:r>
          </a:p>
          <a:p>
            <a:r>
              <a:rPr lang="id-ID" dirty="0" smtClean="0"/>
              <a:t>Ada dua pembawa muatan pada P-type semi konduktor , yaitu:</a:t>
            </a:r>
          </a:p>
          <a:p>
            <a:pPr lvl="1"/>
            <a:r>
              <a:rPr lang="id-ID" dirty="0" smtClean="0"/>
              <a:t>Hole sebagai </a:t>
            </a:r>
            <a:r>
              <a:rPr lang="id-ID" i="1" dirty="0" smtClean="0"/>
              <a:t>majority carrier</a:t>
            </a:r>
            <a:endParaRPr lang="id-ID" dirty="0" smtClean="0"/>
          </a:p>
          <a:p>
            <a:pPr lvl="1"/>
            <a:r>
              <a:rPr lang="id-ID" dirty="0" smtClean="0"/>
              <a:t>Elektron sebagai </a:t>
            </a:r>
            <a:r>
              <a:rPr lang="id-ID" i="1" dirty="0" smtClean="0"/>
              <a:t>minority carrier</a:t>
            </a:r>
            <a:endParaRPr lang="id-ID" dirty="0" smtClean="0"/>
          </a:p>
          <a:p>
            <a:endParaRPr lang="id-ID" dirty="0"/>
          </a:p>
        </p:txBody>
      </p:sp>
      <p:pic>
        <p:nvPicPr>
          <p:cNvPr id="5" name="Picture 4" descr="Tel-U.png"/>
          <p:cNvPicPr>
            <a:picLocks noChangeAspect="1"/>
          </p:cNvPicPr>
          <p:nvPr/>
        </p:nvPicPr>
        <p:blipFill>
          <a:blip r:embed="rId2" cstate="print"/>
          <a:stretch>
            <a:fillRect/>
          </a:stretch>
        </p:blipFill>
        <p:spPr>
          <a:xfrm>
            <a:off x="357158" y="214290"/>
            <a:ext cx="1143008" cy="1143008"/>
          </a:xfrm>
          <a:prstGeom prst="rect">
            <a:avLst/>
          </a:prstGeom>
        </p:spPr>
      </p:pic>
      <p:sp>
        <p:nvSpPr>
          <p:cNvPr id="6" name="Slide Number Placeholder 5"/>
          <p:cNvSpPr>
            <a:spLocks noGrp="1"/>
          </p:cNvSpPr>
          <p:nvPr>
            <p:ph type="sldNum" sz="quarter" idx="12"/>
          </p:nvPr>
        </p:nvSpPr>
        <p:spPr/>
        <p:txBody>
          <a:bodyPr/>
          <a:lstStyle/>
          <a:p>
            <a:fld id="{BBEA9C55-DF84-48B1-A654-5F0F2B7DCC05}" type="slidenum">
              <a:rPr lang="id-ID" smtClean="0"/>
              <a:pPr/>
              <a:t>17</a:t>
            </a:fld>
            <a:endParaRPr lang="id-ID"/>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id-ID" dirty="0" smtClean="0"/>
              <a:t>Tipe-P</a:t>
            </a:r>
            <a:endParaRPr lang="en-US" dirty="0" smtClean="0"/>
          </a:p>
        </p:txBody>
      </p:sp>
      <p:pic>
        <p:nvPicPr>
          <p:cNvPr id="7" name="Picture 1"/>
          <p:cNvPicPr>
            <a:picLocks noGrp="1" noChangeAspect="1" noChangeArrowheads="1"/>
          </p:cNvPicPr>
          <p:nvPr>
            <p:ph idx="1"/>
          </p:nvPr>
        </p:nvPicPr>
        <p:blipFill>
          <a:blip r:embed="rId2"/>
          <a:srcRect/>
          <a:stretch>
            <a:fillRect/>
          </a:stretch>
        </p:blipFill>
        <p:spPr bwMode="auto">
          <a:xfrm>
            <a:off x="968171" y="2071678"/>
            <a:ext cx="7381728" cy="3500462"/>
          </a:xfrm>
          <a:prstGeom prst="rect">
            <a:avLst/>
          </a:prstGeom>
          <a:noFill/>
          <a:ln w="9525">
            <a:noFill/>
            <a:miter lim="800000"/>
            <a:headEnd/>
            <a:tailEnd/>
          </a:ln>
          <a:effectLst/>
        </p:spPr>
      </p:pic>
      <p:pic>
        <p:nvPicPr>
          <p:cNvPr id="6" name="Picture 5" descr="Tel-U.png"/>
          <p:cNvPicPr>
            <a:picLocks noChangeAspect="1"/>
          </p:cNvPicPr>
          <p:nvPr/>
        </p:nvPicPr>
        <p:blipFill>
          <a:blip r:embed="rId3" cstate="print"/>
          <a:stretch>
            <a:fillRect/>
          </a:stretch>
        </p:blipFill>
        <p:spPr>
          <a:xfrm>
            <a:off x="357158" y="214290"/>
            <a:ext cx="1143008" cy="1143008"/>
          </a:xfrm>
          <a:prstGeom prst="rect">
            <a:avLst/>
          </a:prstGeom>
        </p:spPr>
      </p:pic>
      <p:sp>
        <p:nvSpPr>
          <p:cNvPr id="8" name="Slide Number Placeholder 7"/>
          <p:cNvSpPr>
            <a:spLocks noGrp="1"/>
          </p:cNvSpPr>
          <p:nvPr>
            <p:ph type="sldNum" sz="quarter" idx="12"/>
          </p:nvPr>
        </p:nvSpPr>
        <p:spPr/>
        <p:txBody>
          <a:bodyPr/>
          <a:lstStyle/>
          <a:p>
            <a:fld id="{BBEA9C55-DF84-48B1-A654-5F0F2B7DCC05}" type="slidenum">
              <a:rPr lang="id-ID" smtClean="0"/>
              <a:pPr/>
              <a:t>18</a:t>
            </a:fld>
            <a:endParaRPr lang="id-ID"/>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Karakteristik Tipe-P</a:t>
            </a:r>
            <a:endParaRPr lang="id-ID" dirty="0"/>
          </a:p>
        </p:txBody>
      </p:sp>
      <p:pic>
        <p:nvPicPr>
          <p:cNvPr id="4" name="Picture 4" descr="Figure 10"/>
          <p:cNvPicPr>
            <a:picLocks noGrp="1" noChangeAspect="1" noChangeArrowheads="1"/>
          </p:cNvPicPr>
          <p:nvPr>
            <p:ph idx="1"/>
          </p:nvPr>
        </p:nvPicPr>
        <p:blipFill>
          <a:blip r:embed="rId2"/>
          <a:srcRect t="4095" b="5801"/>
          <a:stretch>
            <a:fillRect/>
          </a:stretch>
        </p:blipFill>
        <p:spPr bwMode="auto">
          <a:xfrm>
            <a:off x="1885950" y="1763353"/>
            <a:ext cx="5372100" cy="4199657"/>
          </a:xfrm>
          <a:prstGeom prst="rect">
            <a:avLst/>
          </a:prstGeom>
          <a:noFill/>
          <a:ln w="9525">
            <a:noFill/>
            <a:miter lim="800000"/>
            <a:headEnd/>
            <a:tailEnd/>
          </a:ln>
        </p:spPr>
      </p:pic>
      <p:pic>
        <p:nvPicPr>
          <p:cNvPr id="6" name="Picture 5" descr="Tel-U.png"/>
          <p:cNvPicPr>
            <a:picLocks noChangeAspect="1"/>
          </p:cNvPicPr>
          <p:nvPr/>
        </p:nvPicPr>
        <p:blipFill>
          <a:blip r:embed="rId3" cstate="print"/>
          <a:stretch>
            <a:fillRect/>
          </a:stretch>
        </p:blipFill>
        <p:spPr>
          <a:xfrm>
            <a:off x="357158" y="214290"/>
            <a:ext cx="1143008" cy="1143008"/>
          </a:xfrm>
          <a:prstGeom prst="rect">
            <a:avLst/>
          </a:prstGeom>
        </p:spPr>
      </p:pic>
      <p:sp>
        <p:nvSpPr>
          <p:cNvPr id="7" name="Slide Number Placeholder 6"/>
          <p:cNvSpPr>
            <a:spLocks noGrp="1"/>
          </p:cNvSpPr>
          <p:nvPr>
            <p:ph type="sldNum" sz="quarter" idx="12"/>
          </p:nvPr>
        </p:nvSpPr>
        <p:spPr/>
        <p:txBody>
          <a:bodyPr/>
          <a:lstStyle/>
          <a:p>
            <a:fld id="{BBEA9C55-DF84-48B1-A654-5F0F2B7DCC05}" type="slidenum">
              <a:rPr lang="id-ID" smtClean="0"/>
              <a:pPr/>
              <a:t>19</a:t>
            </a:fld>
            <a:endParaRPr lang="id-ID"/>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sz="5400" dirty="0" smtClean="0"/>
              <a:t>Materi Perkuliahan</a:t>
            </a:r>
            <a:endParaRPr lang="id-ID" sz="5400" dirty="0"/>
          </a:p>
        </p:txBody>
      </p:sp>
      <p:sp>
        <p:nvSpPr>
          <p:cNvPr id="3" name="Content Placeholder 2"/>
          <p:cNvSpPr>
            <a:spLocks noGrp="1"/>
          </p:cNvSpPr>
          <p:nvPr>
            <p:ph idx="1"/>
          </p:nvPr>
        </p:nvSpPr>
        <p:spPr/>
        <p:txBody>
          <a:bodyPr>
            <a:normAutofit/>
          </a:bodyPr>
          <a:lstStyle/>
          <a:p>
            <a:r>
              <a:rPr lang="id-ID" dirty="0" smtClean="0"/>
              <a:t>Bahan Semikonduktor</a:t>
            </a:r>
          </a:p>
          <a:p>
            <a:r>
              <a:rPr lang="id-ID" dirty="0" smtClean="0"/>
              <a:t>PN Junction</a:t>
            </a:r>
          </a:p>
          <a:p>
            <a:r>
              <a:rPr lang="id-ID" dirty="0" smtClean="0"/>
              <a:t>Dioda</a:t>
            </a:r>
            <a:endParaRPr lang="id-ID" dirty="0"/>
          </a:p>
        </p:txBody>
      </p:sp>
      <p:pic>
        <p:nvPicPr>
          <p:cNvPr id="5" name="Picture 4" descr="Tel-U.png"/>
          <p:cNvPicPr>
            <a:picLocks noChangeAspect="1"/>
          </p:cNvPicPr>
          <p:nvPr/>
        </p:nvPicPr>
        <p:blipFill>
          <a:blip r:embed="rId3" cstate="print"/>
          <a:stretch>
            <a:fillRect/>
          </a:stretch>
        </p:blipFill>
        <p:spPr>
          <a:xfrm>
            <a:off x="357158" y="214290"/>
            <a:ext cx="1143008" cy="1143008"/>
          </a:xfrm>
          <a:prstGeom prst="rect">
            <a:avLst/>
          </a:prstGeom>
        </p:spPr>
      </p:pic>
      <p:sp>
        <p:nvSpPr>
          <p:cNvPr id="6" name="Slide Number Placeholder 5"/>
          <p:cNvSpPr>
            <a:spLocks noGrp="1"/>
          </p:cNvSpPr>
          <p:nvPr>
            <p:ph type="sldNum" sz="quarter" idx="12"/>
          </p:nvPr>
        </p:nvSpPr>
        <p:spPr/>
        <p:txBody>
          <a:bodyPr/>
          <a:lstStyle/>
          <a:p>
            <a:fld id="{BBEA9C55-DF84-48B1-A654-5F0F2B7DCC05}" type="slidenum">
              <a:rPr lang="id-ID" smtClean="0"/>
              <a:pPr/>
              <a:t>2</a:t>
            </a:fld>
            <a:endParaRPr lang="id-ID"/>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Tipe-N dan Tipe-P</a:t>
            </a:r>
            <a:endParaRPr lang="id-ID" dirty="0"/>
          </a:p>
        </p:txBody>
      </p:sp>
      <p:pic>
        <p:nvPicPr>
          <p:cNvPr id="56323" name="Picture 3"/>
          <p:cNvPicPr>
            <a:picLocks noGrp="1" noChangeAspect="1" noChangeArrowheads="1"/>
          </p:cNvPicPr>
          <p:nvPr>
            <p:ph idx="1"/>
          </p:nvPr>
        </p:nvPicPr>
        <p:blipFill>
          <a:blip r:embed="rId2"/>
          <a:srcRect/>
          <a:stretch>
            <a:fillRect/>
          </a:stretch>
        </p:blipFill>
        <p:spPr bwMode="auto">
          <a:xfrm>
            <a:off x="1142976" y="2182018"/>
            <a:ext cx="6929486" cy="3689455"/>
          </a:xfrm>
          <a:prstGeom prst="rect">
            <a:avLst/>
          </a:prstGeom>
          <a:noFill/>
          <a:ln w="9525">
            <a:noFill/>
            <a:miter lim="800000"/>
            <a:headEnd/>
            <a:tailEnd/>
          </a:ln>
          <a:effectLst/>
        </p:spPr>
      </p:pic>
      <p:pic>
        <p:nvPicPr>
          <p:cNvPr id="4" name="Picture 3" descr="Tel-U.png"/>
          <p:cNvPicPr>
            <a:picLocks noChangeAspect="1"/>
          </p:cNvPicPr>
          <p:nvPr/>
        </p:nvPicPr>
        <p:blipFill>
          <a:blip r:embed="rId3" cstate="print"/>
          <a:stretch>
            <a:fillRect/>
          </a:stretch>
        </p:blipFill>
        <p:spPr>
          <a:xfrm>
            <a:off x="357158" y="214290"/>
            <a:ext cx="1143008" cy="1143008"/>
          </a:xfrm>
          <a:prstGeom prst="rect">
            <a:avLst/>
          </a:prstGeom>
        </p:spPr>
      </p:pic>
      <p:sp>
        <p:nvSpPr>
          <p:cNvPr id="5" name="Slide Number Placeholder 4"/>
          <p:cNvSpPr>
            <a:spLocks noGrp="1"/>
          </p:cNvSpPr>
          <p:nvPr>
            <p:ph type="sldNum" sz="quarter" idx="12"/>
          </p:nvPr>
        </p:nvSpPr>
        <p:spPr/>
        <p:txBody>
          <a:bodyPr/>
          <a:lstStyle/>
          <a:p>
            <a:fld id="{BBEA9C55-DF84-48B1-A654-5F0F2B7DCC05}" type="slidenum">
              <a:rPr lang="id-ID" smtClean="0"/>
              <a:pPr/>
              <a:t>20</a:t>
            </a:fld>
            <a:endParaRPr lang="id-ID"/>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457200" y="274638"/>
            <a:ext cx="8229600" cy="796908"/>
          </a:xfrm>
        </p:spPr>
        <p:txBody>
          <a:bodyPr/>
          <a:lstStyle/>
          <a:p>
            <a:r>
              <a:rPr lang="id-ID" dirty="0" smtClean="0"/>
              <a:t>PN</a:t>
            </a:r>
            <a:r>
              <a:rPr lang="en-US" dirty="0" smtClean="0"/>
              <a:t> Junction</a:t>
            </a:r>
          </a:p>
        </p:txBody>
      </p:sp>
      <p:sp>
        <p:nvSpPr>
          <p:cNvPr id="3" name="Content Placeholder 2"/>
          <p:cNvSpPr>
            <a:spLocks noGrp="1"/>
          </p:cNvSpPr>
          <p:nvPr>
            <p:ph idx="1"/>
          </p:nvPr>
        </p:nvSpPr>
        <p:spPr>
          <a:xfrm>
            <a:off x="428596" y="1500174"/>
            <a:ext cx="8486775" cy="2732088"/>
          </a:xfrm>
        </p:spPr>
        <p:txBody>
          <a:bodyPr>
            <a:normAutofit lnSpcReduction="10000"/>
          </a:bodyPr>
          <a:lstStyle/>
          <a:p>
            <a:pPr>
              <a:defRPr/>
            </a:pPr>
            <a:r>
              <a:rPr lang="id-ID" sz="2800" dirty="0" smtClean="0"/>
              <a:t>PN</a:t>
            </a:r>
            <a:r>
              <a:rPr lang="en-US" sz="2800" dirty="0" smtClean="0"/>
              <a:t> junction </a:t>
            </a:r>
            <a:r>
              <a:rPr lang="en-US" sz="2800" dirty="0" err="1" smtClean="0"/>
              <a:t>pada</a:t>
            </a:r>
            <a:r>
              <a:rPr lang="en-US" sz="2800" dirty="0" smtClean="0"/>
              <a:t> </a:t>
            </a:r>
            <a:r>
              <a:rPr lang="en-US" sz="2800" dirty="0" err="1" smtClean="0"/>
              <a:t>kondisi</a:t>
            </a:r>
            <a:r>
              <a:rPr lang="en-US" sz="2800" dirty="0" smtClean="0"/>
              <a:t> open circuit :</a:t>
            </a:r>
          </a:p>
          <a:p>
            <a:pPr lvl="1">
              <a:defRPr/>
            </a:pPr>
            <a:r>
              <a:rPr lang="en-US" sz="2200" dirty="0" err="1" smtClean="0"/>
              <a:t>Tipe</a:t>
            </a:r>
            <a:r>
              <a:rPr lang="en-US" sz="2200" dirty="0" smtClean="0"/>
              <a:t> n</a:t>
            </a:r>
          </a:p>
          <a:p>
            <a:pPr lvl="2">
              <a:defRPr/>
            </a:pPr>
            <a:r>
              <a:rPr lang="en-US" sz="2200" dirty="0" smtClean="0"/>
              <a:t>Atom </a:t>
            </a:r>
            <a:r>
              <a:rPr lang="en-US" sz="2200" dirty="0" err="1" smtClean="0"/>
              <a:t>pada</a:t>
            </a:r>
            <a:r>
              <a:rPr lang="en-US" sz="2200" dirty="0" smtClean="0"/>
              <a:t> </a:t>
            </a:r>
            <a:r>
              <a:rPr lang="en-US" sz="2200" dirty="0" err="1" smtClean="0"/>
              <a:t>tipe</a:t>
            </a:r>
            <a:r>
              <a:rPr lang="en-US" sz="2200" dirty="0" smtClean="0"/>
              <a:t> n </a:t>
            </a:r>
            <a:r>
              <a:rPr lang="en-US" sz="2200" dirty="0" err="1" smtClean="0"/>
              <a:t>akan</a:t>
            </a:r>
            <a:r>
              <a:rPr lang="en-US" sz="2200" dirty="0" smtClean="0"/>
              <a:t> </a:t>
            </a:r>
            <a:r>
              <a:rPr lang="en-US" sz="2200" dirty="0" err="1" smtClean="0"/>
              <a:t>menjadi</a:t>
            </a:r>
            <a:r>
              <a:rPr lang="en-US" sz="2200" dirty="0" smtClean="0"/>
              <a:t> donor (</a:t>
            </a:r>
            <a:r>
              <a:rPr lang="en-US" sz="2200" dirty="0" err="1" smtClean="0"/>
              <a:t>melepas</a:t>
            </a:r>
            <a:r>
              <a:rPr lang="en-US" sz="2200" dirty="0" smtClean="0"/>
              <a:t> </a:t>
            </a:r>
            <a:r>
              <a:rPr lang="en-US" sz="2200" dirty="0" err="1" smtClean="0"/>
              <a:t>elektron</a:t>
            </a:r>
            <a:r>
              <a:rPr lang="en-US" sz="2200" dirty="0" smtClean="0"/>
              <a:t>) </a:t>
            </a:r>
            <a:r>
              <a:rPr lang="en-US" sz="2200" dirty="0" err="1" smtClean="0"/>
              <a:t>sehingga</a:t>
            </a:r>
            <a:r>
              <a:rPr lang="en-US" sz="2200" dirty="0" smtClean="0"/>
              <a:t> </a:t>
            </a:r>
            <a:r>
              <a:rPr lang="en-US" sz="2200" dirty="0" err="1" smtClean="0"/>
              <a:t>memiliki</a:t>
            </a:r>
            <a:r>
              <a:rPr lang="en-US" sz="2200" dirty="0" smtClean="0"/>
              <a:t> ion </a:t>
            </a:r>
            <a:r>
              <a:rPr lang="en-US" sz="2200" dirty="0" err="1" smtClean="0"/>
              <a:t>positif</a:t>
            </a:r>
            <a:endParaRPr lang="en-US" sz="2200" dirty="0" smtClean="0"/>
          </a:p>
          <a:p>
            <a:pPr lvl="1">
              <a:defRPr/>
            </a:pPr>
            <a:r>
              <a:rPr lang="en-US" sz="2200" dirty="0" err="1" smtClean="0"/>
              <a:t>Tipe</a:t>
            </a:r>
            <a:r>
              <a:rPr lang="en-US" sz="2200" dirty="0" smtClean="0"/>
              <a:t> p</a:t>
            </a:r>
          </a:p>
          <a:p>
            <a:pPr lvl="2">
              <a:defRPr/>
            </a:pPr>
            <a:r>
              <a:rPr lang="en-US" sz="2200" dirty="0" smtClean="0"/>
              <a:t>Atom </a:t>
            </a:r>
            <a:r>
              <a:rPr lang="en-US" sz="2200" dirty="0" err="1" smtClean="0"/>
              <a:t>pada</a:t>
            </a:r>
            <a:r>
              <a:rPr lang="en-US" sz="2200" dirty="0" smtClean="0"/>
              <a:t> </a:t>
            </a:r>
            <a:r>
              <a:rPr lang="en-US" sz="2200" dirty="0" err="1" smtClean="0"/>
              <a:t>tipe</a:t>
            </a:r>
            <a:r>
              <a:rPr lang="en-US" sz="2200" dirty="0" smtClean="0"/>
              <a:t> p </a:t>
            </a:r>
            <a:r>
              <a:rPr lang="en-US" sz="2200" dirty="0" err="1" smtClean="0"/>
              <a:t>akan</a:t>
            </a:r>
            <a:r>
              <a:rPr lang="en-US" sz="2200" dirty="0" smtClean="0"/>
              <a:t> </a:t>
            </a:r>
            <a:r>
              <a:rPr lang="en-US" sz="2200" dirty="0" err="1" smtClean="0"/>
              <a:t>menjadi</a:t>
            </a:r>
            <a:r>
              <a:rPr lang="en-US" sz="2200" dirty="0" smtClean="0"/>
              <a:t> </a:t>
            </a:r>
            <a:r>
              <a:rPr lang="en-US" sz="2200" dirty="0" err="1" smtClean="0"/>
              <a:t>akseptor</a:t>
            </a:r>
            <a:r>
              <a:rPr lang="en-US" sz="2200" dirty="0" smtClean="0"/>
              <a:t> </a:t>
            </a:r>
            <a:r>
              <a:rPr lang="en-US" sz="2200" dirty="0" err="1" smtClean="0"/>
              <a:t>elektron</a:t>
            </a:r>
            <a:r>
              <a:rPr lang="en-US" sz="2200" dirty="0" smtClean="0"/>
              <a:t> </a:t>
            </a:r>
            <a:r>
              <a:rPr lang="en-US" sz="2200" dirty="0" err="1" smtClean="0"/>
              <a:t>sehingga</a:t>
            </a:r>
            <a:r>
              <a:rPr lang="en-US" sz="2200" dirty="0" smtClean="0"/>
              <a:t> </a:t>
            </a:r>
            <a:r>
              <a:rPr lang="en-US" sz="2200" dirty="0" err="1" smtClean="0"/>
              <a:t>akan</a:t>
            </a:r>
            <a:r>
              <a:rPr lang="en-US" sz="2200" dirty="0" smtClean="0"/>
              <a:t> </a:t>
            </a:r>
            <a:r>
              <a:rPr lang="en-US" sz="2200" dirty="0" err="1" smtClean="0"/>
              <a:t>memiliki</a:t>
            </a:r>
            <a:r>
              <a:rPr lang="en-US" sz="2200" dirty="0" smtClean="0"/>
              <a:t> ion </a:t>
            </a:r>
            <a:r>
              <a:rPr lang="en-US" sz="2200" dirty="0" err="1" smtClean="0"/>
              <a:t>negatif</a:t>
            </a:r>
            <a:endParaRPr lang="en-US" sz="2200" dirty="0" smtClean="0"/>
          </a:p>
        </p:txBody>
      </p:sp>
      <p:pic>
        <p:nvPicPr>
          <p:cNvPr id="29701" name="Picture 6"/>
          <p:cNvPicPr>
            <a:picLocks noChangeAspect="1" noChangeArrowheads="1"/>
          </p:cNvPicPr>
          <p:nvPr/>
        </p:nvPicPr>
        <p:blipFill>
          <a:blip r:embed="rId2" cstate="print"/>
          <a:srcRect/>
          <a:stretch>
            <a:fillRect/>
          </a:stretch>
        </p:blipFill>
        <p:spPr bwMode="auto">
          <a:xfrm>
            <a:off x="2478016" y="4143380"/>
            <a:ext cx="4805434" cy="2500308"/>
          </a:xfrm>
          <a:prstGeom prst="rect">
            <a:avLst/>
          </a:prstGeom>
          <a:noFill/>
          <a:ln w="9525">
            <a:noFill/>
            <a:miter lim="800000"/>
            <a:headEnd/>
            <a:tailEnd/>
          </a:ln>
        </p:spPr>
      </p:pic>
      <p:pic>
        <p:nvPicPr>
          <p:cNvPr id="7" name="Picture 6" descr="Tel-U.png"/>
          <p:cNvPicPr>
            <a:picLocks noChangeAspect="1"/>
          </p:cNvPicPr>
          <p:nvPr/>
        </p:nvPicPr>
        <p:blipFill>
          <a:blip r:embed="rId3" cstate="print"/>
          <a:stretch>
            <a:fillRect/>
          </a:stretch>
        </p:blipFill>
        <p:spPr>
          <a:xfrm>
            <a:off x="357158" y="214290"/>
            <a:ext cx="1143008" cy="1143008"/>
          </a:xfrm>
          <a:prstGeom prst="rect">
            <a:avLst/>
          </a:prstGeom>
        </p:spPr>
      </p:pic>
      <p:sp>
        <p:nvSpPr>
          <p:cNvPr id="8" name="Slide Number Placeholder 7"/>
          <p:cNvSpPr>
            <a:spLocks noGrp="1"/>
          </p:cNvSpPr>
          <p:nvPr>
            <p:ph type="sldNum" sz="quarter" idx="12"/>
          </p:nvPr>
        </p:nvSpPr>
        <p:spPr/>
        <p:txBody>
          <a:bodyPr/>
          <a:lstStyle/>
          <a:p>
            <a:fld id="{BBEA9C55-DF84-48B1-A654-5F0F2B7DCC05}" type="slidenum">
              <a:rPr lang="id-ID" smtClean="0"/>
              <a:pPr/>
              <a:t>21</a:t>
            </a:fld>
            <a:endParaRPr lang="id-ID"/>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normAutofit fontScale="90000"/>
          </a:bodyPr>
          <a:lstStyle/>
          <a:p>
            <a:r>
              <a:rPr lang="id-ID" dirty="0" smtClean="0"/>
              <a:t>Foward </a:t>
            </a:r>
            <a:r>
              <a:rPr lang="en-US" dirty="0" smtClean="0"/>
              <a:t>Bias </a:t>
            </a:r>
            <a:r>
              <a:rPr lang="id-ID" dirty="0" smtClean="0"/>
              <a:t/>
            </a:r>
            <a:br>
              <a:rPr lang="id-ID" dirty="0" smtClean="0"/>
            </a:br>
            <a:r>
              <a:rPr lang="en-US" dirty="0" err="1" smtClean="0"/>
              <a:t>Pada</a:t>
            </a:r>
            <a:r>
              <a:rPr lang="en-US" dirty="0" smtClean="0"/>
              <a:t> PN Junction</a:t>
            </a:r>
          </a:p>
        </p:txBody>
      </p:sp>
      <p:sp>
        <p:nvSpPr>
          <p:cNvPr id="22531" name="Content Placeholder 2"/>
          <p:cNvSpPr>
            <a:spLocks noGrp="1"/>
          </p:cNvSpPr>
          <p:nvPr>
            <p:ph idx="1"/>
          </p:nvPr>
        </p:nvSpPr>
        <p:spPr>
          <a:xfrm>
            <a:off x="468313" y="1571611"/>
            <a:ext cx="8486775" cy="4929201"/>
          </a:xfrm>
        </p:spPr>
        <p:txBody>
          <a:bodyPr/>
          <a:lstStyle/>
          <a:p>
            <a:pPr>
              <a:lnSpc>
                <a:spcPct val="80000"/>
              </a:lnSpc>
            </a:pPr>
            <a:r>
              <a:rPr lang="en-US" sz="2800" dirty="0" err="1" smtClean="0"/>
              <a:t>Pada</a:t>
            </a:r>
            <a:r>
              <a:rPr lang="en-US" sz="2800" dirty="0" smtClean="0"/>
              <a:t> </a:t>
            </a:r>
            <a:r>
              <a:rPr lang="en-US" sz="2800" dirty="0" err="1" smtClean="0"/>
              <a:t>kondisi</a:t>
            </a:r>
            <a:r>
              <a:rPr lang="en-US" sz="2800" dirty="0" smtClean="0"/>
              <a:t> ideal </a:t>
            </a:r>
            <a:r>
              <a:rPr lang="en-US" sz="2800" dirty="0" err="1" smtClean="0"/>
              <a:t>maka</a:t>
            </a:r>
            <a:r>
              <a:rPr lang="en-US" sz="2800" dirty="0" smtClean="0"/>
              <a:t> </a:t>
            </a:r>
            <a:r>
              <a:rPr lang="en-US" sz="2800" dirty="0" err="1" smtClean="0"/>
              <a:t>dapat</a:t>
            </a:r>
            <a:r>
              <a:rPr lang="en-US" sz="2800" dirty="0" smtClean="0"/>
              <a:t> </a:t>
            </a:r>
            <a:r>
              <a:rPr lang="en-US" sz="2800" dirty="0" err="1" smtClean="0"/>
              <a:t>diasumsikan</a:t>
            </a:r>
            <a:r>
              <a:rPr lang="en-US" sz="2800" dirty="0" smtClean="0"/>
              <a:t> </a:t>
            </a:r>
            <a:r>
              <a:rPr lang="en-US" sz="2800" dirty="0" err="1" smtClean="0"/>
              <a:t>tidak</a:t>
            </a:r>
            <a:r>
              <a:rPr lang="en-US" sz="2800" dirty="0" smtClean="0"/>
              <a:t> </a:t>
            </a:r>
            <a:r>
              <a:rPr lang="en-US" sz="2800" dirty="0" err="1" smtClean="0"/>
              <a:t>terdapat</a:t>
            </a:r>
            <a:r>
              <a:rPr lang="en-US" sz="2800" dirty="0" smtClean="0"/>
              <a:t> </a:t>
            </a:r>
            <a:r>
              <a:rPr lang="en-US" sz="2800" dirty="0" err="1" smtClean="0"/>
              <a:t>jatuh</a:t>
            </a:r>
            <a:r>
              <a:rPr lang="en-US" sz="2800" dirty="0" smtClean="0"/>
              <a:t> </a:t>
            </a:r>
            <a:r>
              <a:rPr lang="en-US" sz="2800" dirty="0" err="1" smtClean="0"/>
              <a:t>tegangan</a:t>
            </a:r>
            <a:r>
              <a:rPr lang="en-US" sz="2800" dirty="0" smtClean="0"/>
              <a:t> </a:t>
            </a:r>
            <a:r>
              <a:rPr lang="en-US" sz="2800" dirty="0" err="1" smtClean="0"/>
              <a:t>pada</a:t>
            </a:r>
            <a:r>
              <a:rPr lang="en-US" sz="2800" dirty="0" smtClean="0"/>
              <a:t> metal contact.</a:t>
            </a:r>
          </a:p>
          <a:p>
            <a:pPr>
              <a:lnSpc>
                <a:spcPct val="80000"/>
              </a:lnSpc>
            </a:pPr>
            <a:r>
              <a:rPr lang="en-US" sz="2800" dirty="0" err="1" smtClean="0"/>
              <a:t>Akibat</a:t>
            </a:r>
            <a:r>
              <a:rPr lang="en-US" sz="2800" dirty="0" smtClean="0"/>
              <a:t> </a:t>
            </a:r>
            <a:r>
              <a:rPr lang="en-US" sz="2800" dirty="0" err="1" smtClean="0"/>
              <a:t>dari</a:t>
            </a:r>
            <a:r>
              <a:rPr lang="en-US" sz="2800" dirty="0" smtClean="0"/>
              <a:t> </a:t>
            </a:r>
            <a:r>
              <a:rPr lang="en-US" sz="2800" dirty="0" err="1" smtClean="0"/>
              <a:t>adanya</a:t>
            </a:r>
            <a:r>
              <a:rPr lang="en-US" sz="2800" dirty="0" smtClean="0"/>
              <a:t> </a:t>
            </a:r>
            <a:r>
              <a:rPr lang="en-US" sz="2800" dirty="0" err="1" smtClean="0"/>
              <a:t>tegangan</a:t>
            </a:r>
            <a:r>
              <a:rPr lang="en-US" sz="2800" dirty="0" smtClean="0"/>
              <a:t> V</a:t>
            </a:r>
            <a:r>
              <a:rPr lang="en-US" sz="2800" baseline="-25000" dirty="0" smtClean="0"/>
              <a:t>D </a:t>
            </a:r>
            <a:r>
              <a:rPr lang="en-US" sz="2800" dirty="0" err="1" smtClean="0"/>
              <a:t>maka</a:t>
            </a:r>
            <a:r>
              <a:rPr lang="en-US" sz="2800" dirty="0" smtClean="0"/>
              <a:t> </a:t>
            </a:r>
            <a:r>
              <a:rPr lang="en-US" sz="2800" dirty="0" err="1" smtClean="0"/>
              <a:t>potensial</a:t>
            </a:r>
            <a:r>
              <a:rPr lang="en-US" sz="2800" dirty="0" smtClean="0"/>
              <a:t> barrier </a:t>
            </a:r>
            <a:r>
              <a:rPr lang="en-US" sz="2800" dirty="0" err="1" smtClean="0"/>
              <a:t>antara</a:t>
            </a:r>
            <a:r>
              <a:rPr lang="en-US" sz="2800" dirty="0" smtClean="0"/>
              <a:t> </a:t>
            </a:r>
            <a:r>
              <a:rPr lang="en-US" sz="2800" dirty="0" err="1" smtClean="0"/>
              <a:t>sisi</a:t>
            </a:r>
            <a:r>
              <a:rPr lang="en-US" sz="2800" dirty="0" smtClean="0"/>
              <a:t> </a:t>
            </a:r>
            <a:r>
              <a:rPr lang="id-ID" sz="2800" dirty="0" smtClean="0"/>
              <a:t>P</a:t>
            </a:r>
            <a:r>
              <a:rPr lang="en-US" sz="2800" dirty="0" smtClean="0"/>
              <a:t> </a:t>
            </a:r>
            <a:r>
              <a:rPr lang="en-US" sz="2800" dirty="0" err="1" smtClean="0"/>
              <a:t>dan</a:t>
            </a:r>
            <a:r>
              <a:rPr lang="en-US" sz="2800" dirty="0" smtClean="0"/>
              <a:t> N </a:t>
            </a:r>
            <a:r>
              <a:rPr lang="en-US" sz="2800" dirty="0" err="1" smtClean="0"/>
              <a:t>akan</a:t>
            </a:r>
            <a:r>
              <a:rPr lang="en-US" sz="2800" dirty="0" smtClean="0"/>
              <a:t> </a:t>
            </a:r>
            <a:r>
              <a:rPr lang="en-US" sz="2800" dirty="0" err="1" smtClean="0"/>
              <a:t>berkurang</a:t>
            </a:r>
            <a:r>
              <a:rPr lang="en-US" sz="2800" dirty="0" smtClean="0"/>
              <a:t> :</a:t>
            </a:r>
          </a:p>
          <a:p>
            <a:pPr lvl="1">
              <a:lnSpc>
                <a:spcPct val="80000"/>
              </a:lnSpc>
            </a:pPr>
            <a:r>
              <a:rPr lang="en-US" sz="2600" dirty="0" err="1" smtClean="0"/>
              <a:t>qV</a:t>
            </a:r>
            <a:r>
              <a:rPr lang="en-US" sz="2600" baseline="-25000" dirty="0" err="1" smtClean="0"/>
              <a:t>D</a:t>
            </a:r>
            <a:endParaRPr lang="en-US" sz="2600" baseline="-25000" dirty="0" smtClean="0"/>
          </a:p>
          <a:p>
            <a:pPr lvl="1">
              <a:lnSpc>
                <a:spcPct val="80000"/>
              </a:lnSpc>
            </a:pPr>
            <a:r>
              <a:rPr lang="en-US" sz="2600" dirty="0" err="1" smtClean="0"/>
              <a:t>Sehingga</a:t>
            </a:r>
            <a:r>
              <a:rPr lang="en-US" sz="2600" dirty="0" smtClean="0"/>
              <a:t> :</a:t>
            </a:r>
          </a:p>
          <a:p>
            <a:pPr lvl="2">
              <a:lnSpc>
                <a:spcPct val="80000"/>
              </a:lnSpc>
            </a:pPr>
            <a:r>
              <a:rPr lang="en-US" sz="2300" dirty="0" err="1" smtClean="0"/>
              <a:t>Jika</a:t>
            </a:r>
            <a:r>
              <a:rPr lang="en-US" sz="2300" dirty="0" smtClean="0"/>
              <a:t> </a:t>
            </a:r>
            <a:r>
              <a:rPr lang="en-US" sz="2300" dirty="0" err="1" smtClean="0"/>
              <a:t>qV</a:t>
            </a:r>
            <a:r>
              <a:rPr lang="en-US" sz="2300" baseline="-25000" dirty="0" err="1" smtClean="0"/>
              <a:t>D</a:t>
            </a:r>
            <a:r>
              <a:rPr lang="en-US" sz="2300" dirty="0" smtClean="0"/>
              <a:t> &gt; </a:t>
            </a:r>
            <a:r>
              <a:rPr lang="en-US" sz="2300" dirty="0" err="1" smtClean="0"/>
              <a:t>potensial</a:t>
            </a:r>
            <a:r>
              <a:rPr lang="en-US" sz="2300" dirty="0" smtClean="0"/>
              <a:t> barrier, </a:t>
            </a:r>
            <a:r>
              <a:rPr lang="en-US" sz="2300" dirty="0" err="1" smtClean="0"/>
              <a:t>maka</a:t>
            </a:r>
            <a:r>
              <a:rPr lang="en-US" sz="2300" dirty="0" smtClean="0"/>
              <a:t> </a:t>
            </a:r>
            <a:r>
              <a:rPr lang="en-US" sz="2300" dirty="0" err="1" smtClean="0"/>
              <a:t>kesetimbangan</a:t>
            </a:r>
            <a:r>
              <a:rPr lang="en-US" sz="2300" dirty="0" smtClean="0"/>
              <a:t> </a:t>
            </a:r>
            <a:r>
              <a:rPr lang="en-US" sz="2300" dirty="0" err="1" smtClean="0"/>
              <a:t>pada</a:t>
            </a:r>
            <a:r>
              <a:rPr lang="en-US" sz="2300" dirty="0" smtClean="0"/>
              <a:t> PN Junction </a:t>
            </a:r>
            <a:r>
              <a:rPr lang="en-US" sz="2300" dirty="0" err="1" smtClean="0"/>
              <a:t>akan</a:t>
            </a:r>
            <a:r>
              <a:rPr lang="en-US" sz="2300" dirty="0" smtClean="0"/>
              <a:t> </a:t>
            </a:r>
            <a:r>
              <a:rPr lang="en-US" sz="2300" dirty="0" err="1" smtClean="0"/>
              <a:t>berubah</a:t>
            </a:r>
            <a:r>
              <a:rPr lang="en-US" sz="2300" dirty="0" smtClean="0"/>
              <a:t> </a:t>
            </a:r>
            <a:r>
              <a:rPr lang="en-US" sz="2300" dirty="0" err="1" smtClean="0"/>
              <a:t>dan</a:t>
            </a:r>
            <a:r>
              <a:rPr lang="en-US" sz="2300" dirty="0" smtClean="0"/>
              <a:t> </a:t>
            </a:r>
            <a:r>
              <a:rPr lang="en-US" sz="2300" dirty="0" err="1" smtClean="0"/>
              <a:t>memungkinkan</a:t>
            </a:r>
            <a:r>
              <a:rPr lang="en-US" sz="2300" dirty="0" smtClean="0"/>
              <a:t> </a:t>
            </a:r>
            <a:r>
              <a:rPr lang="en-US" sz="2300" dirty="0" err="1" smtClean="0"/>
              <a:t>elektron</a:t>
            </a:r>
            <a:r>
              <a:rPr lang="en-US" sz="2300" dirty="0" smtClean="0"/>
              <a:t> </a:t>
            </a:r>
            <a:r>
              <a:rPr lang="en-US" sz="2300" dirty="0" err="1" smtClean="0"/>
              <a:t>untuk</a:t>
            </a:r>
            <a:r>
              <a:rPr lang="en-US" sz="2300" dirty="0" smtClean="0"/>
              <a:t> </a:t>
            </a:r>
            <a:r>
              <a:rPr lang="en-US" sz="2300" dirty="0" err="1" smtClean="0"/>
              <a:t>berdifusi</a:t>
            </a:r>
            <a:r>
              <a:rPr lang="en-US" sz="2300" dirty="0" smtClean="0"/>
              <a:t> </a:t>
            </a:r>
            <a:r>
              <a:rPr lang="en-US" sz="2300" dirty="0" err="1" smtClean="0"/>
              <a:t>ke</a:t>
            </a:r>
            <a:r>
              <a:rPr lang="en-US" sz="2300" dirty="0" smtClean="0"/>
              <a:t> </a:t>
            </a:r>
            <a:r>
              <a:rPr lang="en-US" sz="2300" dirty="0" err="1" smtClean="0"/>
              <a:t>sisi</a:t>
            </a:r>
            <a:r>
              <a:rPr lang="en-US" sz="2300" dirty="0" smtClean="0"/>
              <a:t> p </a:t>
            </a:r>
            <a:r>
              <a:rPr lang="en-US" sz="2300" dirty="0" err="1" smtClean="0"/>
              <a:t>dan</a:t>
            </a:r>
            <a:r>
              <a:rPr lang="en-US" sz="2300" dirty="0" smtClean="0"/>
              <a:t> hole </a:t>
            </a:r>
            <a:r>
              <a:rPr lang="en-US" sz="2300" dirty="0" err="1" smtClean="0"/>
              <a:t>berdifusi</a:t>
            </a:r>
            <a:r>
              <a:rPr lang="en-US" sz="2300" dirty="0" smtClean="0"/>
              <a:t> </a:t>
            </a:r>
            <a:r>
              <a:rPr lang="en-US" sz="2300" dirty="0" err="1" smtClean="0"/>
              <a:t>ke</a:t>
            </a:r>
            <a:r>
              <a:rPr lang="en-US" sz="2300" dirty="0" smtClean="0"/>
              <a:t> </a:t>
            </a:r>
            <a:r>
              <a:rPr lang="en-US" sz="2300" dirty="0" err="1" smtClean="0"/>
              <a:t>sisi</a:t>
            </a:r>
            <a:r>
              <a:rPr lang="en-US" sz="2300" dirty="0" smtClean="0"/>
              <a:t> n</a:t>
            </a:r>
          </a:p>
          <a:p>
            <a:pPr lvl="2">
              <a:lnSpc>
                <a:spcPct val="80000"/>
              </a:lnSpc>
            </a:pPr>
            <a:r>
              <a:rPr lang="en-US" sz="2300" dirty="0" err="1" smtClean="0"/>
              <a:t>Timbul</a:t>
            </a:r>
            <a:r>
              <a:rPr lang="en-US" sz="2300" dirty="0" smtClean="0"/>
              <a:t> </a:t>
            </a:r>
            <a:r>
              <a:rPr lang="en-US" sz="2300" dirty="0" err="1" smtClean="0"/>
              <a:t>Arus</a:t>
            </a:r>
            <a:r>
              <a:rPr lang="en-US" sz="2300" dirty="0" smtClean="0"/>
              <a:t> I</a:t>
            </a:r>
            <a:r>
              <a:rPr lang="en-US" sz="2300" baseline="-25000" dirty="0" smtClean="0"/>
              <a:t>D</a:t>
            </a:r>
          </a:p>
          <a:p>
            <a:pPr lvl="2">
              <a:lnSpc>
                <a:spcPct val="80000"/>
              </a:lnSpc>
            </a:pPr>
            <a:endParaRPr lang="en-US" sz="2200" baseline="-25000" dirty="0" smtClean="0"/>
          </a:p>
        </p:txBody>
      </p:sp>
      <p:pic>
        <p:nvPicPr>
          <p:cNvPr id="22533" name="Picture 2"/>
          <p:cNvPicPr>
            <a:picLocks noChangeAspect="1" noChangeArrowheads="1"/>
          </p:cNvPicPr>
          <p:nvPr/>
        </p:nvPicPr>
        <p:blipFill>
          <a:blip r:embed="rId2" cstate="print"/>
          <a:srcRect/>
          <a:stretch>
            <a:fillRect/>
          </a:stretch>
        </p:blipFill>
        <p:spPr bwMode="auto">
          <a:xfrm>
            <a:off x="4929190" y="4857760"/>
            <a:ext cx="2465387" cy="1785937"/>
          </a:xfrm>
          <a:prstGeom prst="rect">
            <a:avLst/>
          </a:prstGeom>
          <a:noFill/>
          <a:ln w="9525">
            <a:noFill/>
            <a:miter lim="800000"/>
            <a:headEnd/>
            <a:tailEnd/>
          </a:ln>
        </p:spPr>
      </p:pic>
      <p:pic>
        <p:nvPicPr>
          <p:cNvPr id="7" name="Picture 6" descr="Tel-U.png"/>
          <p:cNvPicPr>
            <a:picLocks noChangeAspect="1"/>
          </p:cNvPicPr>
          <p:nvPr/>
        </p:nvPicPr>
        <p:blipFill>
          <a:blip r:embed="rId3" cstate="print"/>
          <a:stretch>
            <a:fillRect/>
          </a:stretch>
        </p:blipFill>
        <p:spPr>
          <a:xfrm>
            <a:off x="357158" y="214290"/>
            <a:ext cx="1143008" cy="1143008"/>
          </a:xfrm>
          <a:prstGeom prst="rect">
            <a:avLst/>
          </a:prstGeom>
        </p:spPr>
      </p:pic>
      <p:sp>
        <p:nvSpPr>
          <p:cNvPr id="8" name="Slide Number Placeholder 7"/>
          <p:cNvSpPr>
            <a:spLocks noGrp="1"/>
          </p:cNvSpPr>
          <p:nvPr>
            <p:ph type="sldNum" sz="quarter" idx="12"/>
          </p:nvPr>
        </p:nvSpPr>
        <p:spPr/>
        <p:txBody>
          <a:bodyPr/>
          <a:lstStyle/>
          <a:p>
            <a:fld id="{BBEA9C55-DF84-48B1-A654-5F0F2B7DCC05}" type="slidenum">
              <a:rPr lang="id-ID" smtClean="0"/>
              <a:pPr/>
              <a:t>22</a:t>
            </a:fld>
            <a:endParaRPr lang="id-ID"/>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57200" y="274638"/>
            <a:ext cx="8229600" cy="939784"/>
          </a:xfrm>
        </p:spPr>
        <p:txBody>
          <a:bodyPr>
            <a:normAutofit fontScale="90000"/>
          </a:bodyPr>
          <a:lstStyle/>
          <a:p>
            <a:r>
              <a:rPr lang="en-US" dirty="0" smtClean="0"/>
              <a:t>Reverse Bias </a:t>
            </a:r>
            <a:r>
              <a:rPr lang="id-ID" dirty="0" smtClean="0"/>
              <a:t/>
            </a:r>
            <a:br>
              <a:rPr lang="id-ID" dirty="0" smtClean="0"/>
            </a:br>
            <a:r>
              <a:rPr lang="en-US" dirty="0" err="1" smtClean="0"/>
              <a:t>Pada</a:t>
            </a:r>
            <a:r>
              <a:rPr lang="en-US" dirty="0" smtClean="0"/>
              <a:t> PN Junction</a:t>
            </a:r>
          </a:p>
        </p:txBody>
      </p:sp>
      <p:sp>
        <p:nvSpPr>
          <p:cNvPr id="23555" name="Content Placeholder 2"/>
          <p:cNvSpPr>
            <a:spLocks noGrp="1"/>
          </p:cNvSpPr>
          <p:nvPr>
            <p:ph idx="1"/>
          </p:nvPr>
        </p:nvSpPr>
        <p:spPr>
          <a:xfrm>
            <a:off x="468313" y="1428735"/>
            <a:ext cx="8486775" cy="5072077"/>
          </a:xfrm>
        </p:spPr>
        <p:txBody>
          <a:bodyPr>
            <a:normAutofit/>
          </a:bodyPr>
          <a:lstStyle/>
          <a:p>
            <a:pPr>
              <a:lnSpc>
                <a:spcPct val="80000"/>
              </a:lnSpc>
            </a:pPr>
            <a:r>
              <a:rPr lang="en-US" sz="2000" dirty="0" err="1" smtClean="0"/>
              <a:t>Pada</a:t>
            </a:r>
            <a:r>
              <a:rPr lang="en-US" sz="2000" dirty="0" smtClean="0"/>
              <a:t> </a:t>
            </a:r>
            <a:r>
              <a:rPr lang="en-US" sz="2000" dirty="0" err="1" smtClean="0"/>
              <a:t>kondisi</a:t>
            </a:r>
            <a:r>
              <a:rPr lang="en-US" sz="2000" dirty="0" smtClean="0"/>
              <a:t> ideal </a:t>
            </a:r>
            <a:r>
              <a:rPr lang="en-US" sz="2000" dirty="0" err="1" smtClean="0"/>
              <a:t>maka</a:t>
            </a:r>
            <a:r>
              <a:rPr lang="en-US" sz="2000" dirty="0" smtClean="0"/>
              <a:t> </a:t>
            </a:r>
            <a:r>
              <a:rPr lang="en-US" sz="2000" dirty="0" err="1" smtClean="0"/>
              <a:t>dapat</a:t>
            </a:r>
            <a:r>
              <a:rPr lang="en-US" sz="2000" dirty="0" smtClean="0"/>
              <a:t> </a:t>
            </a:r>
            <a:r>
              <a:rPr lang="en-US" sz="2000" dirty="0" err="1" smtClean="0"/>
              <a:t>diasumsikan</a:t>
            </a:r>
            <a:r>
              <a:rPr lang="en-US" sz="2000" dirty="0" smtClean="0"/>
              <a:t> </a:t>
            </a:r>
            <a:r>
              <a:rPr lang="en-US" sz="2000" dirty="0" err="1" smtClean="0"/>
              <a:t>tidak</a:t>
            </a:r>
            <a:r>
              <a:rPr lang="en-US" sz="2000" dirty="0" smtClean="0"/>
              <a:t> </a:t>
            </a:r>
            <a:r>
              <a:rPr lang="en-US" sz="2000" dirty="0" err="1" smtClean="0"/>
              <a:t>terdapat</a:t>
            </a:r>
            <a:r>
              <a:rPr lang="en-US" sz="2000" dirty="0" smtClean="0"/>
              <a:t> </a:t>
            </a:r>
            <a:r>
              <a:rPr lang="en-US" sz="2000" dirty="0" err="1" smtClean="0"/>
              <a:t>jatuh</a:t>
            </a:r>
            <a:r>
              <a:rPr lang="en-US" sz="2000" dirty="0" smtClean="0"/>
              <a:t> </a:t>
            </a:r>
            <a:r>
              <a:rPr lang="en-US" sz="2000" dirty="0" err="1" smtClean="0"/>
              <a:t>tegangan</a:t>
            </a:r>
            <a:r>
              <a:rPr lang="en-US" sz="2000" dirty="0" smtClean="0"/>
              <a:t> </a:t>
            </a:r>
            <a:r>
              <a:rPr lang="en-US" sz="2000" dirty="0" err="1" smtClean="0"/>
              <a:t>pada</a:t>
            </a:r>
            <a:r>
              <a:rPr lang="en-US" sz="2000" dirty="0" smtClean="0"/>
              <a:t> metal contact.</a:t>
            </a:r>
          </a:p>
          <a:p>
            <a:pPr>
              <a:lnSpc>
                <a:spcPct val="80000"/>
              </a:lnSpc>
            </a:pPr>
            <a:r>
              <a:rPr lang="en-US" sz="2000" dirty="0" err="1" smtClean="0"/>
              <a:t>Akibat</a:t>
            </a:r>
            <a:r>
              <a:rPr lang="en-US" sz="2000" dirty="0" smtClean="0"/>
              <a:t> </a:t>
            </a:r>
            <a:r>
              <a:rPr lang="en-US" sz="2000" dirty="0" err="1" smtClean="0"/>
              <a:t>dari</a:t>
            </a:r>
            <a:r>
              <a:rPr lang="en-US" sz="2000" dirty="0" smtClean="0"/>
              <a:t> </a:t>
            </a:r>
            <a:r>
              <a:rPr lang="en-US" sz="2000" dirty="0" err="1" smtClean="0"/>
              <a:t>adanya</a:t>
            </a:r>
            <a:r>
              <a:rPr lang="en-US" sz="2000" dirty="0" smtClean="0"/>
              <a:t> </a:t>
            </a:r>
            <a:r>
              <a:rPr lang="en-US" sz="2000" dirty="0" err="1" smtClean="0"/>
              <a:t>tegangan</a:t>
            </a:r>
            <a:r>
              <a:rPr lang="en-US" sz="2000" dirty="0" smtClean="0"/>
              <a:t> V</a:t>
            </a:r>
            <a:r>
              <a:rPr lang="en-US" sz="2000" baseline="-25000" dirty="0" smtClean="0"/>
              <a:t>D </a:t>
            </a:r>
            <a:r>
              <a:rPr lang="en-US" sz="2000" dirty="0" err="1" smtClean="0"/>
              <a:t>maka</a:t>
            </a:r>
            <a:r>
              <a:rPr lang="en-US" sz="2000" dirty="0" smtClean="0"/>
              <a:t> </a:t>
            </a:r>
            <a:r>
              <a:rPr lang="en-US" sz="2000" dirty="0" err="1" smtClean="0"/>
              <a:t>potensial</a:t>
            </a:r>
            <a:r>
              <a:rPr lang="en-US" sz="2000" dirty="0" smtClean="0"/>
              <a:t> barrier </a:t>
            </a:r>
            <a:r>
              <a:rPr lang="en-US" sz="2000" dirty="0" err="1" smtClean="0"/>
              <a:t>antara</a:t>
            </a:r>
            <a:r>
              <a:rPr lang="en-US" sz="2000" dirty="0" smtClean="0"/>
              <a:t> </a:t>
            </a:r>
            <a:r>
              <a:rPr lang="en-US" sz="2000" dirty="0" err="1" smtClean="0"/>
              <a:t>sisi</a:t>
            </a:r>
            <a:r>
              <a:rPr lang="en-US" sz="2000" dirty="0" smtClean="0"/>
              <a:t> p </a:t>
            </a:r>
            <a:r>
              <a:rPr lang="en-US" sz="2000" dirty="0" err="1" smtClean="0"/>
              <a:t>dan</a:t>
            </a:r>
            <a:r>
              <a:rPr lang="en-US" sz="2000" dirty="0" smtClean="0"/>
              <a:t> N </a:t>
            </a:r>
            <a:r>
              <a:rPr lang="en-US" sz="2000" dirty="0" err="1" smtClean="0"/>
              <a:t>akan</a:t>
            </a:r>
            <a:r>
              <a:rPr lang="en-US" sz="2000" dirty="0" smtClean="0"/>
              <a:t> </a:t>
            </a:r>
            <a:r>
              <a:rPr lang="en-US" sz="2000" dirty="0" err="1" smtClean="0"/>
              <a:t>bertambah</a:t>
            </a:r>
            <a:r>
              <a:rPr lang="en-US" sz="2000" dirty="0" smtClean="0"/>
              <a:t> :</a:t>
            </a:r>
          </a:p>
          <a:p>
            <a:pPr lvl="1">
              <a:lnSpc>
                <a:spcPct val="80000"/>
              </a:lnSpc>
            </a:pPr>
            <a:r>
              <a:rPr lang="en-US" sz="2000" dirty="0" err="1" smtClean="0"/>
              <a:t>qV</a:t>
            </a:r>
            <a:r>
              <a:rPr lang="en-US" sz="2000" baseline="-25000" dirty="0" err="1" smtClean="0"/>
              <a:t>D</a:t>
            </a:r>
            <a:endParaRPr lang="en-US" sz="2000" baseline="-25000" dirty="0" smtClean="0"/>
          </a:p>
          <a:p>
            <a:pPr lvl="1">
              <a:lnSpc>
                <a:spcPct val="80000"/>
              </a:lnSpc>
            </a:pPr>
            <a:r>
              <a:rPr lang="en-US" sz="2000" dirty="0" err="1" smtClean="0"/>
              <a:t>Sehingga</a:t>
            </a:r>
            <a:r>
              <a:rPr lang="en-US" sz="2000" dirty="0" smtClean="0"/>
              <a:t> :</a:t>
            </a:r>
          </a:p>
          <a:p>
            <a:pPr lvl="2">
              <a:lnSpc>
                <a:spcPct val="80000"/>
              </a:lnSpc>
            </a:pPr>
            <a:r>
              <a:rPr lang="en-US" sz="2000" dirty="0" err="1" smtClean="0"/>
              <a:t>Untuk</a:t>
            </a:r>
            <a:r>
              <a:rPr lang="en-US" sz="2000" dirty="0" smtClean="0"/>
              <a:t> </a:t>
            </a:r>
            <a:r>
              <a:rPr lang="en-US" sz="2000" dirty="0" err="1" smtClean="0"/>
              <a:t>Pembawa</a:t>
            </a:r>
            <a:r>
              <a:rPr lang="en-US" sz="2000" dirty="0" smtClean="0"/>
              <a:t> </a:t>
            </a:r>
            <a:r>
              <a:rPr lang="en-US" sz="2000" dirty="0" err="1" smtClean="0"/>
              <a:t>muatan</a:t>
            </a:r>
            <a:r>
              <a:rPr lang="en-US" sz="2000" dirty="0" smtClean="0"/>
              <a:t> </a:t>
            </a:r>
            <a:r>
              <a:rPr lang="en-US" sz="2000" dirty="0" err="1" smtClean="0"/>
              <a:t>mayoritas</a:t>
            </a:r>
            <a:r>
              <a:rPr lang="en-US" sz="2000" dirty="0" smtClean="0"/>
              <a:t> (hole p </a:t>
            </a:r>
            <a:r>
              <a:rPr lang="en-US" sz="2000" dirty="0" err="1" smtClean="0"/>
              <a:t>dan</a:t>
            </a:r>
            <a:r>
              <a:rPr lang="en-US" sz="2000" dirty="0" smtClean="0"/>
              <a:t> </a:t>
            </a:r>
            <a:r>
              <a:rPr lang="en-US" sz="2000" dirty="0" err="1" smtClean="0"/>
              <a:t>elektron</a:t>
            </a:r>
            <a:r>
              <a:rPr lang="en-US" sz="2000" dirty="0" smtClean="0"/>
              <a:t> n)</a:t>
            </a:r>
          </a:p>
          <a:p>
            <a:pPr lvl="3">
              <a:lnSpc>
                <a:spcPct val="80000"/>
              </a:lnSpc>
            </a:pPr>
            <a:r>
              <a:rPr lang="en-US" dirty="0" err="1" smtClean="0"/>
              <a:t>Tidak</a:t>
            </a:r>
            <a:r>
              <a:rPr lang="en-US" dirty="0" smtClean="0"/>
              <a:t> </a:t>
            </a:r>
            <a:r>
              <a:rPr lang="en-US" dirty="0" err="1" smtClean="0"/>
              <a:t>memungkinkan</a:t>
            </a:r>
            <a:r>
              <a:rPr lang="en-US" dirty="0" smtClean="0"/>
              <a:t> </a:t>
            </a:r>
            <a:r>
              <a:rPr lang="en-US" dirty="0" err="1" smtClean="0"/>
              <a:t>adanya</a:t>
            </a:r>
            <a:r>
              <a:rPr lang="en-US" dirty="0" smtClean="0"/>
              <a:t> </a:t>
            </a:r>
            <a:r>
              <a:rPr lang="en-US" dirty="0" err="1" smtClean="0"/>
              <a:t>difusi</a:t>
            </a:r>
            <a:r>
              <a:rPr lang="en-US" dirty="0" smtClean="0"/>
              <a:t> </a:t>
            </a:r>
            <a:r>
              <a:rPr lang="en-US" dirty="0" err="1" smtClean="0"/>
              <a:t>pembawa</a:t>
            </a:r>
            <a:r>
              <a:rPr lang="en-US" dirty="0" smtClean="0"/>
              <a:t> </a:t>
            </a:r>
            <a:r>
              <a:rPr lang="en-US" dirty="0" err="1" smtClean="0"/>
              <a:t>muatan</a:t>
            </a:r>
            <a:r>
              <a:rPr lang="en-US" dirty="0" smtClean="0"/>
              <a:t> </a:t>
            </a:r>
            <a:r>
              <a:rPr lang="en-US" dirty="0" err="1" smtClean="0"/>
              <a:t>utama</a:t>
            </a:r>
            <a:r>
              <a:rPr lang="en-US" dirty="0" smtClean="0"/>
              <a:t> (</a:t>
            </a:r>
            <a:r>
              <a:rPr lang="en-US" dirty="0" err="1" smtClean="0"/>
              <a:t>elektron</a:t>
            </a:r>
            <a:r>
              <a:rPr lang="en-US" dirty="0" smtClean="0"/>
              <a:t> </a:t>
            </a:r>
            <a:r>
              <a:rPr lang="en-US" dirty="0" err="1" smtClean="0"/>
              <a:t>dan</a:t>
            </a:r>
            <a:r>
              <a:rPr lang="en-US" dirty="0" smtClean="0"/>
              <a:t> hole)</a:t>
            </a:r>
          </a:p>
          <a:p>
            <a:pPr lvl="2">
              <a:lnSpc>
                <a:spcPct val="80000"/>
              </a:lnSpc>
            </a:pPr>
            <a:r>
              <a:rPr lang="en-US" sz="2000" dirty="0" err="1" smtClean="0"/>
              <a:t>untuk</a:t>
            </a:r>
            <a:r>
              <a:rPr lang="en-US" sz="2000" dirty="0" smtClean="0"/>
              <a:t> </a:t>
            </a:r>
            <a:r>
              <a:rPr lang="en-US" sz="2000" dirty="0" err="1" smtClean="0"/>
              <a:t>Pembawa</a:t>
            </a:r>
            <a:r>
              <a:rPr lang="en-US" sz="2000" dirty="0" smtClean="0"/>
              <a:t> </a:t>
            </a:r>
            <a:r>
              <a:rPr lang="en-US" sz="2000" dirty="0" err="1" smtClean="0"/>
              <a:t>muatan</a:t>
            </a:r>
            <a:r>
              <a:rPr lang="en-US" sz="2000" dirty="0" smtClean="0"/>
              <a:t> </a:t>
            </a:r>
            <a:r>
              <a:rPr lang="en-US" sz="2000" dirty="0" err="1" smtClean="0"/>
              <a:t>minoritas</a:t>
            </a:r>
            <a:r>
              <a:rPr lang="en-US" sz="2000" dirty="0" smtClean="0"/>
              <a:t> (hole n </a:t>
            </a:r>
            <a:r>
              <a:rPr lang="en-US" sz="2000" dirty="0" err="1" smtClean="0"/>
              <a:t>dan</a:t>
            </a:r>
            <a:r>
              <a:rPr lang="en-US" sz="2000" dirty="0" smtClean="0"/>
              <a:t> </a:t>
            </a:r>
            <a:r>
              <a:rPr lang="en-US" sz="2000" dirty="0" err="1" smtClean="0"/>
              <a:t>elekton</a:t>
            </a:r>
            <a:r>
              <a:rPr lang="en-US" sz="2000" dirty="0" smtClean="0"/>
              <a:t> p)</a:t>
            </a:r>
          </a:p>
          <a:p>
            <a:pPr lvl="3">
              <a:lnSpc>
                <a:spcPct val="80000"/>
              </a:lnSpc>
            </a:pPr>
            <a:r>
              <a:rPr lang="en-US" dirty="0" err="1" smtClean="0"/>
              <a:t>Memungkinkan</a:t>
            </a:r>
            <a:r>
              <a:rPr lang="en-US" dirty="0" smtClean="0"/>
              <a:t> </a:t>
            </a:r>
            <a:r>
              <a:rPr lang="en-US" dirty="0" err="1" smtClean="0"/>
              <a:t>pergerakan</a:t>
            </a:r>
            <a:r>
              <a:rPr lang="en-US" dirty="0" smtClean="0"/>
              <a:t> </a:t>
            </a:r>
            <a:r>
              <a:rPr lang="en-US" dirty="0" err="1" smtClean="0"/>
              <a:t>pembawa</a:t>
            </a:r>
            <a:r>
              <a:rPr lang="en-US" dirty="0" smtClean="0"/>
              <a:t> </a:t>
            </a:r>
            <a:r>
              <a:rPr lang="en-US" dirty="0" err="1" smtClean="0"/>
              <a:t>minoritas</a:t>
            </a:r>
            <a:r>
              <a:rPr lang="en-US" dirty="0" smtClean="0"/>
              <a:t> yang </a:t>
            </a:r>
            <a:r>
              <a:rPr lang="en-US" dirty="0" err="1" smtClean="0"/>
              <a:t>ditunjukkan</a:t>
            </a:r>
            <a:r>
              <a:rPr lang="en-US" dirty="0" smtClean="0"/>
              <a:t> </a:t>
            </a:r>
            <a:r>
              <a:rPr lang="en-US" dirty="0" err="1" smtClean="0"/>
              <a:t>dengan</a:t>
            </a:r>
            <a:r>
              <a:rPr lang="en-US" dirty="0" smtClean="0"/>
              <a:t> </a:t>
            </a:r>
            <a:r>
              <a:rPr lang="en-US" dirty="0" err="1" smtClean="0"/>
              <a:t>adanya</a:t>
            </a:r>
            <a:r>
              <a:rPr lang="en-US" dirty="0" smtClean="0"/>
              <a:t> </a:t>
            </a:r>
            <a:r>
              <a:rPr lang="en-US" dirty="0" err="1" smtClean="0"/>
              <a:t>arus</a:t>
            </a:r>
            <a:r>
              <a:rPr lang="en-US" dirty="0" smtClean="0"/>
              <a:t> Reverse saturation (Is) yang </a:t>
            </a:r>
            <a:r>
              <a:rPr lang="en-US" dirty="0" err="1" smtClean="0"/>
              <a:t>besarnya</a:t>
            </a:r>
            <a:r>
              <a:rPr lang="en-US" dirty="0" smtClean="0"/>
              <a:t> </a:t>
            </a:r>
            <a:r>
              <a:rPr lang="en-US" dirty="0" err="1" smtClean="0"/>
              <a:t>kecil</a:t>
            </a:r>
            <a:r>
              <a:rPr lang="en-US" dirty="0" smtClean="0"/>
              <a:t> </a:t>
            </a:r>
            <a:r>
              <a:rPr lang="en-US" dirty="0" err="1" smtClean="0"/>
              <a:t>sekali</a:t>
            </a:r>
            <a:r>
              <a:rPr lang="en-US" dirty="0" smtClean="0"/>
              <a:t> </a:t>
            </a:r>
            <a:r>
              <a:rPr lang="en-US" dirty="0" err="1" smtClean="0"/>
              <a:t>shg</a:t>
            </a:r>
            <a:r>
              <a:rPr lang="en-US" dirty="0" smtClean="0"/>
              <a:t> </a:t>
            </a:r>
            <a:r>
              <a:rPr lang="en-US" dirty="0" err="1" smtClean="0"/>
              <a:t>dapat</a:t>
            </a:r>
            <a:r>
              <a:rPr lang="en-US" dirty="0" smtClean="0"/>
              <a:t> </a:t>
            </a:r>
            <a:r>
              <a:rPr lang="en-US" dirty="0" err="1" smtClean="0"/>
              <a:t>diabaikan</a:t>
            </a:r>
            <a:endParaRPr lang="en-US" dirty="0" smtClean="0"/>
          </a:p>
          <a:p>
            <a:pPr lvl="2">
              <a:lnSpc>
                <a:spcPct val="80000"/>
              </a:lnSpc>
            </a:pPr>
            <a:endParaRPr lang="en-US" sz="2000" baseline="-25000" dirty="0" smtClean="0"/>
          </a:p>
        </p:txBody>
      </p:sp>
      <p:pic>
        <p:nvPicPr>
          <p:cNvPr id="23557" name="Picture 2"/>
          <p:cNvPicPr>
            <a:picLocks noChangeAspect="1" noChangeArrowheads="1"/>
          </p:cNvPicPr>
          <p:nvPr/>
        </p:nvPicPr>
        <p:blipFill>
          <a:blip r:embed="rId2" cstate="print"/>
          <a:srcRect/>
          <a:stretch>
            <a:fillRect/>
          </a:stretch>
        </p:blipFill>
        <p:spPr bwMode="auto">
          <a:xfrm>
            <a:off x="6429388" y="4981575"/>
            <a:ext cx="2474913" cy="1876425"/>
          </a:xfrm>
          <a:prstGeom prst="rect">
            <a:avLst/>
          </a:prstGeom>
          <a:noFill/>
          <a:ln w="9525">
            <a:noFill/>
            <a:miter lim="800000"/>
            <a:headEnd/>
            <a:tailEnd/>
          </a:ln>
        </p:spPr>
      </p:pic>
      <p:pic>
        <p:nvPicPr>
          <p:cNvPr id="6" name="Picture 5" descr="Tel-U.png"/>
          <p:cNvPicPr>
            <a:picLocks noChangeAspect="1"/>
          </p:cNvPicPr>
          <p:nvPr/>
        </p:nvPicPr>
        <p:blipFill>
          <a:blip r:embed="rId3" cstate="print"/>
          <a:stretch>
            <a:fillRect/>
          </a:stretch>
        </p:blipFill>
        <p:spPr>
          <a:xfrm>
            <a:off x="357158" y="214290"/>
            <a:ext cx="1143008" cy="1143008"/>
          </a:xfrm>
          <a:prstGeom prst="rect">
            <a:avLst/>
          </a:prstGeom>
        </p:spPr>
      </p:pic>
      <p:sp>
        <p:nvSpPr>
          <p:cNvPr id="7" name="Slide Number Placeholder 6"/>
          <p:cNvSpPr>
            <a:spLocks noGrp="1"/>
          </p:cNvSpPr>
          <p:nvPr>
            <p:ph type="sldNum" sz="quarter" idx="12"/>
          </p:nvPr>
        </p:nvSpPr>
        <p:spPr/>
        <p:txBody>
          <a:bodyPr/>
          <a:lstStyle/>
          <a:p>
            <a:fld id="{BBEA9C55-DF84-48B1-A654-5F0F2B7DCC05}" type="slidenum">
              <a:rPr lang="id-ID" smtClean="0"/>
              <a:pPr/>
              <a:t>23</a:t>
            </a:fld>
            <a:endParaRPr lang="id-ID"/>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normAutofit fontScale="90000"/>
          </a:bodyPr>
          <a:lstStyle/>
          <a:p>
            <a:r>
              <a:rPr lang="en-US" dirty="0" err="1" smtClean="0"/>
              <a:t>Ohmic</a:t>
            </a:r>
            <a:r>
              <a:rPr lang="en-US" dirty="0" smtClean="0"/>
              <a:t> Contact</a:t>
            </a:r>
            <a:br>
              <a:rPr lang="en-US" dirty="0" smtClean="0"/>
            </a:br>
            <a:r>
              <a:rPr lang="en-US" dirty="0" smtClean="0"/>
              <a:t> </a:t>
            </a:r>
            <a:r>
              <a:rPr lang="en-US" dirty="0" err="1" smtClean="0"/>
              <a:t>Pada</a:t>
            </a:r>
            <a:r>
              <a:rPr lang="en-US" dirty="0" smtClean="0"/>
              <a:t> PN Junction</a:t>
            </a:r>
          </a:p>
        </p:txBody>
      </p:sp>
      <p:sp>
        <p:nvSpPr>
          <p:cNvPr id="24579" name="Content Placeholder 2"/>
          <p:cNvSpPr>
            <a:spLocks noGrp="1"/>
          </p:cNvSpPr>
          <p:nvPr>
            <p:ph idx="1"/>
          </p:nvPr>
        </p:nvSpPr>
        <p:spPr>
          <a:xfrm>
            <a:off x="468313" y="1643049"/>
            <a:ext cx="8486775" cy="4857763"/>
          </a:xfrm>
        </p:spPr>
        <p:txBody>
          <a:bodyPr/>
          <a:lstStyle/>
          <a:p>
            <a:r>
              <a:rPr lang="en-US" dirty="0" smtClean="0"/>
              <a:t>Contact </a:t>
            </a:r>
            <a:r>
              <a:rPr lang="en-US" dirty="0" err="1" smtClean="0"/>
              <a:t>potensial</a:t>
            </a:r>
            <a:r>
              <a:rPr lang="en-US" dirty="0" smtClean="0"/>
              <a:t> yang </a:t>
            </a:r>
            <a:r>
              <a:rPr lang="en-US" dirty="0" err="1" smtClean="0"/>
              <a:t>terjadi</a:t>
            </a:r>
            <a:r>
              <a:rPr lang="en-US" dirty="0" smtClean="0"/>
              <a:t> </a:t>
            </a:r>
            <a:r>
              <a:rPr lang="en-US" dirty="0" err="1" smtClean="0"/>
              <a:t>antara</a:t>
            </a:r>
            <a:r>
              <a:rPr lang="en-US" dirty="0" smtClean="0"/>
              <a:t> </a:t>
            </a:r>
          </a:p>
          <a:p>
            <a:pPr lvl="1"/>
            <a:r>
              <a:rPr lang="en-US" dirty="0" smtClean="0"/>
              <a:t>Metal </a:t>
            </a:r>
            <a:r>
              <a:rPr lang="en-US" dirty="0" err="1" smtClean="0"/>
              <a:t>dengan</a:t>
            </a:r>
            <a:r>
              <a:rPr lang="en-US" dirty="0" smtClean="0"/>
              <a:t> </a:t>
            </a:r>
            <a:r>
              <a:rPr lang="en-US" dirty="0" err="1" smtClean="0"/>
              <a:t>semikonduktor</a:t>
            </a:r>
            <a:endParaRPr lang="en-US" dirty="0" smtClean="0"/>
          </a:p>
          <a:p>
            <a:pPr lvl="1"/>
            <a:r>
              <a:rPr lang="en-US" dirty="0" err="1" smtClean="0"/>
              <a:t>Pada</a:t>
            </a:r>
            <a:r>
              <a:rPr lang="en-US" dirty="0" smtClean="0"/>
              <a:t> </a:t>
            </a:r>
            <a:r>
              <a:rPr lang="en-US" dirty="0" err="1" smtClean="0"/>
              <a:t>dioda</a:t>
            </a:r>
            <a:r>
              <a:rPr lang="en-US" dirty="0" smtClean="0"/>
              <a:t> ideal </a:t>
            </a:r>
            <a:r>
              <a:rPr lang="en-US" dirty="0" err="1" smtClean="0"/>
              <a:t>sering</a:t>
            </a:r>
            <a:r>
              <a:rPr lang="en-US" dirty="0" smtClean="0"/>
              <a:t> </a:t>
            </a:r>
            <a:r>
              <a:rPr lang="en-US" dirty="0" err="1" smtClean="0"/>
              <a:t>diabaikan</a:t>
            </a:r>
            <a:r>
              <a:rPr lang="en-US" dirty="0" smtClean="0"/>
              <a:t>.</a:t>
            </a:r>
          </a:p>
          <a:p>
            <a:pPr lvl="2">
              <a:buFont typeface="Wingdings" pitchFamily="2" charset="2"/>
              <a:buNone/>
            </a:pPr>
            <a:endParaRPr lang="en-US" baseline="-25000" dirty="0" smtClean="0"/>
          </a:p>
        </p:txBody>
      </p:sp>
      <p:pic>
        <p:nvPicPr>
          <p:cNvPr id="24581" name="Picture 3"/>
          <p:cNvPicPr>
            <a:picLocks noChangeAspect="1" noChangeArrowheads="1"/>
          </p:cNvPicPr>
          <p:nvPr/>
        </p:nvPicPr>
        <p:blipFill>
          <a:blip r:embed="rId2" cstate="print"/>
          <a:srcRect/>
          <a:stretch>
            <a:fillRect/>
          </a:stretch>
        </p:blipFill>
        <p:spPr bwMode="auto">
          <a:xfrm>
            <a:off x="2714612" y="3714752"/>
            <a:ext cx="2724150" cy="2260600"/>
          </a:xfrm>
          <a:prstGeom prst="rect">
            <a:avLst/>
          </a:prstGeom>
          <a:noFill/>
          <a:ln w="9525">
            <a:noFill/>
            <a:miter lim="800000"/>
            <a:headEnd/>
            <a:tailEnd/>
          </a:ln>
        </p:spPr>
      </p:pic>
      <p:pic>
        <p:nvPicPr>
          <p:cNvPr id="6" name="Picture 5" descr="Tel-U.png"/>
          <p:cNvPicPr>
            <a:picLocks noChangeAspect="1"/>
          </p:cNvPicPr>
          <p:nvPr/>
        </p:nvPicPr>
        <p:blipFill>
          <a:blip r:embed="rId3" cstate="print"/>
          <a:stretch>
            <a:fillRect/>
          </a:stretch>
        </p:blipFill>
        <p:spPr>
          <a:xfrm>
            <a:off x="357158" y="214290"/>
            <a:ext cx="1143008" cy="1143008"/>
          </a:xfrm>
          <a:prstGeom prst="rect">
            <a:avLst/>
          </a:prstGeom>
        </p:spPr>
      </p:pic>
      <p:sp>
        <p:nvSpPr>
          <p:cNvPr id="7" name="Slide Number Placeholder 6"/>
          <p:cNvSpPr>
            <a:spLocks noGrp="1"/>
          </p:cNvSpPr>
          <p:nvPr>
            <p:ph type="sldNum" sz="quarter" idx="12"/>
          </p:nvPr>
        </p:nvSpPr>
        <p:spPr/>
        <p:txBody>
          <a:bodyPr/>
          <a:lstStyle/>
          <a:p>
            <a:fld id="{BBEA9C55-DF84-48B1-A654-5F0F2B7DCC05}" type="slidenum">
              <a:rPr lang="id-ID" smtClean="0"/>
              <a:pPr/>
              <a:t>24</a:t>
            </a:fld>
            <a:endParaRPr lang="id-ID"/>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normAutofit fontScale="90000"/>
          </a:bodyPr>
          <a:lstStyle/>
          <a:p>
            <a:r>
              <a:rPr lang="en-US" dirty="0" err="1" smtClean="0"/>
              <a:t>Karakteristik</a:t>
            </a:r>
            <a:r>
              <a:rPr lang="en-US" dirty="0" smtClean="0"/>
              <a:t> </a:t>
            </a:r>
            <a:r>
              <a:rPr lang="en-US" dirty="0" err="1" smtClean="0"/>
              <a:t>Tegangan</a:t>
            </a:r>
            <a:r>
              <a:rPr lang="en-US" dirty="0" smtClean="0"/>
              <a:t> </a:t>
            </a:r>
            <a:r>
              <a:rPr lang="id-ID" dirty="0" smtClean="0"/>
              <a:t/>
            </a:r>
            <a:br>
              <a:rPr lang="id-ID" dirty="0" smtClean="0"/>
            </a:br>
            <a:r>
              <a:rPr lang="en-US" dirty="0" err="1" smtClean="0"/>
              <a:t>dan</a:t>
            </a:r>
            <a:r>
              <a:rPr lang="en-US" dirty="0" smtClean="0"/>
              <a:t> </a:t>
            </a:r>
            <a:r>
              <a:rPr lang="en-US" dirty="0" err="1" smtClean="0"/>
              <a:t>Arus</a:t>
            </a:r>
            <a:r>
              <a:rPr lang="en-US" dirty="0" smtClean="0"/>
              <a:t> PN Junction </a:t>
            </a:r>
          </a:p>
        </p:txBody>
      </p:sp>
      <p:pic>
        <p:nvPicPr>
          <p:cNvPr id="12" name="Picture 2"/>
          <p:cNvPicPr>
            <a:picLocks noChangeAspect="1" noChangeArrowheads="1"/>
          </p:cNvPicPr>
          <p:nvPr/>
        </p:nvPicPr>
        <p:blipFill>
          <a:blip r:embed="rId2" cstate="print"/>
          <a:srcRect/>
          <a:stretch>
            <a:fillRect/>
          </a:stretch>
        </p:blipFill>
        <p:spPr bwMode="auto">
          <a:xfrm>
            <a:off x="2085975" y="2298715"/>
            <a:ext cx="4972050" cy="2828925"/>
          </a:xfrm>
          <a:prstGeom prst="rect">
            <a:avLst/>
          </a:prstGeom>
          <a:noFill/>
          <a:ln w="9525">
            <a:noFill/>
            <a:miter lim="800000"/>
            <a:headEnd/>
            <a:tailEnd/>
          </a:ln>
        </p:spPr>
      </p:pic>
      <p:cxnSp>
        <p:nvCxnSpPr>
          <p:cNvPr id="13" name="Straight Connector 12"/>
          <p:cNvCxnSpPr/>
          <p:nvPr/>
        </p:nvCxnSpPr>
        <p:spPr>
          <a:xfrm rot="5400000">
            <a:off x="3178175" y="3822692"/>
            <a:ext cx="3073400" cy="0"/>
          </a:xfrm>
          <a:prstGeom prst="line">
            <a:avLst/>
          </a:prstGeom>
        </p:spPr>
        <p:style>
          <a:lnRef idx="1">
            <a:schemeClr val="dk1"/>
          </a:lnRef>
          <a:fillRef idx="0">
            <a:schemeClr val="dk1"/>
          </a:fillRef>
          <a:effectRef idx="0">
            <a:schemeClr val="dk1"/>
          </a:effectRef>
          <a:fontRef idx="minor">
            <a:schemeClr val="tx1"/>
          </a:fontRef>
        </p:style>
      </p:cxnSp>
      <p:sp>
        <p:nvSpPr>
          <p:cNvPr id="14" name="Rectangle 13"/>
          <p:cNvSpPr/>
          <p:nvPr/>
        </p:nvSpPr>
        <p:spPr>
          <a:xfrm>
            <a:off x="4357688" y="2641615"/>
            <a:ext cx="285750" cy="35718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5" name="Rectangle 14"/>
          <p:cNvSpPr/>
          <p:nvPr/>
        </p:nvSpPr>
        <p:spPr>
          <a:xfrm>
            <a:off x="6072188" y="3927490"/>
            <a:ext cx="285750" cy="35718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6" name="TextBox 11"/>
          <p:cNvSpPr txBox="1">
            <a:spLocks noChangeArrowheads="1"/>
          </p:cNvSpPr>
          <p:nvPr/>
        </p:nvSpPr>
        <p:spPr bwMode="auto">
          <a:xfrm>
            <a:off x="4714875" y="2355865"/>
            <a:ext cx="374650" cy="369887"/>
          </a:xfrm>
          <a:prstGeom prst="rect">
            <a:avLst/>
          </a:prstGeom>
          <a:noFill/>
          <a:ln w="9525">
            <a:noFill/>
            <a:miter lim="800000"/>
            <a:headEnd/>
            <a:tailEnd/>
          </a:ln>
        </p:spPr>
        <p:txBody>
          <a:bodyPr wrap="none">
            <a:spAutoFit/>
          </a:bodyPr>
          <a:lstStyle/>
          <a:p>
            <a:r>
              <a:rPr lang="en-US"/>
              <a:t>I</a:t>
            </a:r>
            <a:r>
              <a:rPr lang="en-US" baseline="-25000"/>
              <a:t>D</a:t>
            </a:r>
          </a:p>
        </p:txBody>
      </p:sp>
      <p:sp>
        <p:nvSpPr>
          <p:cNvPr id="17" name="TextBox 12"/>
          <p:cNvSpPr txBox="1">
            <a:spLocks noChangeArrowheads="1"/>
          </p:cNvSpPr>
          <p:nvPr/>
        </p:nvSpPr>
        <p:spPr bwMode="auto">
          <a:xfrm>
            <a:off x="5857875" y="3713177"/>
            <a:ext cx="427038" cy="369888"/>
          </a:xfrm>
          <a:prstGeom prst="rect">
            <a:avLst/>
          </a:prstGeom>
          <a:noFill/>
          <a:ln w="9525">
            <a:noFill/>
            <a:miter lim="800000"/>
            <a:headEnd/>
            <a:tailEnd/>
          </a:ln>
        </p:spPr>
        <p:txBody>
          <a:bodyPr wrap="none">
            <a:spAutoFit/>
          </a:bodyPr>
          <a:lstStyle/>
          <a:p>
            <a:r>
              <a:rPr lang="en-US"/>
              <a:t>V</a:t>
            </a:r>
            <a:r>
              <a:rPr lang="en-US" baseline="-25000"/>
              <a:t>D</a:t>
            </a:r>
          </a:p>
        </p:txBody>
      </p:sp>
      <p:pic>
        <p:nvPicPr>
          <p:cNvPr id="10" name="Picture 9" descr="Tel-U.png"/>
          <p:cNvPicPr>
            <a:picLocks noChangeAspect="1"/>
          </p:cNvPicPr>
          <p:nvPr/>
        </p:nvPicPr>
        <p:blipFill>
          <a:blip r:embed="rId3" cstate="print"/>
          <a:stretch>
            <a:fillRect/>
          </a:stretch>
        </p:blipFill>
        <p:spPr>
          <a:xfrm>
            <a:off x="357158" y="214290"/>
            <a:ext cx="1143008" cy="1143008"/>
          </a:xfrm>
          <a:prstGeom prst="rect">
            <a:avLst/>
          </a:prstGeom>
        </p:spPr>
      </p:pic>
      <p:sp>
        <p:nvSpPr>
          <p:cNvPr id="11" name="Slide Number Placeholder 10"/>
          <p:cNvSpPr>
            <a:spLocks noGrp="1"/>
          </p:cNvSpPr>
          <p:nvPr>
            <p:ph type="sldNum" sz="quarter" idx="12"/>
          </p:nvPr>
        </p:nvSpPr>
        <p:spPr/>
        <p:txBody>
          <a:bodyPr/>
          <a:lstStyle/>
          <a:p>
            <a:fld id="{BBEA9C55-DF84-48B1-A654-5F0F2B7DCC05}" type="slidenum">
              <a:rPr lang="id-ID" smtClean="0"/>
              <a:pPr/>
              <a:t>25</a:t>
            </a:fld>
            <a:endParaRPr lang="id-ID"/>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title"/>
          </p:nvPr>
        </p:nvSpPr>
        <p:spPr>
          <a:xfrm>
            <a:off x="457200" y="274638"/>
            <a:ext cx="8229600" cy="796908"/>
          </a:xfrm>
        </p:spPr>
        <p:txBody>
          <a:bodyPr/>
          <a:lstStyle/>
          <a:p>
            <a:r>
              <a:rPr lang="en-US" dirty="0" err="1" smtClean="0"/>
              <a:t>Dioda</a:t>
            </a:r>
            <a:r>
              <a:rPr lang="en-US" dirty="0" smtClean="0"/>
              <a:t> PN Junction</a:t>
            </a:r>
          </a:p>
        </p:txBody>
      </p:sp>
      <p:sp>
        <p:nvSpPr>
          <p:cNvPr id="3076" name="Content Placeholder 2"/>
          <p:cNvSpPr>
            <a:spLocks noGrp="1"/>
          </p:cNvSpPr>
          <p:nvPr>
            <p:ph idx="1"/>
          </p:nvPr>
        </p:nvSpPr>
        <p:spPr>
          <a:xfrm>
            <a:off x="357188" y="1500174"/>
            <a:ext cx="8486775" cy="4578364"/>
          </a:xfrm>
        </p:spPr>
        <p:txBody>
          <a:bodyPr>
            <a:normAutofit fontScale="92500"/>
          </a:bodyPr>
          <a:lstStyle/>
          <a:p>
            <a:r>
              <a:rPr lang="id-ID" dirty="0" smtClean="0"/>
              <a:t>Dioda adalah alat elektronika dua-terminal, yang hanya mengalirkan arus listrik dalam satu arah</a:t>
            </a:r>
            <a:endParaRPr lang="en-US" dirty="0" smtClean="0"/>
          </a:p>
          <a:p>
            <a:pPr lvl="1">
              <a:buNone/>
            </a:pPr>
            <a:r>
              <a:rPr lang="en-US" dirty="0" smtClean="0"/>
              <a:t> </a:t>
            </a:r>
          </a:p>
          <a:p>
            <a:pPr lvl="1"/>
            <a:endParaRPr lang="en-US" dirty="0" smtClean="0"/>
          </a:p>
          <a:p>
            <a:pPr lvl="1"/>
            <a:endParaRPr lang="en-US" dirty="0" smtClean="0"/>
          </a:p>
          <a:p>
            <a:pPr lvl="1"/>
            <a:endParaRPr lang="en-US" dirty="0" smtClean="0"/>
          </a:p>
          <a:p>
            <a:r>
              <a:rPr lang="en-US" dirty="0" err="1" smtClean="0"/>
              <a:t>Simbol</a:t>
            </a:r>
            <a:r>
              <a:rPr lang="en-US" dirty="0" smtClean="0"/>
              <a:t> </a:t>
            </a:r>
            <a:r>
              <a:rPr lang="en-US" dirty="0" err="1" smtClean="0"/>
              <a:t>Dioda</a:t>
            </a:r>
            <a:endParaRPr lang="en-US" dirty="0" smtClean="0"/>
          </a:p>
          <a:p>
            <a:pPr lvl="1"/>
            <a:r>
              <a:rPr lang="en-US" dirty="0" err="1" smtClean="0"/>
              <a:t>Anoda</a:t>
            </a:r>
            <a:r>
              <a:rPr lang="en-US" dirty="0" smtClean="0"/>
              <a:t> (p)</a:t>
            </a:r>
          </a:p>
          <a:p>
            <a:pPr lvl="1"/>
            <a:r>
              <a:rPr lang="en-US" dirty="0" err="1" smtClean="0"/>
              <a:t>Katoda</a:t>
            </a:r>
            <a:r>
              <a:rPr lang="en-US" dirty="0" smtClean="0"/>
              <a:t> (n)</a:t>
            </a:r>
          </a:p>
        </p:txBody>
      </p:sp>
      <p:graphicFrame>
        <p:nvGraphicFramePr>
          <p:cNvPr id="3074" name="Content Placeholder 6"/>
          <p:cNvGraphicFramePr>
            <a:graphicFrameLocks noChangeAspect="1"/>
          </p:cNvGraphicFramePr>
          <p:nvPr/>
        </p:nvGraphicFramePr>
        <p:xfrm>
          <a:off x="3929063" y="4643438"/>
          <a:ext cx="2184400" cy="1598612"/>
        </p:xfrm>
        <a:graphic>
          <a:graphicData uri="http://schemas.openxmlformats.org/presentationml/2006/ole">
            <mc:AlternateContent xmlns:mc="http://schemas.openxmlformats.org/markup-compatibility/2006">
              <mc:Choice xmlns:v="urn:schemas-microsoft-com:vml" Requires="v">
                <p:oleObj spid="_x0000_s1028" name="Visio" r:id="rId3" imgW="1515578" imgH="1108509" progId="Visio.Drawing.11">
                  <p:embed/>
                </p:oleObj>
              </mc:Choice>
              <mc:Fallback>
                <p:oleObj name="Visio" r:id="rId3" imgW="1515578" imgH="1108509" progId="Visio.Drawing.11">
                  <p:embed/>
                  <p:pic>
                    <p:nvPicPr>
                      <p:cNvPr id="0" name="Content Placeholder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9063" y="4643438"/>
                        <a:ext cx="2184400" cy="15986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4" name="Picture 4" descr="1"/>
          <p:cNvPicPr>
            <a:picLocks noChangeAspect="1" noChangeArrowheads="1"/>
          </p:cNvPicPr>
          <p:nvPr/>
        </p:nvPicPr>
        <p:blipFill>
          <a:blip r:embed="rId5"/>
          <a:srcRect t="9895" b="5730"/>
          <a:stretch>
            <a:fillRect/>
          </a:stretch>
        </p:blipFill>
        <p:spPr bwMode="auto">
          <a:xfrm>
            <a:off x="2968614" y="2571744"/>
            <a:ext cx="3403598" cy="1914524"/>
          </a:xfrm>
          <a:prstGeom prst="rect">
            <a:avLst/>
          </a:prstGeom>
          <a:noFill/>
          <a:ln w="9525">
            <a:noFill/>
            <a:miter lim="800000"/>
            <a:headEnd/>
            <a:tailEnd/>
          </a:ln>
        </p:spPr>
      </p:pic>
      <p:pic>
        <p:nvPicPr>
          <p:cNvPr id="8" name="Picture 7" descr="Tel-U.png"/>
          <p:cNvPicPr>
            <a:picLocks noChangeAspect="1"/>
          </p:cNvPicPr>
          <p:nvPr/>
        </p:nvPicPr>
        <p:blipFill>
          <a:blip r:embed="rId6" cstate="print"/>
          <a:stretch>
            <a:fillRect/>
          </a:stretch>
        </p:blipFill>
        <p:spPr>
          <a:xfrm>
            <a:off x="357158" y="214290"/>
            <a:ext cx="1143008" cy="1143008"/>
          </a:xfrm>
          <a:prstGeom prst="rect">
            <a:avLst/>
          </a:prstGeom>
        </p:spPr>
      </p:pic>
      <p:sp>
        <p:nvSpPr>
          <p:cNvPr id="9" name="Slide Number Placeholder 8"/>
          <p:cNvSpPr>
            <a:spLocks noGrp="1"/>
          </p:cNvSpPr>
          <p:nvPr>
            <p:ph type="sldNum" sz="quarter" idx="12"/>
          </p:nvPr>
        </p:nvSpPr>
        <p:spPr/>
        <p:txBody>
          <a:bodyPr/>
          <a:lstStyle/>
          <a:p>
            <a:fld id="{BBEA9C55-DF84-48B1-A654-5F0F2B7DCC05}" type="slidenum">
              <a:rPr lang="id-ID" smtClean="0"/>
              <a:pPr/>
              <a:t>26</a:t>
            </a:fld>
            <a:endParaRPr lang="id-ID"/>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Dioda</a:t>
            </a:r>
            <a:endParaRPr lang="id-ID" dirty="0"/>
          </a:p>
        </p:txBody>
      </p:sp>
      <p:pic>
        <p:nvPicPr>
          <p:cNvPr id="38914" name="Picture 2"/>
          <p:cNvPicPr>
            <a:picLocks noGrp="1" noChangeAspect="1" noChangeArrowheads="1"/>
          </p:cNvPicPr>
          <p:nvPr>
            <p:ph idx="1"/>
          </p:nvPr>
        </p:nvPicPr>
        <p:blipFill>
          <a:blip r:embed="rId2"/>
          <a:srcRect/>
          <a:stretch>
            <a:fillRect/>
          </a:stretch>
        </p:blipFill>
        <p:spPr bwMode="auto">
          <a:xfrm>
            <a:off x="612209" y="2071678"/>
            <a:ext cx="7895033" cy="3571900"/>
          </a:xfrm>
          <a:prstGeom prst="rect">
            <a:avLst/>
          </a:prstGeom>
          <a:noFill/>
          <a:ln w="9525">
            <a:noFill/>
            <a:miter lim="800000"/>
            <a:headEnd/>
            <a:tailEnd/>
          </a:ln>
          <a:effectLst/>
        </p:spPr>
      </p:pic>
      <p:pic>
        <p:nvPicPr>
          <p:cNvPr id="5" name="Picture 4" descr="Tel-U.png"/>
          <p:cNvPicPr>
            <a:picLocks noChangeAspect="1"/>
          </p:cNvPicPr>
          <p:nvPr/>
        </p:nvPicPr>
        <p:blipFill>
          <a:blip r:embed="rId3" cstate="print"/>
          <a:stretch>
            <a:fillRect/>
          </a:stretch>
        </p:blipFill>
        <p:spPr>
          <a:xfrm>
            <a:off x="357158" y="214290"/>
            <a:ext cx="1143008" cy="1143008"/>
          </a:xfrm>
          <a:prstGeom prst="rect">
            <a:avLst/>
          </a:prstGeom>
        </p:spPr>
      </p:pic>
      <p:sp>
        <p:nvSpPr>
          <p:cNvPr id="6" name="Slide Number Placeholder 5"/>
          <p:cNvSpPr>
            <a:spLocks noGrp="1"/>
          </p:cNvSpPr>
          <p:nvPr>
            <p:ph type="sldNum" sz="quarter" idx="12"/>
          </p:nvPr>
        </p:nvSpPr>
        <p:spPr/>
        <p:txBody>
          <a:bodyPr/>
          <a:lstStyle/>
          <a:p>
            <a:fld id="{BBEA9C55-DF84-48B1-A654-5F0F2B7DCC05}" type="slidenum">
              <a:rPr lang="id-ID" smtClean="0"/>
              <a:pPr/>
              <a:t>27</a:t>
            </a:fld>
            <a:endParaRPr lang="id-ID"/>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id-ID" dirty="0" smtClean="0"/>
              <a:t>Tegangan </a:t>
            </a:r>
            <a:r>
              <a:rPr lang="en-US" dirty="0" smtClean="0"/>
              <a:t>Barrier </a:t>
            </a:r>
            <a:r>
              <a:rPr lang="id-ID" dirty="0" smtClean="0"/>
              <a:t>Dioda</a:t>
            </a:r>
            <a:endParaRPr lang="en-US" dirty="0" smtClean="0"/>
          </a:p>
        </p:txBody>
      </p:sp>
      <p:sp>
        <p:nvSpPr>
          <p:cNvPr id="7171" name="Rectangle 3"/>
          <p:cNvSpPr>
            <a:spLocks noGrp="1" noChangeArrowheads="1"/>
          </p:cNvSpPr>
          <p:nvPr>
            <p:ph type="body" idx="1"/>
          </p:nvPr>
        </p:nvSpPr>
        <p:spPr/>
        <p:txBody>
          <a:bodyPr>
            <a:normAutofit/>
          </a:bodyPr>
          <a:lstStyle/>
          <a:p>
            <a:r>
              <a:rPr lang="id-ID" dirty="0" smtClean="0"/>
              <a:t>Tegangan barrier mencegah bersatunya elektron dan hole dan menjadi daerah pembatas di </a:t>
            </a:r>
            <a:r>
              <a:rPr lang="en-US" dirty="0" smtClean="0"/>
              <a:t>depletion region </a:t>
            </a:r>
            <a:endParaRPr lang="id-ID" dirty="0" smtClean="0"/>
          </a:p>
          <a:p>
            <a:r>
              <a:rPr lang="id-ID" dirty="0" smtClean="0"/>
              <a:t>Tegangan Barrier pada dioda silikon (0,7V) lebih tinggi dibandingkan dengan dioda germanium (0,3V)</a:t>
            </a:r>
          </a:p>
          <a:p>
            <a:r>
              <a:rPr lang="id-ID" dirty="0" smtClean="0"/>
              <a:t>Tegangan barrier tidak dapat diukur karena ada di dalam junction dioda</a:t>
            </a:r>
            <a:endParaRPr lang="en-US" dirty="0" smtClean="0"/>
          </a:p>
        </p:txBody>
      </p:sp>
      <p:pic>
        <p:nvPicPr>
          <p:cNvPr id="5" name="Picture 4" descr="Tel-U.png"/>
          <p:cNvPicPr>
            <a:picLocks noChangeAspect="1"/>
          </p:cNvPicPr>
          <p:nvPr/>
        </p:nvPicPr>
        <p:blipFill>
          <a:blip r:embed="rId2" cstate="print"/>
          <a:stretch>
            <a:fillRect/>
          </a:stretch>
        </p:blipFill>
        <p:spPr>
          <a:xfrm>
            <a:off x="357158" y="214290"/>
            <a:ext cx="1143008" cy="1143008"/>
          </a:xfrm>
          <a:prstGeom prst="rect">
            <a:avLst/>
          </a:prstGeom>
        </p:spPr>
      </p:pic>
      <p:sp>
        <p:nvSpPr>
          <p:cNvPr id="7" name="Slide Number Placeholder 6"/>
          <p:cNvSpPr>
            <a:spLocks noGrp="1"/>
          </p:cNvSpPr>
          <p:nvPr>
            <p:ph type="sldNum" sz="quarter" idx="12"/>
          </p:nvPr>
        </p:nvSpPr>
        <p:spPr/>
        <p:txBody>
          <a:bodyPr/>
          <a:lstStyle/>
          <a:p>
            <a:fld id="{BBEA9C55-DF84-48B1-A654-5F0F2B7DCC05}" type="slidenum">
              <a:rPr lang="id-ID" smtClean="0"/>
              <a:pPr/>
              <a:t>28</a:t>
            </a:fld>
            <a:endParaRPr lang="id-ID"/>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Tegangan </a:t>
            </a:r>
            <a:r>
              <a:rPr lang="en-US" dirty="0" smtClean="0"/>
              <a:t>Barrier </a:t>
            </a:r>
            <a:r>
              <a:rPr lang="id-ID" dirty="0" smtClean="0"/>
              <a:t>Dioda</a:t>
            </a:r>
            <a:endParaRPr lang="id-ID" dirty="0"/>
          </a:p>
        </p:txBody>
      </p:sp>
      <p:pic>
        <p:nvPicPr>
          <p:cNvPr id="57346" name="Picture 2"/>
          <p:cNvPicPr>
            <a:picLocks noGrp="1" noChangeAspect="1" noChangeArrowheads="1"/>
          </p:cNvPicPr>
          <p:nvPr>
            <p:ph idx="1"/>
          </p:nvPr>
        </p:nvPicPr>
        <p:blipFill>
          <a:blip r:embed="rId2"/>
          <a:srcRect/>
          <a:stretch>
            <a:fillRect/>
          </a:stretch>
        </p:blipFill>
        <p:spPr bwMode="auto">
          <a:xfrm>
            <a:off x="1305404" y="1928801"/>
            <a:ext cx="6481306" cy="4241223"/>
          </a:xfrm>
          <a:prstGeom prst="rect">
            <a:avLst/>
          </a:prstGeom>
          <a:noFill/>
          <a:ln w="9525">
            <a:noFill/>
            <a:miter lim="800000"/>
            <a:headEnd/>
            <a:tailEnd/>
          </a:ln>
          <a:effectLst/>
        </p:spPr>
      </p:pic>
      <p:pic>
        <p:nvPicPr>
          <p:cNvPr id="6" name="Picture 5" descr="Tel-U.png"/>
          <p:cNvPicPr>
            <a:picLocks noChangeAspect="1"/>
          </p:cNvPicPr>
          <p:nvPr/>
        </p:nvPicPr>
        <p:blipFill>
          <a:blip r:embed="rId3" cstate="print"/>
          <a:stretch>
            <a:fillRect/>
          </a:stretch>
        </p:blipFill>
        <p:spPr>
          <a:xfrm>
            <a:off x="357158" y="214290"/>
            <a:ext cx="1143008" cy="1143008"/>
          </a:xfrm>
          <a:prstGeom prst="rect">
            <a:avLst/>
          </a:prstGeom>
        </p:spPr>
      </p:pic>
      <p:sp>
        <p:nvSpPr>
          <p:cNvPr id="7" name="Slide Number Placeholder 6"/>
          <p:cNvSpPr>
            <a:spLocks noGrp="1"/>
          </p:cNvSpPr>
          <p:nvPr>
            <p:ph type="sldNum" sz="quarter" idx="12"/>
          </p:nvPr>
        </p:nvSpPr>
        <p:spPr/>
        <p:txBody>
          <a:bodyPr/>
          <a:lstStyle/>
          <a:p>
            <a:fld id="{BBEA9C55-DF84-48B1-A654-5F0F2B7DCC05}" type="slidenum">
              <a:rPr lang="id-ID" smtClean="0"/>
              <a:pPr/>
              <a:t>29</a:t>
            </a:fld>
            <a:endParaRPr lang="id-ID"/>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smtClean="0"/>
              <a:t>Bahan </a:t>
            </a:r>
            <a:br>
              <a:rPr lang="id-ID" dirty="0" smtClean="0"/>
            </a:br>
            <a:r>
              <a:rPr lang="id-ID" dirty="0" smtClean="0"/>
              <a:t>Semikonduktor</a:t>
            </a:r>
            <a:endParaRPr lang="id-ID" dirty="0"/>
          </a:p>
        </p:txBody>
      </p:sp>
      <p:sp>
        <p:nvSpPr>
          <p:cNvPr id="3" name="Content Placeholder 2"/>
          <p:cNvSpPr>
            <a:spLocks noGrp="1"/>
          </p:cNvSpPr>
          <p:nvPr>
            <p:ph idx="1"/>
          </p:nvPr>
        </p:nvSpPr>
        <p:spPr/>
        <p:txBody>
          <a:bodyPr>
            <a:normAutofit fontScale="92500" lnSpcReduction="20000"/>
          </a:bodyPr>
          <a:lstStyle/>
          <a:p>
            <a:r>
              <a:rPr lang="id-ID" dirty="0" smtClean="0"/>
              <a:t>Semikonduktor adalah bahan yang memiliki kemampuan untuk menghantarkan listrik,  dengan sifatnya penghantarnya berada diantara konduktor dan isolator.</a:t>
            </a:r>
          </a:p>
          <a:p>
            <a:r>
              <a:rPr lang="id-ID" dirty="0" smtClean="0"/>
              <a:t>Ketika sebuah atom berisi tepat 4 elektron di kulit terluarnya, tidak mudah untuk menyerahkan atau menerima elektron. </a:t>
            </a:r>
          </a:p>
          <a:p>
            <a:r>
              <a:rPr lang="id-ID" dirty="0" smtClean="0"/>
              <a:t>Elemen yang mengandung susunan elektron seperti di atas bukan merupakan bahan isolator atau konduktor yang baik, sehingga lebih sering  disebut sebagai bahan semikonduktor.</a:t>
            </a:r>
          </a:p>
          <a:p>
            <a:endParaRPr lang="id-ID" dirty="0"/>
          </a:p>
        </p:txBody>
      </p:sp>
      <p:pic>
        <p:nvPicPr>
          <p:cNvPr id="6" name="Picture 5" descr="Tel-U.png"/>
          <p:cNvPicPr>
            <a:picLocks noChangeAspect="1"/>
          </p:cNvPicPr>
          <p:nvPr/>
        </p:nvPicPr>
        <p:blipFill>
          <a:blip r:embed="rId2" cstate="print"/>
          <a:stretch>
            <a:fillRect/>
          </a:stretch>
        </p:blipFill>
        <p:spPr>
          <a:xfrm>
            <a:off x="357158" y="214290"/>
            <a:ext cx="1143008" cy="1143008"/>
          </a:xfrm>
          <a:prstGeom prst="rect">
            <a:avLst/>
          </a:prstGeom>
        </p:spPr>
      </p:pic>
      <p:sp>
        <p:nvSpPr>
          <p:cNvPr id="7" name="Slide Number Placeholder 6"/>
          <p:cNvSpPr>
            <a:spLocks noGrp="1"/>
          </p:cNvSpPr>
          <p:nvPr>
            <p:ph type="sldNum" sz="quarter" idx="12"/>
          </p:nvPr>
        </p:nvSpPr>
        <p:spPr/>
        <p:txBody>
          <a:bodyPr/>
          <a:lstStyle/>
          <a:p>
            <a:fld id="{BBEA9C55-DF84-48B1-A654-5F0F2B7DCC05}" type="slidenum">
              <a:rPr lang="id-ID" smtClean="0"/>
              <a:pPr/>
              <a:t>3</a:t>
            </a:fld>
            <a:endParaRPr lang="id-ID"/>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id-ID" dirty="0" smtClean="0"/>
              <a:t>Bias </a:t>
            </a:r>
            <a:r>
              <a:rPr lang="en-US" dirty="0" err="1" smtClean="0"/>
              <a:t>Diod</a:t>
            </a:r>
            <a:r>
              <a:rPr lang="id-ID" dirty="0" smtClean="0"/>
              <a:t>a</a:t>
            </a:r>
            <a:endParaRPr lang="en-US" dirty="0" smtClean="0"/>
          </a:p>
        </p:txBody>
      </p:sp>
      <p:sp>
        <p:nvSpPr>
          <p:cNvPr id="9219" name="Rectangle 3"/>
          <p:cNvSpPr>
            <a:spLocks noGrp="1" noChangeArrowheads="1"/>
          </p:cNvSpPr>
          <p:nvPr>
            <p:ph type="body" idx="1"/>
          </p:nvPr>
        </p:nvSpPr>
        <p:spPr/>
        <p:txBody>
          <a:bodyPr/>
          <a:lstStyle/>
          <a:p>
            <a:r>
              <a:rPr lang="id-ID" sz="2400" dirty="0" smtClean="0"/>
              <a:t>Sumber tegangan yang digunakan pada dioda disebut sebagai tegangan bias</a:t>
            </a:r>
            <a:r>
              <a:rPr lang="en-US" sz="2400" dirty="0" smtClean="0"/>
              <a:t>. </a:t>
            </a:r>
          </a:p>
          <a:p>
            <a:r>
              <a:rPr lang="id-ID" sz="2400" dirty="0" smtClean="0"/>
              <a:t>Jenis tegangan bias:</a:t>
            </a:r>
            <a:endParaRPr lang="en-US" sz="2400" dirty="0" smtClean="0"/>
          </a:p>
          <a:p>
            <a:pPr lvl="1"/>
            <a:r>
              <a:rPr lang="en-US" sz="2400" dirty="0" smtClean="0"/>
              <a:t>Forward </a:t>
            </a:r>
            <a:r>
              <a:rPr lang="id-ID" sz="2400" dirty="0" smtClean="0"/>
              <a:t>b</a:t>
            </a:r>
            <a:r>
              <a:rPr lang="en-US" sz="2400" dirty="0" err="1" smtClean="0"/>
              <a:t>ias</a:t>
            </a:r>
            <a:endParaRPr lang="en-US" sz="2400" dirty="0" smtClean="0"/>
          </a:p>
          <a:p>
            <a:pPr lvl="1"/>
            <a:r>
              <a:rPr lang="en-US" sz="2400" dirty="0" smtClean="0"/>
              <a:t>Reverse </a:t>
            </a:r>
            <a:r>
              <a:rPr lang="id-ID" sz="2400" dirty="0" smtClean="0"/>
              <a:t>b</a:t>
            </a:r>
            <a:r>
              <a:rPr lang="en-US" sz="2400" dirty="0" err="1" smtClean="0"/>
              <a:t>ias</a:t>
            </a:r>
            <a:endParaRPr lang="en-US" sz="2400" dirty="0" smtClean="0"/>
          </a:p>
          <a:p>
            <a:pPr lvl="1" eaLnBrk="1" hangingPunct="1">
              <a:buFont typeface="Wingdings" pitchFamily="2" charset="2"/>
              <a:buNone/>
            </a:pPr>
            <a:endParaRPr lang="en-US" sz="2400" dirty="0" smtClean="0"/>
          </a:p>
        </p:txBody>
      </p:sp>
      <p:pic>
        <p:nvPicPr>
          <p:cNvPr id="5" name="Picture 4" descr="Tel-U.png"/>
          <p:cNvPicPr>
            <a:picLocks noChangeAspect="1"/>
          </p:cNvPicPr>
          <p:nvPr/>
        </p:nvPicPr>
        <p:blipFill>
          <a:blip r:embed="rId2" cstate="print"/>
          <a:stretch>
            <a:fillRect/>
          </a:stretch>
        </p:blipFill>
        <p:spPr>
          <a:xfrm>
            <a:off x="357158" y="214290"/>
            <a:ext cx="1143008" cy="1143008"/>
          </a:xfrm>
          <a:prstGeom prst="rect">
            <a:avLst/>
          </a:prstGeom>
        </p:spPr>
      </p:pic>
      <p:sp>
        <p:nvSpPr>
          <p:cNvPr id="7" name="Slide Number Placeholder 6"/>
          <p:cNvSpPr>
            <a:spLocks noGrp="1"/>
          </p:cNvSpPr>
          <p:nvPr>
            <p:ph type="sldNum" sz="quarter" idx="12"/>
          </p:nvPr>
        </p:nvSpPr>
        <p:spPr/>
        <p:txBody>
          <a:bodyPr/>
          <a:lstStyle/>
          <a:p>
            <a:fld id="{BBEA9C55-DF84-48B1-A654-5F0F2B7DCC05}" type="slidenum">
              <a:rPr lang="id-ID" smtClean="0"/>
              <a:pPr/>
              <a:t>30</a:t>
            </a:fld>
            <a:endParaRPr lang="id-ID"/>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smtClean="0"/>
              <a:t>Forward Bias</a:t>
            </a:r>
          </a:p>
        </p:txBody>
      </p:sp>
      <p:sp>
        <p:nvSpPr>
          <p:cNvPr id="10243" name="Rectangle 3"/>
          <p:cNvSpPr>
            <a:spLocks noGrp="1" noChangeArrowheads="1"/>
          </p:cNvSpPr>
          <p:nvPr>
            <p:ph type="body" idx="1"/>
          </p:nvPr>
        </p:nvSpPr>
        <p:spPr/>
        <p:txBody>
          <a:bodyPr/>
          <a:lstStyle/>
          <a:p>
            <a:r>
              <a:rPr lang="id-ID" sz="2400" dirty="0" smtClean="0"/>
              <a:t>F</a:t>
            </a:r>
            <a:r>
              <a:rPr lang="en-US" sz="2400" dirty="0" err="1" smtClean="0"/>
              <a:t>orward</a:t>
            </a:r>
            <a:r>
              <a:rPr lang="en-US" sz="2400" dirty="0" smtClean="0"/>
              <a:t> bias </a:t>
            </a:r>
            <a:r>
              <a:rPr lang="id-ID" sz="2400" dirty="0" smtClean="0"/>
              <a:t>merupakan pemberian tegangan pada </a:t>
            </a:r>
            <a:r>
              <a:rPr lang="en-US" sz="2400" dirty="0" err="1" smtClean="0"/>
              <a:t>diod</a:t>
            </a:r>
            <a:r>
              <a:rPr lang="id-ID" sz="2400" dirty="0" smtClean="0"/>
              <a:t>a yang menyebabkan arus mengalir maju</a:t>
            </a:r>
            <a:endParaRPr lang="en-US" sz="2400" dirty="0" smtClean="0"/>
          </a:p>
          <a:p>
            <a:r>
              <a:rPr lang="id-ID" sz="2400" dirty="0" smtClean="0"/>
              <a:t>Apabila suatu dioda dihubungkan dengan sumber tegangan dimana kutub positif terhubung dengan bagian P ( anoda ) dan kutub negatif terhubung dengan bagian N ( katoda )</a:t>
            </a:r>
            <a:endParaRPr lang="en-US" sz="2400" dirty="0" smtClean="0"/>
          </a:p>
        </p:txBody>
      </p:sp>
      <p:pic>
        <p:nvPicPr>
          <p:cNvPr id="10244" name="Picture 4" descr="4"/>
          <p:cNvPicPr>
            <a:picLocks noChangeAspect="1" noChangeArrowheads="1"/>
          </p:cNvPicPr>
          <p:nvPr/>
        </p:nvPicPr>
        <p:blipFill>
          <a:blip r:embed="rId2"/>
          <a:srcRect t="757" b="3030"/>
          <a:stretch>
            <a:fillRect/>
          </a:stretch>
        </p:blipFill>
        <p:spPr bwMode="auto">
          <a:xfrm>
            <a:off x="2500298" y="3571876"/>
            <a:ext cx="4500594" cy="3088044"/>
          </a:xfrm>
          <a:prstGeom prst="rect">
            <a:avLst/>
          </a:prstGeom>
          <a:noFill/>
          <a:ln w="9525">
            <a:noFill/>
            <a:miter lim="800000"/>
            <a:headEnd/>
            <a:tailEnd/>
          </a:ln>
        </p:spPr>
      </p:pic>
      <p:pic>
        <p:nvPicPr>
          <p:cNvPr id="6" name="Picture 5" descr="Tel-U.png"/>
          <p:cNvPicPr>
            <a:picLocks noChangeAspect="1"/>
          </p:cNvPicPr>
          <p:nvPr/>
        </p:nvPicPr>
        <p:blipFill>
          <a:blip r:embed="rId3" cstate="print"/>
          <a:stretch>
            <a:fillRect/>
          </a:stretch>
        </p:blipFill>
        <p:spPr>
          <a:xfrm>
            <a:off x="357158" y="214290"/>
            <a:ext cx="1143008" cy="1143008"/>
          </a:xfrm>
          <a:prstGeom prst="rect">
            <a:avLst/>
          </a:prstGeom>
        </p:spPr>
      </p:pic>
      <p:sp>
        <p:nvSpPr>
          <p:cNvPr id="8" name="Slide Number Placeholder 7"/>
          <p:cNvSpPr>
            <a:spLocks noGrp="1"/>
          </p:cNvSpPr>
          <p:nvPr>
            <p:ph type="sldNum" sz="quarter" idx="12"/>
          </p:nvPr>
        </p:nvSpPr>
        <p:spPr/>
        <p:txBody>
          <a:bodyPr/>
          <a:lstStyle/>
          <a:p>
            <a:fld id="{BBEA9C55-DF84-48B1-A654-5F0F2B7DCC05}" type="slidenum">
              <a:rPr lang="id-ID" smtClean="0"/>
              <a:pPr/>
              <a:t>31</a:t>
            </a:fld>
            <a:endParaRPr lang="id-ID"/>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smtClean="0"/>
              <a:t>Reverse Bias</a:t>
            </a:r>
          </a:p>
        </p:txBody>
      </p:sp>
      <p:sp>
        <p:nvSpPr>
          <p:cNvPr id="11267" name="Rectangle 3"/>
          <p:cNvSpPr>
            <a:spLocks noGrp="1" noChangeArrowheads="1"/>
          </p:cNvSpPr>
          <p:nvPr>
            <p:ph type="body" idx="1"/>
          </p:nvPr>
        </p:nvSpPr>
        <p:spPr/>
        <p:txBody>
          <a:bodyPr/>
          <a:lstStyle/>
          <a:p>
            <a:r>
              <a:rPr lang="id-ID" sz="2400" dirty="0" smtClean="0"/>
              <a:t>Suatu arus sangat kecil melewati dioda ketika diberi reverse bias</a:t>
            </a:r>
          </a:p>
          <a:p>
            <a:r>
              <a:rPr lang="id-ID" sz="2400" dirty="0" smtClean="0"/>
              <a:t>Jika suatu dioda dihubungkan dengan sumber tegangan dimana kutub positif terhubung dengan bagian N ( katoda ) dan kutub negatif terhubung dengan bahan P ( anoda ) maka </a:t>
            </a:r>
            <a:r>
              <a:rPr lang="id-ID" sz="2400" b="1" dirty="0" smtClean="0"/>
              <a:t>arus tidak dapat mengalir</a:t>
            </a:r>
            <a:r>
              <a:rPr lang="id-ID" sz="2400" dirty="0" smtClean="0"/>
              <a:t> lewat dioda</a:t>
            </a:r>
            <a:endParaRPr lang="en-US" sz="2400" dirty="0" smtClean="0"/>
          </a:p>
          <a:p>
            <a:pPr eaLnBrk="1" hangingPunct="1">
              <a:buFont typeface="Wingdings" pitchFamily="2" charset="2"/>
              <a:buChar char="Ø"/>
            </a:pPr>
            <a:endParaRPr lang="en-US" sz="2400" dirty="0" smtClean="0"/>
          </a:p>
        </p:txBody>
      </p:sp>
      <p:pic>
        <p:nvPicPr>
          <p:cNvPr id="11268" name="Picture 4" descr="5"/>
          <p:cNvPicPr>
            <a:picLocks noChangeAspect="1" noChangeArrowheads="1"/>
          </p:cNvPicPr>
          <p:nvPr/>
        </p:nvPicPr>
        <p:blipFill>
          <a:blip r:embed="rId2"/>
          <a:srcRect t="2231" b="2231"/>
          <a:stretch>
            <a:fillRect/>
          </a:stretch>
        </p:blipFill>
        <p:spPr bwMode="auto">
          <a:xfrm>
            <a:off x="2928925" y="4000504"/>
            <a:ext cx="3915765" cy="2509839"/>
          </a:xfrm>
          <a:prstGeom prst="rect">
            <a:avLst/>
          </a:prstGeom>
          <a:noFill/>
          <a:ln w="9525">
            <a:noFill/>
            <a:miter lim="800000"/>
            <a:headEnd/>
            <a:tailEnd/>
          </a:ln>
        </p:spPr>
      </p:pic>
      <p:pic>
        <p:nvPicPr>
          <p:cNvPr id="6" name="Picture 5" descr="Tel-U.png"/>
          <p:cNvPicPr>
            <a:picLocks noChangeAspect="1"/>
          </p:cNvPicPr>
          <p:nvPr/>
        </p:nvPicPr>
        <p:blipFill>
          <a:blip r:embed="rId3" cstate="print"/>
          <a:stretch>
            <a:fillRect/>
          </a:stretch>
        </p:blipFill>
        <p:spPr>
          <a:xfrm>
            <a:off x="357158" y="214290"/>
            <a:ext cx="1143008" cy="1143008"/>
          </a:xfrm>
          <a:prstGeom prst="rect">
            <a:avLst/>
          </a:prstGeom>
        </p:spPr>
      </p:pic>
      <p:sp>
        <p:nvSpPr>
          <p:cNvPr id="8" name="Slide Number Placeholder 7"/>
          <p:cNvSpPr>
            <a:spLocks noGrp="1"/>
          </p:cNvSpPr>
          <p:nvPr>
            <p:ph type="sldNum" sz="quarter" idx="12"/>
          </p:nvPr>
        </p:nvSpPr>
        <p:spPr/>
        <p:txBody>
          <a:bodyPr/>
          <a:lstStyle/>
          <a:p>
            <a:fld id="{BBEA9C55-DF84-48B1-A654-5F0F2B7DCC05}" type="slidenum">
              <a:rPr lang="id-ID" smtClean="0"/>
              <a:pPr/>
              <a:t>32</a:t>
            </a:fld>
            <a:endParaRPr lang="id-ID"/>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id-ID" sz="4400" dirty="0" smtClean="0"/>
              <a:t>Dioda standar</a:t>
            </a:r>
            <a:endParaRPr lang="en-IN" dirty="0" smtClean="0"/>
          </a:p>
        </p:txBody>
      </p:sp>
      <p:sp>
        <p:nvSpPr>
          <p:cNvPr id="6" name="Content Placeholder 5"/>
          <p:cNvSpPr>
            <a:spLocks noGrp="1"/>
          </p:cNvSpPr>
          <p:nvPr>
            <p:ph idx="1"/>
          </p:nvPr>
        </p:nvSpPr>
        <p:spPr/>
        <p:txBody>
          <a:bodyPr/>
          <a:lstStyle/>
          <a:p>
            <a:pPr lvl="0"/>
            <a:r>
              <a:rPr lang="id-ID" dirty="0" smtClean="0"/>
              <a:t>Berfungsi untuk menyearahkan tegangan, dari tegangan AC ke tegangan DC.</a:t>
            </a:r>
          </a:p>
          <a:p>
            <a:pPr lvl="0"/>
            <a:r>
              <a:rPr lang="id-ID" dirty="0" smtClean="0"/>
              <a:t>Terbuat dari bahan silicon.</a:t>
            </a:r>
          </a:p>
          <a:p>
            <a:pPr lvl="0"/>
            <a:r>
              <a:rPr lang="id-ID" dirty="0" smtClean="0"/>
              <a:t>Banyak digunakan pada rangkaian catu daya (adaptor).</a:t>
            </a:r>
            <a:endParaRPr lang="id-ID" dirty="0"/>
          </a:p>
        </p:txBody>
      </p:sp>
      <p:pic>
        <p:nvPicPr>
          <p:cNvPr id="47106" name="Picture 2"/>
          <p:cNvPicPr>
            <a:picLocks noChangeAspect="1" noChangeArrowheads="1"/>
          </p:cNvPicPr>
          <p:nvPr/>
        </p:nvPicPr>
        <p:blipFill>
          <a:blip r:embed="rId2"/>
          <a:srcRect/>
          <a:stretch>
            <a:fillRect/>
          </a:stretch>
        </p:blipFill>
        <p:spPr bwMode="auto">
          <a:xfrm>
            <a:off x="3071802" y="4143380"/>
            <a:ext cx="5419725" cy="2266950"/>
          </a:xfrm>
          <a:prstGeom prst="rect">
            <a:avLst/>
          </a:prstGeom>
          <a:noFill/>
          <a:ln w="9525">
            <a:noFill/>
            <a:miter lim="800000"/>
            <a:headEnd/>
            <a:tailEnd/>
          </a:ln>
          <a:effectLst/>
        </p:spPr>
      </p:pic>
      <p:pic>
        <p:nvPicPr>
          <p:cNvPr id="7" name="Picture 6" descr="Tel-U.png"/>
          <p:cNvPicPr>
            <a:picLocks noChangeAspect="1"/>
          </p:cNvPicPr>
          <p:nvPr/>
        </p:nvPicPr>
        <p:blipFill>
          <a:blip r:embed="rId3" cstate="print"/>
          <a:stretch>
            <a:fillRect/>
          </a:stretch>
        </p:blipFill>
        <p:spPr>
          <a:xfrm>
            <a:off x="357158" y="214290"/>
            <a:ext cx="1143008" cy="1143008"/>
          </a:xfrm>
          <a:prstGeom prst="rect">
            <a:avLst/>
          </a:prstGeom>
        </p:spPr>
      </p:pic>
      <p:sp>
        <p:nvSpPr>
          <p:cNvPr id="8" name="Slide Number Placeholder 7"/>
          <p:cNvSpPr>
            <a:spLocks noGrp="1"/>
          </p:cNvSpPr>
          <p:nvPr>
            <p:ph type="sldNum" sz="quarter" idx="12"/>
          </p:nvPr>
        </p:nvSpPr>
        <p:spPr/>
        <p:txBody>
          <a:bodyPr/>
          <a:lstStyle/>
          <a:p>
            <a:fld id="{BBEA9C55-DF84-48B1-A654-5F0F2B7DCC05}" type="slidenum">
              <a:rPr lang="id-ID" smtClean="0"/>
              <a:pPr/>
              <a:t>33</a:t>
            </a:fld>
            <a:endParaRPr lang="id-ID"/>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914400" y="304800"/>
            <a:ext cx="7772400" cy="1143000"/>
          </a:xfrm>
        </p:spPr>
        <p:txBody>
          <a:bodyPr/>
          <a:lstStyle/>
          <a:p>
            <a:r>
              <a:rPr lang="id-ID" sz="4000" dirty="0" smtClean="0"/>
              <a:t>Dioda Zener</a:t>
            </a:r>
            <a:endParaRPr lang="en-IN" dirty="0" smtClean="0"/>
          </a:p>
        </p:txBody>
      </p:sp>
      <p:sp>
        <p:nvSpPr>
          <p:cNvPr id="14341" name="Content Placeholder 8"/>
          <p:cNvSpPr>
            <a:spLocks noGrp="1"/>
          </p:cNvSpPr>
          <p:nvPr>
            <p:ph idx="1"/>
          </p:nvPr>
        </p:nvSpPr>
        <p:spPr/>
        <p:txBody>
          <a:bodyPr>
            <a:normAutofit/>
          </a:bodyPr>
          <a:lstStyle/>
          <a:p>
            <a:r>
              <a:rPr lang="id-ID" sz="2400" dirty="0" smtClean="0"/>
              <a:t>Dioda zener adalah diode silikon, didesain khusus untuk menghasilkan karakteristik “breakdown” mundur,.</a:t>
            </a:r>
          </a:p>
          <a:p>
            <a:r>
              <a:rPr lang="id-ID" sz="2400" dirty="0" smtClean="0"/>
              <a:t>Apabila sebuah dioda Zener diberikan bias mundur dengan tegangan kecil, dioda ini akan bereaksi seperti dioda biasa yaitu tidak menghantarkan arus listrik. </a:t>
            </a:r>
          </a:p>
          <a:p>
            <a:r>
              <a:rPr lang="id-ID" sz="2400" dirty="0" smtClean="0"/>
              <a:t>Namun apabila diberi bias mundur dengan tegangan melebihi batas tegangan Zenernya maka dioda akan menghantarkan arus listrik dari Katoda ke Anoda.</a:t>
            </a:r>
          </a:p>
          <a:p>
            <a:r>
              <a:rPr lang="id-ID" sz="2400" dirty="0" smtClean="0"/>
              <a:t>Dioda zener sering digunakan sebagai referensi tegangan</a:t>
            </a:r>
            <a:endParaRPr lang="en-US" sz="1800" dirty="0" smtClean="0"/>
          </a:p>
          <a:p>
            <a:pPr>
              <a:buFont typeface="Wingdings" pitchFamily="2" charset="2"/>
              <a:buChar char="§"/>
            </a:pPr>
            <a:endParaRPr lang="en-US" sz="1800" dirty="0" smtClean="0"/>
          </a:p>
          <a:p>
            <a:pPr>
              <a:buFont typeface="Wingdings" pitchFamily="2" charset="2"/>
              <a:buChar char="§"/>
            </a:pPr>
            <a:endParaRPr lang="en-US" sz="1800" dirty="0" smtClean="0"/>
          </a:p>
        </p:txBody>
      </p:sp>
      <p:pic>
        <p:nvPicPr>
          <p:cNvPr id="5" name="Picture 4" descr="Tel-U.png"/>
          <p:cNvPicPr>
            <a:picLocks noChangeAspect="1"/>
          </p:cNvPicPr>
          <p:nvPr/>
        </p:nvPicPr>
        <p:blipFill>
          <a:blip r:embed="rId2" cstate="print"/>
          <a:stretch>
            <a:fillRect/>
          </a:stretch>
        </p:blipFill>
        <p:spPr>
          <a:xfrm>
            <a:off x="357158" y="214290"/>
            <a:ext cx="1143008" cy="1143008"/>
          </a:xfrm>
          <a:prstGeom prst="rect">
            <a:avLst/>
          </a:prstGeom>
        </p:spPr>
      </p:pic>
      <p:sp>
        <p:nvSpPr>
          <p:cNvPr id="6" name="Slide Number Placeholder 5"/>
          <p:cNvSpPr>
            <a:spLocks noGrp="1"/>
          </p:cNvSpPr>
          <p:nvPr>
            <p:ph type="sldNum" sz="quarter" idx="12"/>
          </p:nvPr>
        </p:nvSpPr>
        <p:spPr/>
        <p:txBody>
          <a:bodyPr/>
          <a:lstStyle/>
          <a:p>
            <a:fld id="{BBEA9C55-DF84-48B1-A654-5F0F2B7DCC05}" type="slidenum">
              <a:rPr lang="id-ID" smtClean="0"/>
              <a:pPr/>
              <a:t>34</a:t>
            </a:fld>
            <a:endParaRPr lang="id-ID"/>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Dioda Zener</a:t>
            </a:r>
            <a:endParaRPr lang="id-ID" dirty="0"/>
          </a:p>
        </p:txBody>
      </p:sp>
      <p:pic>
        <p:nvPicPr>
          <p:cNvPr id="58370" name="Picture 2"/>
          <p:cNvPicPr>
            <a:picLocks noGrp="1" noChangeAspect="1" noChangeArrowheads="1"/>
          </p:cNvPicPr>
          <p:nvPr>
            <p:ph idx="1"/>
          </p:nvPr>
        </p:nvPicPr>
        <p:blipFill>
          <a:blip r:embed="rId2"/>
          <a:srcRect/>
          <a:stretch>
            <a:fillRect/>
          </a:stretch>
        </p:blipFill>
        <p:spPr bwMode="auto">
          <a:xfrm>
            <a:off x="1885950" y="2729706"/>
            <a:ext cx="5372100" cy="2266950"/>
          </a:xfrm>
          <a:prstGeom prst="rect">
            <a:avLst/>
          </a:prstGeom>
          <a:noFill/>
          <a:ln w="9525">
            <a:noFill/>
            <a:miter lim="800000"/>
            <a:headEnd/>
            <a:tailEnd/>
          </a:ln>
          <a:effectLst/>
        </p:spPr>
      </p:pic>
      <p:pic>
        <p:nvPicPr>
          <p:cNvPr id="6" name="Picture 5" descr="Tel-U.png"/>
          <p:cNvPicPr>
            <a:picLocks noChangeAspect="1"/>
          </p:cNvPicPr>
          <p:nvPr/>
        </p:nvPicPr>
        <p:blipFill>
          <a:blip r:embed="rId3" cstate="print"/>
          <a:stretch>
            <a:fillRect/>
          </a:stretch>
        </p:blipFill>
        <p:spPr>
          <a:xfrm>
            <a:off x="357158" y="214290"/>
            <a:ext cx="1143008" cy="1143008"/>
          </a:xfrm>
          <a:prstGeom prst="rect">
            <a:avLst/>
          </a:prstGeom>
        </p:spPr>
      </p:pic>
      <p:sp>
        <p:nvSpPr>
          <p:cNvPr id="7" name="Slide Number Placeholder 6"/>
          <p:cNvSpPr>
            <a:spLocks noGrp="1"/>
          </p:cNvSpPr>
          <p:nvPr>
            <p:ph type="sldNum" sz="quarter" idx="12"/>
          </p:nvPr>
        </p:nvSpPr>
        <p:spPr/>
        <p:txBody>
          <a:bodyPr/>
          <a:lstStyle/>
          <a:p>
            <a:fld id="{BBEA9C55-DF84-48B1-A654-5F0F2B7DCC05}" type="slidenum">
              <a:rPr lang="id-ID" smtClean="0"/>
              <a:pPr/>
              <a:t>35</a:t>
            </a:fld>
            <a:endParaRPr lang="id-ID"/>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id-ID" sz="4400" dirty="0" smtClean="0"/>
              <a:t>Dioda LED</a:t>
            </a:r>
            <a:endParaRPr lang="en-IN" dirty="0" smtClean="0"/>
          </a:p>
        </p:txBody>
      </p:sp>
      <p:sp>
        <p:nvSpPr>
          <p:cNvPr id="15363" name="Content Placeholder 2"/>
          <p:cNvSpPr>
            <a:spLocks noGrp="1"/>
          </p:cNvSpPr>
          <p:nvPr>
            <p:ph idx="1"/>
          </p:nvPr>
        </p:nvSpPr>
        <p:spPr/>
        <p:txBody>
          <a:bodyPr>
            <a:normAutofit/>
          </a:bodyPr>
          <a:lstStyle/>
          <a:p>
            <a:r>
              <a:rPr lang="id-ID" dirty="0" smtClean="0"/>
              <a:t>Pada dioda LED energy dipancarkan sebagai cahaya, sedangkan pada dioda penyearah energy ini keluar sebagai panas. </a:t>
            </a:r>
          </a:p>
          <a:p>
            <a:r>
              <a:rPr lang="id-ID" dirty="0" smtClean="0"/>
              <a:t>Dengan menggunakan bahan dasar seperti gallium, arsen, dan phosphor pabrik dapat membuat LED yang dapat memancarkan cahaya berwarna merah, kuning, hijau, biru, dan infra merah (tidak kelihatan)</a:t>
            </a:r>
            <a:endParaRPr lang="en-US" dirty="0" smtClean="0"/>
          </a:p>
          <a:p>
            <a:pPr>
              <a:buFont typeface="Wingdings" pitchFamily="2" charset="2"/>
              <a:buChar char="§"/>
            </a:pPr>
            <a:endParaRPr lang="en-US" sz="2400" dirty="0" smtClean="0"/>
          </a:p>
          <a:p>
            <a:endParaRPr lang="en-IN" dirty="0" smtClean="0"/>
          </a:p>
        </p:txBody>
      </p:sp>
      <p:pic>
        <p:nvPicPr>
          <p:cNvPr id="5" name="Picture 4" descr="Tel-U.png"/>
          <p:cNvPicPr>
            <a:picLocks noChangeAspect="1"/>
          </p:cNvPicPr>
          <p:nvPr/>
        </p:nvPicPr>
        <p:blipFill>
          <a:blip r:embed="rId3" cstate="print"/>
          <a:stretch>
            <a:fillRect/>
          </a:stretch>
        </p:blipFill>
        <p:spPr>
          <a:xfrm>
            <a:off x="357158" y="214290"/>
            <a:ext cx="1143008" cy="1143008"/>
          </a:xfrm>
          <a:prstGeom prst="rect">
            <a:avLst/>
          </a:prstGeom>
        </p:spPr>
      </p:pic>
      <p:sp>
        <p:nvSpPr>
          <p:cNvPr id="6" name="Slide Number Placeholder 5"/>
          <p:cNvSpPr>
            <a:spLocks noGrp="1"/>
          </p:cNvSpPr>
          <p:nvPr>
            <p:ph type="sldNum" sz="quarter" idx="12"/>
          </p:nvPr>
        </p:nvSpPr>
        <p:spPr/>
        <p:txBody>
          <a:bodyPr/>
          <a:lstStyle/>
          <a:p>
            <a:fld id="{BBEA9C55-DF84-48B1-A654-5F0F2B7DCC05}" type="slidenum">
              <a:rPr lang="id-ID" smtClean="0"/>
              <a:pPr/>
              <a:t>36</a:t>
            </a:fld>
            <a:endParaRPr lang="id-ID"/>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Dioda LED</a:t>
            </a:r>
            <a:endParaRPr lang="id-ID" dirty="0"/>
          </a:p>
        </p:txBody>
      </p:sp>
      <p:pic>
        <p:nvPicPr>
          <p:cNvPr id="59394" name="Picture 2"/>
          <p:cNvPicPr>
            <a:picLocks noGrp="1" noChangeAspect="1" noChangeArrowheads="1"/>
          </p:cNvPicPr>
          <p:nvPr>
            <p:ph idx="1"/>
          </p:nvPr>
        </p:nvPicPr>
        <p:blipFill>
          <a:blip r:embed="rId2"/>
          <a:srcRect/>
          <a:stretch>
            <a:fillRect/>
          </a:stretch>
        </p:blipFill>
        <p:spPr bwMode="auto">
          <a:xfrm>
            <a:off x="457200" y="2026293"/>
            <a:ext cx="8229600" cy="3673776"/>
          </a:xfrm>
          <a:prstGeom prst="rect">
            <a:avLst/>
          </a:prstGeom>
          <a:noFill/>
          <a:ln w="9525">
            <a:noFill/>
            <a:miter lim="800000"/>
            <a:headEnd/>
            <a:tailEnd/>
          </a:ln>
          <a:effectLst/>
        </p:spPr>
      </p:pic>
      <p:pic>
        <p:nvPicPr>
          <p:cNvPr id="6" name="Picture 5" descr="Tel-U.png"/>
          <p:cNvPicPr>
            <a:picLocks noChangeAspect="1"/>
          </p:cNvPicPr>
          <p:nvPr/>
        </p:nvPicPr>
        <p:blipFill>
          <a:blip r:embed="rId3" cstate="print"/>
          <a:stretch>
            <a:fillRect/>
          </a:stretch>
        </p:blipFill>
        <p:spPr>
          <a:xfrm>
            <a:off x="357158" y="214290"/>
            <a:ext cx="1143008" cy="1143008"/>
          </a:xfrm>
          <a:prstGeom prst="rect">
            <a:avLst/>
          </a:prstGeom>
        </p:spPr>
      </p:pic>
      <p:sp>
        <p:nvSpPr>
          <p:cNvPr id="7" name="Slide Number Placeholder 6"/>
          <p:cNvSpPr>
            <a:spLocks noGrp="1"/>
          </p:cNvSpPr>
          <p:nvPr>
            <p:ph type="sldNum" sz="quarter" idx="12"/>
          </p:nvPr>
        </p:nvSpPr>
        <p:spPr/>
        <p:txBody>
          <a:bodyPr/>
          <a:lstStyle/>
          <a:p>
            <a:fld id="{BBEA9C55-DF84-48B1-A654-5F0F2B7DCC05}" type="slidenum">
              <a:rPr lang="id-ID" smtClean="0"/>
              <a:pPr/>
              <a:t>37</a:t>
            </a:fld>
            <a:endParaRPr lang="id-ID"/>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Fotodioda</a:t>
            </a:r>
            <a:endParaRPr lang="id-ID" dirty="0"/>
          </a:p>
        </p:txBody>
      </p:sp>
      <p:sp>
        <p:nvSpPr>
          <p:cNvPr id="3" name="Content Placeholder 2"/>
          <p:cNvSpPr>
            <a:spLocks noGrp="1"/>
          </p:cNvSpPr>
          <p:nvPr>
            <p:ph idx="1"/>
          </p:nvPr>
        </p:nvSpPr>
        <p:spPr/>
        <p:txBody>
          <a:bodyPr/>
          <a:lstStyle/>
          <a:p>
            <a:r>
              <a:rPr lang="id-ID" dirty="0" smtClean="0"/>
              <a:t>Foto dioda adalah jenis foto detektor, yaitu suatu alat optoelektronika yang dapat mengubah cahaya yang datang menjadi besaran listrik. </a:t>
            </a:r>
          </a:p>
          <a:p>
            <a:r>
              <a:rPr lang="id-ID" dirty="0" smtClean="0"/>
              <a:t>Prinsip kerjanya apabila sejumlah cahaya mengena pada persambungan, maka dapat mengendalikan arus balik di dalam dioda</a:t>
            </a:r>
            <a:endParaRPr lang="id-ID" dirty="0"/>
          </a:p>
        </p:txBody>
      </p:sp>
      <p:pic>
        <p:nvPicPr>
          <p:cNvPr id="5" name="Picture 4" descr="Tel-U.png"/>
          <p:cNvPicPr>
            <a:picLocks noChangeAspect="1"/>
          </p:cNvPicPr>
          <p:nvPr/>
        </p:nvPicPr>
        <p:blipFill>
          <a:blip r:embed="rId2" cstate="print"/>
          <a:stretch>
            <a:fillRect/>
          </a:stretch>
        </p:blipFill>
        <p:spPr>
          <a:xfrm>
            <a:off x="357158" y="214290"/>
            <a:ext cx="1143008" cy="1143008"/>
          </a:xfrm>
          <a:prstGeom prst="rect">
            <a:avLst/>
          </a:prstGeom>
        </p:spPr>
      </p:pic>
      <p:sp>
        <p:nvSpPr>
          <p:cNvPr id="6" name="Slide Number Placeholder 5"/>
          <p:cNvSpPr>
            <a:spLocks noGrp="1"/>
          </p:cNvSpPr>
          <p:nvPr>
            <p:ph type="sldNum" sz="quarter" idx="12"/>
          </p:nvPr>
        </p:nvSpPr>
        <p:spPr/>
        <p:txBody>
          <a:bodyPr/>
          <a:lstStyle/>
          <a:p>
            <a:fld id="{BBEA9C55-DF84-48B1-A654-5F0F2B7DCC05}" type="slidenum">
              <a:rPr lang="id-ID" smtClean="0"/>
              <a:pPr/>
              <a:t>38</a:t>
            </a:fld>
            <a:endParaRPr lang="id-ID"/>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Fotodioda</a:t>
            </a:r>
            <a:endParaRPr lang="id-ID" dirty="0"/>
          </a:p>
        </p:txBody>
      </p:sp>
      <p:pic>
        <p:nvPicPr>
          <p:cNvPr id="60418" name="Picture 2"/>
          <p:cNvPicPr>
            <a:picLocks noGrp="1" noChangeAspect="1" noChangeArrowheads="1"/>
          </p:cNvPicPr>
          <p:nvPr>
            <p:ph idx="1"/>
          </p:nvPr>
        </p:nvPicPr>
        <p:blipFill>
          <a:blip r:embed="rId2"/>
          <a:srcRect/>
          <a:stretch>
            <a:fillRect/>
          </a:stretch>
        </p:blipFill>
        <p:spPr bwMode="auto">
          <a:xfrm>
            <a:off x="457200" y="1972014"/>
            <a:ext cx="8229600" cy="3782335"/>
          </a:xfrm>
          <a:prstGeom prst="rect">
            <a:avLst/>
          </a:prstGeom>
          <a:noFill/>
          <a:ln w="9525">
            <a:noFill/>
            <a:miter lim="800000"/>
            <a:headEnd/>
            <a:tailEnd/>
          </a:ln>
          <a:effectLst/>
        </p:spPr>
      </p:pic>
      <p:pic>
        <p:nvPicPr>
          <p:cNvPr id="6" name="Picture 5" descr="Tel-U.png"/>
          <p:cNvPicPr>
            <a:picLocks noChangeAspect="1"/>
          </p:cNvPicPr>
          <p:nvPr/>
        </p:nvPicPr>
        <p:blipFill>
          <a:blip r:embed="rId3" cstate="print"/>
          <a:stretch>
            <a:fillRect/>
          </a:stretch>
        </p:blipFill>
        <p:spPr>
          <a:xfrm>
            <a:off x="357158" y="214290"/>
            <a:ext cx="1143008" cy="1143008"/>
          </a:xfrm>
          <a:prstGeom prst="rect">
            <a:avLst/>
          </a:prstGeom>
        </p:spPr>
      </p:pic>
      <p:sp>
        <p:nvSpPr>
          <p:cNvPr id="7" name="Slide Number Placeholder 6"/>
          <p:cNvSpPr>
            <a:spLocks noGrp="1"/>
          </p:cNvSpPr>
          <p:nvPr>
            <p:ph type="sldNum" sz="quarter" idx="12"/>
          </p:nvPr>
        </p:nvSpPr>
        <p:spPr/>
        <p:txBody>
          <a:bodyPr/>
          <a:lstStyle/>
          <a:p>
            <a:fld id="{BBEA9C55-DF84-48B1-A654-5F0F2B7DCC05}" type="slidenum">
              <a:rPr lang="id-ID" smtClean="0"/>
              <a:pPr/>
              <a:t>39</a:t>
            </a:fld>
            <a:endParaRPr lang="id-ID"/>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3"/>
          <p:cNvPicPr>
            <a:picLocks noChangeAspect="1" noChangeArrowheads="1"/>
          </p:cNvPicPr>
          <p:nvPr/>
        </p:nvPicPr>
        <p:blipFill>
          <a:blip r:embed="rId2" cstate="print"/>
          <a:srcRect l="3615"/>
          <a:stretch>
            <a:fillRect/>
          </a:stretch>
        </p:blipFill>
        <p:spPr bwMode="auto">
          <a:xfrm>
            <a:off x="2051720" y="3214688"/>
            <a:ext cx="5306343" cy="3529016"/>
          </a:xfrm>
          <a:prstGeom prst="rect">
            <a:avLst/>
          </a:prstGeom>
          <a:noFill/>
          <a:ln w="9525">
            <a:noFill/>
            <a:miter lim="800000"/>
            <a:headEnd/>
            <a:tailEnd/>
          </a:ln>
        </p:spPr>
      </p:pic>
      <p:sp>
        <p:nvSpPr>
          <p:cNvPr id="22531" name="Title 1"/>
          <p:cNvSpPr>
            <a:spLocks noGrp="1"/>
          </p:cNvSpPr>
          <p:nvPr>
            <p:ph type="title"/>
          </p:nvPr>
        </p:nvSpPr>
        <p:spPr/>
        <p:txBody>
          <a:bodyPr>
            <a:normAutofit fontScale="90000"/>
          </a:bodyPr>
          <a:lstStyle/>
          <a:p>
            <a:r>
              <a:rPr lang="id-ID" dirty="0" smtClean="0"/>
              <a:t>Golongan </a:t>
            </a:r>
            <a:br>
              <a:rPr lang="id-ID" dirty="0" smtClean="0"/>
            </a:br>
            <a:r>
              <a:rPr lang="id-ID" dirty="0" smtClean="0"/>
              <a:t>Bahan Semikonduktor</a:t>
            </a:r>
          </a:p>
        </p:txBody>
      </p:sp>
      <p:sp>
        <p:nvSpPr>
          <p:cNvPr id="3" name="Content Placeholder 2"/>
          <p:cNvSpPr>
            <a:spLocks noGrp="1"/>
          </p:cNvSpPr>
          <p:nvPr>
            <p:ph idx="1"/>
          </p:nvPr>
        </p:nvSpPr>
        <p:spPr>
          <a:xfrm>
            <a:off x="468313" y="1196975"/>
            <a:ext cx="8486775" cy="2089150"/>
          </a:xfrm>
        </p:spPr>
        <p:txBody>
          <a:bodyPr>
            <a:normAutofit lnSpcReduction="10000"/>
          </a:bodyPr>
          <a:lstStyle/>
          <a:p>
            <a:pPr>
              <a:defRPr/>
            </a:pPr>
            <a:endParaRPr lang="id-ID" sz="3000" dirty="0" smtClean="0"/>
          </a:p>
          <a:p>
            <a:pPr>
              <a:defRPr/>
            </a:pPr>
            <a:r>
              <a:rPr lang="id-ID" sz="3000" dirty="0" smtClean="0"/>
              <a:t>P</a:t>
            </a:r>
            <a:r>
              <a:rPr lang="en-US" sz="3000" dirty="0" err="1" smtClean="0"/>
              <a:t>ada</a:t>
            </a:r>
            <a:r>
              <a:rPr lang="en-US" sz="3000" dirty="0" smtClean="0"/>
              <a:t> </a:t>
            </a:r>
            <a:r>
              <a:rPr lang="en-US" sz="3000" dirty="0" err="1" smtClean="0"/>
              <a:t>tabel</a:t>
            </a:r>
            <a:r>
              <a:rPr lang="en-US" sz="3000" dirty="0" smtClean="0"/>
              <a:t> </a:t>
            </a:r>
            <a:r>
              <a:rPr lang="en-US" sz="3000" dirty="0" err="1" smtClean="0"/>
              <a:t>periodik</a:t>
            </a:r>
            <a:r>
              <a:rPr lang="id-ID" sz="3000" dirty="0" smtClean="0"/>
              <a:t> </a:t>
            </a:r>
            <a:r>
              <a:rPr lang="en-US" sz="3000" dirty="0" err="1" smtClean="0"/>
              <a:t>termasuk</a:t>
            </a:r>
            <a:r>
              <a:rPr lang="en-US" sz="3000" dirty="0" smtClean="0"/>
              <a:t> </a:t>
            </a:r>
            <a:r>
              <a:rPr lang="en-US" sz="3000" dirty="0" err="1" smtClean="0"/>
              <a:t>golongan</a:t>
            </a:r>
            <a:r>
              <a:rPr lang="en-US" sz="3000" dirty="0" smtClean="0"/>
              <a:t> IV A</a:t>
            </a:r>
            <a:r>
              <a:rPr lang="id-ID" sz="3000" dirty="0" smtClean="0"/>
              <a:t>:</a:t>
            </a:r>
            <a:endParaRPr lang="en-US" sz="3000" dirty="0" smtClean="0"/>
          </a:p>
          <a:p>
            <a:pPr lvl="1">
              <a:defRPr/>
            </a:pPr>
            <a:r>
              <a:rPr lang="en-US" dirty="0" err="1" smtClean="0"/>
              <a:t>Silikon</a:t>
            </a:r>
            <a:r>
              <a:rPr lang="en-US" dirty="0" smtClean="0"/>
              <a:t> (Si) (Z=14 ; 1s</a:t>
            </a:r>
            <a:r>
              <a:rPr lang="en-US" baseline="30000" dirty="0" smtClean="0"/>
              <a:t>2</a:t>
            </a:r>
            <a:r>
              <a:rPr lang="en-US" dirty="0" smtClean="0"/>
              <a:t>,2s</a:t>
            </a:r>
            <a:r>
              <a:rPr lang="en-US" baseline="30000" dirty="0" smtClean="0"/>
              <a:t>2</a:t>
            </a:r>
            <a:r>
              <a:rPr lang="en-US" dirty="0" smtClean="0"/>
              <a:t>2p</a:t>
            </a:r>
            <a:r>
              <a:rPr lang="en-US" baseline="30000" dirty="0" smtClean="0"/>
              <a:t>6</a:t>
            </a:r>
            <a:r>
              <a:rPr lang="en-US" dirty="0" smtClean="0">
                <a:solidFill>
                  <a:srgbClr val="FF0000"/>
                </a:solidFill>
              </a:rPr>
              <a:t>3s</a:t>
            </a:r>
            <a:r>
              <a:rPr lang="en-US" baseline="30000" dirty="0" smtClean="0">
                <a:solidFill>
                  <a:srgbClr val="FF0000"/>
                </a:solidFill>
              </a:rPr>
              <a:t>2</a:t>
            </a:r>
            <a:r>
              <a:rPr lang="en-US" dirty="0" smtClean="0">
                <a:solidFill>
                  <a:srgbClr val="FF0000"/>
                </a:solidFill>
              </a:rPr>
              <a:t>3p</a:t>
            </a:r>
            <a:r>
              <a:rPr lang="en-US" baseline="30000" dirty="0" smtClean="0">
                <a:solidFill>
                  <a:srgbClr val="FF0000"/>
                </a:solidFill>
              </a:rPr>
              <a:t>2</a:t>
            </a:r>
            <a:r>
              <a:rPr lang="en-US" dirty="0" smtClean="0"/>
              <a:t>)</a:t>
            </a:r>
          </a:p>
          <a:p>
            <a:pPr lvl="1">
              <a:defRPr/>
            </a:pPr>
            <a:r>
              <a:rPr lang="en-US" dirty="0" smtClean="0"/>
              <a:t>Germanium (</a:t>
            </a:r>
            <a:r>
              <a:rPr lang="en-US" dirty="0" err="1" smtClean="0"/>
              <a:t>Ge</a:t>
            </a:r>
            <a:r>
              <a:rPr lang="en-US" dirty="0" smtClean="0"/>
              <a:t>) (Z=32; 1s</a:t>
            </a:r>
            <a:r>
              <a:rPr lang="en-US" baseline="30000" dirty="0" smtClean="0"/>
              <a:t>2</a:t>
            </a:r>
            <a:r>
              <a:rPr lang="en-US" dirty="0" smtClean="0"/>
              <a:t>2s</a:t>
            </a:r>
            <a:r>
              <a:rPr lang="en-US" baseline="30000" dirty="0" smtClean="0"/>
              <a:t>2</a:t>
            </a:r>
            <a:r>
              <a:rPr lang="en-US" dirty="0" smtClean="0"/>
              <a:t>2p</a:t>
            </a:r>
            <a:r>
              <a:rPr lang="en-US" baseline="30000" dirty="0" smtClean="0"/>
              <a:t>6</a:t>
            </a:r>
            <a:r>
              <a:rPr lang="en-US" dirty="0" smtClean="0"/>
              <a:t>3s</a:t>
            </a:r>
            <a:r>
              <a:rPr lang="en-US" baseline="30000" dirty="0" smtClean="0"/>
              <a:t>2</a:t>
            </a:r>
            <a:r>
              <a:rPr lang="en-US" dirty="0" smtClean="0"/>
              <a:t>3p</a:t>
            </a:r>
            <a:r>
              <a:rPr lang="en-US" baseline="30000" dirty="0" smtClean="0"/>
              <a:t>6</a:t>
            </a:r>
            <a:r>
              <a:rPr lang="en-US" dirty="0" smtClean="0"/>
              <a:t>3d</a:t>
            </a:r>
            <a:r>
              <a:rPr lang="en-US" baseline="30000" dirty="0" smtClean="0"/>
              <a:t>10</a:t>
            </a:r>
            <a:r>
              <a:rPr lang="en-US" dirty="0" smtClean="0">
                <a:solidFill>
                  <a:srgbClr val="FF0000"/>
                </a:solidFill>
              </a:rPr>
              <a:t>4s</a:t>
            </a:r>
            <a:r>
              <a:rPr lang="en-US" baseline="30000" dirty="0" smtClean="0">
                <a:solidFill>
                  <a:srgbClr val="FF0000"/>
                </a:solidFill>
              </a:rPr>
              <a:t>2</a:t>
            </a:r>
            <a:r>
              <a:rPr lang="en-US" dirty="0" smtClean="0">
                <a:solidFill>
                  <a:srgbClr val="FF0000"/>
                </a:solidFill>
              </a:rPr>
              <a:t>4p</a:t>
            </a:r>
            <a:r>
              <a:rPr lang="en-US" baseline="30000" dirty="0" smtClean="0">
                <a:solidFill>
                  <a:srgbClr val="FF0000"/>
                </a:solidFill>
              </a:rPr>
              <a:t>2</a:t>
            </a:r>
            <a:r>
              <a:rPr lang="en-US" dirty="0" smtClean="0"/>
              <a:t>)</a:t>
            </a:r>
            <a:endParaRPr lang="en-US" dirty="0"/>
          </a:p>
        </p:txBody>
      </p:sp>
      <p:pic>
        <p:nvPicPr>
          <p:cNvPr id="6" name="Picture 5" descr="Tel-U.png"/>
          <p:cNvPicPr>
            <a:picLocks noChangeAspect="1"/>
          </p:cNvPicPr>
          <p:nvPr/>
        </p:nvPicPr>
        <p:blipFill>
          <a:blip r:embed="rId3" cstate="print"/>
          <a:stretch>
            <a:fillRect/>
          </a:stretch>
        </p:blipFill>
        <p:spPr>
          <a:xfrm>
            <a:off x="357158" y="214290"/>
            <a:ext cx="1143008" cy="1143008"/>
          </a:xfrm>
          <a:prstGeom prst="rect">
            <a:avLst/>
          </a:prstGeom>
        </p:spPr>
      </p:pic>
      <p:sp>
        <p:nvSpPr>
          <p:cNvPr id="7" name="Slide Number Placeholder 6"/>
          <p:cNvSpPr>
            <a:spLocks noGrp="1"/>
          </p:cNvSpPr>
          <p:nvPr>
            <p:ph type="sldNum" sz="quarter" idx="12"/>
          </p:nvPr>
        </p:nvSpPr>
        <p:spPr/>
        <p:txBody>
          <a:bodyPr/>
          <a:lstStyle/>
          <a:p>
            <a:fld id="{BBEA9C55-DF84-48B1-A654-5F0F2B7DCC05}" type="slidenum">
              <a:rPr lang="id-ID" smtClean="0"/>
              <a:pPr/>
              <a:t>4</a:t>
            </a:fld>
            <a:endParaRPr lang="id-ID"/>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Dioda Schottky</a:t>
            </a:r>
            <a:endParaRPr lang="id-ID" dirty="0"/>
          </a:p>
        </p:txBody>
      </p:sp>
      <p:sp>
        <p:nvSpPr>
          <p:cNvPr id="3" name="Content Placeholder 2"/>
          <p:cNvSpPr>
            <a:spLocks noGrp="1"/>
          </p:cNvSpPr>
          <p:nvPr>
            <p:ph idx="1"/>
          </p:nvPr>
        </p:nvSpPr>
        <p:spPr/>
        <p:txBody>
          <a:bodyPr>
            <a:normAutofit lnSpcReduction="10000"/>
          </a:bodyPr>
          <a:lstStyle/>
          <a:p>
            <a:r>
              <a:rPr lang="id-ID" dirty="0" smtClean="0"/>
              <a:t>Dioda schottky mempunyai karakteristik “fast recovery”, (waktu mengembalikan yang cepat, antara konduksi ke non konduksi). </a:t>
            </a:r>
          </a:p>
          <a:p>
            <a:r>
              <a:rPr lang="id-ID" dirty="0" smtClean="0"/>
              <a:t>Oleh karena karakteristiknya ini, maka banyak diaplikasikan pada rangkaian daya modus “saklar”. </a:t>
            </a:r>
          </a:p>
          <a:p>
            <a:r>
              <a:rPr lang="id-ID" dirty="0" smtClean="0"/>
              <a:t>Dioda ini dapat menyerahkan tegangan diatas frequensi 300MHz, jauh diatas kemampuan dioda bipolar (dioda penyearah)</a:t>
            </a:r>
            <a:endParaRPr lang="id-ID" dirty="0"/>
          </a:p>
        </p:txBody>
      </p:sp>
      <p:pic>
        <p:nvPicPr>
          <p:cNvPr id="5" name="Picture 4" descr="Tel-U.png"/>
          <p:cNvPicPr>
            <a:picLocks noChangeAspect="1"/>
          </p:cNvPicPr>
          <p:nvPr/>
        </p:nvPicPr>
        <p:blipFill>
          <a:blip r:embed="rId2" cstate="print"/>
          <a:stretch>
            <a:fillRect/>
          </a:stretch>
        </p:blipFill>
        <p:spPr>
          <a:xfrm>
            <a:off x="357158" y="214290"/>
            <a:ext cx="1143008" cy="1143008"/>
          </a:xfrm>
          <a:prstGeom prst="rect">
            <a:avLst/>
          </a:prstGeom>
        </p:spPr>
      </p:pic>
      <p:sp>
        <p:nvSpPr>
          <p:cNvPr id="6" name="Slide Number Placeholder 5"/>
          <p:cNvSpPr>
            <a:spLocks noGrp="1"/>
          </p:cNvSpPr>
          <p:nvPr>
            <p:ph type="sldNum" sz="quarter" idx="12"/>
          </p:nvPr>
        </p:nvSpPr>
        <p:spPr/>
        <p:txBody>
          <a:bodyPr/>
          <a:lstStyle/>
          <a:p>
            <a:fld id="{BBEA9C55-DF84-48B1-A654-5F0F2B7DCC05}" type="slidenum">
              <a:rPr lang="id-ID" smtClean="0"/>
              <a:pPr/>
              <a:t>40</a:t>
            </a:fld>
            <a:endParaRPr lang="id-ID"/>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Dioda Schottky</a:t>
            </a:r>
            <a:endParaRPr lang="id-ID" dirty="0"/>
          </a:p>
        </p:txBody>
      </p:sp>
      <p:pic>
        <p:nvPicPr>
          <p:cNvPr id="61442" name="Picture 2"/>
          <p:cNvPicPr>
            <a:picLocks noGrp="1" noChangeAspect="1" noChangeArrowheads="1"/>
          </p:cNvPicPr>
          <p:nvPr>
            <p:ph idx="1"/>
          </p:nvPr>
        </p:nvPicPr>
        <p:blipFill>
          <a:blip r:embed="rId2"/>
          <a:srcRect/>
          <a:stretch>
            <a:fillRect/>
          </a:stretch>
        </p:blipFill>
        <p:spPr bwMode="auto">
          <a:xfrm>
            <a:off x="706626" y="2571744"/>
            <a:ext cx="7994683" cy="2500329"/>
          </a:xfrm>
          <a:prstGeom prst="rect">
            <a:avLst/>
          </a:prstGeom>
          <a:noFill/>
          <a:ln w="9525">
            <a:noFill/>
            <a:miter lim="800000"/>
            <a:headEnd/>
            <a:tailEnd/>
          </a:ln>
          <a:effectLst/>
        </p:spPr>
      </p:pic>
      <p:pic>
        <p:nvPicPr>
          <p:cNvPr id="6" name="Picture 5" descr="Tel-U.png"/>
          <p:cNvPicPr>
            <a:picLocks noChangeAspect="1"/>
          </p:cNvPicPr>
          <p:nvPr/>
        </p:nvPicPr>
        <p:blipFill>
          <a:blip r:embed="rId3" cstate="print"/>
          <a:stretch>
            <a:fillRect/>
          </a:stretch>
        </p:blipFill>
        <p:spPr>
          <a:xfrm>
            <a:off x="357158" y="214290"/>
            <a:ext cx="1143008" cy="1143008"/>
          </a:xfrm>
          <a:prstGeom prst="rect">
            <a:avLst/>
          </a:prstGeom>
        </p:spPr>
      </p:pic>
      <p:sp>
        <p:nvSpPr>
          <p:cNvPr id="7" name="Slide Number Placeholder 6"/>
          <p:cNvSpPr>
            <a:spLocks noGrp="1"/>
          </p:cNvSpPr>
          <p:nvPr>
            <p:ph type="sldNum" sz="quarter" idx="12"/>
          </p:nvPr>
        </p:nvSpPr>
        <p:spPr/>
        <p:txBody>
          <a:bodyPr/>
          <a:lstStyle/>
          <a:p>
            <a:fld id="{BBEA9C55-DF84-48B1-A654-5F0F2B7DCC05}" type="slidenum">
              <a:rPr lang="id-ID" smtClean="0"/>
              <a:pPr/>
              <a:t>41</a:t>
            </a:fld>
            <a:endParaRPr lang="id-ID"/>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5" name="Content Placeholder 2"/>
          <p:cNvSpPr>
            <a:spLocks noGrp="1"/>
          </p:cNvSpPr>
          <p:nvPr>
            <p:ph idx="1"/>
          </p:nvPr>
        </p:nvSpPr>
        <p:spPr/>
        <p:txBody>
          <a:bodyPr/>
          <a:lstStyle/>
          <a:p>
            <a:r>
              <a:rPr lang="en-US" dirty="0" err="1" smtClean="0"/>
              <a:t>Garis</a:t>
            </a:r>
            <a:r>
              <a:rPr lang="en-US" dirty="0" smtClean="0"/>
              <a:t> </a:t>
            </a:r>
            <a:r>
              <a:rPr lang="en-US" dirty="0" err="1" smtClean="0"/>
              <a:t>Beban</a:t>
            </a:r>
            <a:r>
              <a:rPr lang="en-US" dirty="0" smtClean="0"/>
              <a:t> (Load Line Concept)</a:t>
            </a:r>
          </a:p>
          <a:p>
            <a:pPr lvl="1"/>
            <a:endParaRPr lang="en-US" dirty="0" smtClean="0"/>
          </a:p>
        </p:txBody>
      </p:sp>
      <p:grpSp>
        <p:nvGrpSpPr>
          <p:cNvPr id="2" name="Group 14"/>
          <p:cNvGrpSpPr>
            <a:grpSpLocks/>
          </p:cNvGrpSpPr>
          <p:nvPr/>
        </p:nvGrpSpPr>
        <p:grpSpPr bwMode="auto">
          <a:xfrm>
            <a:off x="357158" y="4000504"/>
            <a:ext cx="5286405" cy="2559046"/>
            <a:chOff x="1285852" y="3857628"/>
            <a:chExt cx="6427512" cy="2639216"/>
          </a:xfrm>
        </p:grpSpPr>
        <p:pic>
          <p:nvPicPr>
            <p:cNvPr id="4109" name="Picture 6" descr="loadline.jpg"/>
            <p:cNvPicPr>
              <a:picLocks noChangeAspect="1"/>
            </p:cNvPicPr>
            <p:nvPr/>
          </p:nvPicPr>
          <p:blipFill>
            <a:blip r:embed="rId3" cstate="print"/>
            <a:srcRect l="10938" r="7031"/>
            <a:stretch>
              <a:fillRect/>
            </a:stretch>
          </p:blipFill>
          <p:spPr bwMode="auto">
            <a:xfrm>
              <a:off x="1643042" y="3929066"/>
              <a:ext cx="5786478" cy="2468880"/>
            </a:xfrm>
            <a:prstGeom prst="rect">
              <a:avLst/>
            </a:prstGeom>
            <a:noFill/>
            <a:ln w="9525">
              <a:noFill/>
              <a:miter lim="800000"/>
              <a:headEnd/>
              <a:tailEnd/>
            </a:ln>
          </p:spPr>
        </p:pic>
        <p:graphicFrame>
          <p:nvGraphicFramePr>
            <p:cNvPr id="4101" name="Object 2"/>
            <p:cNvGraphicFramePr>
              <a:graphicFrameLocks noChangeAspect="1"/>
            </p:cNvGraphicFramePr>
            <p:nvPr/>
          </p:nvGraphicFramePr>
          <p:xfrm>
            <a:off x="1285852" y="4429132"/>
            <a:ext cx="442912" cy="558800"/>
          </p:xfrm>
          <a:graphic>
            <a:graphicData uri="http://schemas.openxmlformats.org/presentationml/2006/ole">
              <mc:AlternateContent xmlns:mc="http://schemas.openxmlformats.org/markup-compatibility/2006">
                <mc:Choice xmlns:v="urn:schemas-microsoft-com:vml" Requires="v">
                  <p:oleObj spid="_x0000_s2064" name="Equation" r:id="rId4" imgW="279360" imgH="393480" progId="Equation.3">
                    <p:embed/>
                  </p:oleObj>
                </mc:Choice>
                <mc:Fallback>
                  <p:oleObj name="Equation" r:id="rId4" imgW="279360" imgH="393480" progId="Equation.3">
                    <p:embed/>
                    <p:pic>
                      <p:nvPicPr>
                        <p:cNvPr id="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85852" y="4429132"/>
                          <a:ext cx="442912" cy="558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02" name="Object 2"/>
            <p:cNvGraphicFramePr>
              <a:graphicFrameLocks noChangeAspect="1"/>
            </p:cNvGraphicFramePr>
            <p:nvPr/>
          </p:nvGraphicFramePr>
          <p:xfrm>
            <a:off x="5857884" y="6072206"/>
            <a:ext cx="479425" cy="384175"/>
          </p:xfrm>
          <a:graphic>
            <a:graphicData uri="http://schemas.openxmlformats.org/presentationml/2006/ole">
              <mc:AlternateContent xmlns:mc="http://schemas.openxmlformats.org/markup-compatibility/2006">
                <mc:Choice xmlns:v="urn:schemas-microsoft-com:vml" Requires="v">
                  <p:oleObj spid="_x0000_s2065" name="Equation" r:id="rId6" imgW="241200" imgH="215640" progId="Equation.3">
                    <p:embed/>
                  </p:oleObj>
                </mc:Choice>
                <mc:Fallback>
                  <p:oleObj name="Equation" r:id="rId6" imgW="241200" imgH="215640" progId="Equation.3">
                    <p:embed/>
                    <p:pic>
                      <p:nvPicPr>
                        <p:cNvPr id="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57884" y="6072206"/>
                          <a:ext cx="479425" cy="384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03" name="Object 2"/>
            <p:cNvGraphicFramePr>
              <a:graphicFrameLocks noChangeAspect="1"/>
            </p:cNvGraphicFramePr>
            <p:nvPr/>
          </p:nvGraphicFramePr>
          <p:xfrm>
            <a:off x="3482597" y="6111082"/>
            <a:ext cx="454025" cy="385762"/>
          </p:xfrm>
          <a:graphic>
            <a:graphicData uri="http://schemas.openxmlformats.org/presentationml/2006/ole">
              <mc:AlternateContent xmlns:mc="http://schemas.openxmlformats.org/markup-compatibility/2006">
                <mc:Choice xmlns:v="urn:schemas-microsoft-com:vml" Requires="v">
                  <p:oleObj spid="_x0000_s2066" name="Equation" r:id="rId8" imgW="253800" imgH="241200" progId="Equation.3">
                    <p:embed/>
                  </p:oleObj>
                </mc:Choice>
                <mc:Fallback>
                  <p:oleObj name="Equation" r:id="rId8" imgW="253800" imgH="241200" progId="Equation.3">
                    <p:embed/>
                    <p:pic>
                      <p:nvPicPr>
                        <p:cNvPr id="0"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82597" y="6111082"/>
                          <a:ext cx="454025" cy="3857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04" name="Object 2"/>
            <p:cNvGraphicFramePr>
              <a:graphicFrameLocks noChangeAspect="1"/>
            </p:cNvGraphicFramePr>
            <p:nvPr/>
          </p:nvGraphicFramePr>
          <p:xfrm>
            <a:off x="1428728" y="5143512"/>
            <a:ext cx="454025" cy="385762"/>
          </p:xfrm>
          <a:graphic>
            <a:graphicData uri="http://schemas.openxmlformats.org/presentationml/2006/ole">
              <mc:AlternateContent xmlns:mc="http://schemas.openxmlformats.org/markup-compatibility/2006">
                <mc:Choice xmlns:v="urn:schemas-microsoft-com:vml" Requires="v">
                  <p:oleObj spid="_x0000_s2067" name="Equation" r:id="rId10" imgW="253800" imgH="241200" progId="Equation.3">
                    <p:embed/>
                  </p:oleObj>
                </mc:Choice>
                <mc:Fallback>
                  <p:oleObj name="Equation" r:id="rId10" imgW="253800" imgH="241200" progId="Equation.3">
                    <p:embed/>
                    <p:pic>
                      <p:nvPicPr>
                        <p:cNvPr id="0" name="Picture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428728" y="5143512"/>
                          <a:ext cx="454025" cy="3857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10" name="TextBox 11"/>
            <p:cNvSpPr txBox="1">
              <a:spLocks noChangeArrowheads="1"/>
            </p:cNvSpPr>
            <p:nvPr/>
          </p:nvSpPr>
          <p:spPr bwMode="auto">
            <a:xfrm>
              <a:off x="3714744" y="5072074"/>
              <a:ext cx="348172" cy="369332"/>
            </a:xfrm>
            <a:prstGeom prst="rect">
              <a:avLst/>
            </a:prstGeom>
            <a:noFill/>
            <a:ln w="9525">
              <a:noFill/>
              <a:miter lim="800000"/>
              <a:headEnd/>
              <a:tailEnd/>
            </a:ln>
          </p:spPr>
          <p:txBody>
            <a:bodyPr wrap="none">
              <a:spAutoFit/>
            </a:bodyPr>
            <a:lstStyle/>
            <a:p>
              <a:r>
                <a:rPr lang="en-US"/>
                <a:t>Q</a:t>
              </a:r>
            </a:p>
          </p:txBody>
        </p:sp>
        <p:sp>
          <p:nvSpPr>
            <p:cNvPr id="4111" name="TextBox 12"/>
            <p:cNvSpPr txBox="1">
              <a:spLocks noChangeArrowheads="1"/>
            </p:cNvSpPr>
            <p:nvPr/>
          </p:nvSpPr>
          <p:spPr bwMode="auto">
            <a:xfrm>
              <a:off x="7286644" y="6000768"/>
              <a:ext cx="426720" cy="369332"/>
            </a:xfrm>
            <a:prstGeom prst="rect">
              <a:avLst/>
            </a:prstGeom>
            <a:noFill/>
            <a:ln w="9525">
              <a:noFill/>
              <a:miter lim="800000"/>
              <a:headEnd/>
              <a:tailEnd/>
            </a:ln>
          </p:spPr>
          <p:txBody>
            <a:bodyPr wrap="none">
              <a:spAutoFit/>
            </a:bodyPr>
            <a:lstStyle/>
            <a:p>
              <a:r>
                <a:rPr lang="en-US"/>
                <a:t>V</a:t>
              </a:r>
              <a:r>
                <a:rPr lang="en-US" baseline="-25000"/>
                <a:t>D</a:t>
              </a:r>
            </a:p>
          </p:txBody>
        </p:sp>
        <p:sp>
          <p:nvSpPr>
            <p:cNvPr id="4112" name="TextBox 13"/>
            <p:cNvSpPr txBox="1">
              <a:spLocks noChangeArrowheads="1"/>
            </p:cNvSpPr>
            <p:nvPr/>
          </p:nvSpPr>
          <p:spPr bwMode="auto">
            <a:xfrm>
              <a:off x="1428728" y="3857628"/>
              <a:ext cx="375424" cy="369332"/>
            </a:xfrm>
            <a:prstGeom prst="rect">
              <a:avLst/>
            </a:prstGeom>
            <a:noFill/>
            <a:ln w="9525">
              <a:noFill/>
              <a:miter lim="800000"/>
              <a:headEnd/>
              <a:tailEnd/>
            </a:ln>
          </p:spPr>
          <p:txBody>
            <a:bodyPr wrap="none">
              <a:spAutoFit/>
            </a:bodyPr>
            <a:lstStyle/>
            <a:p>
              <a:r>
                <a:rPr lang="en-US"/>
                <a:t>I</a:t>
              </a:r>
              <a:r>
                <a:rPr lang="en-US" baseline="-25000"/>
                <a:t>D</a:t>
              </a:r>
            </a:p>
          </p:txBody>
        </p:sp>
      </p:grpSp>
      <p:sp>
        <p:nvSpPr>
          <p:cNvPr id="4107" name="Title 1"/>
          <p:cNvSpPr>
            <a:spLocks noGrp="1"/>
          </p:cNvSpPr>
          <p:nvPr>
            <p:ph type="title"/>
          </p:nvPr>
        </p:nvSpPr>
        <p:spPr/>
        <p:txBody>
          <a:bodyPr>
            <a:normAutofit/>
          </a:bodyPr>
          <a:lstStyle/>
          <a:p>
            <a:r>
              <a:rPr lang="id-ID" dirty="0" smtClean="0"/>
              <a:t>Rangkaian Dioda DC</a:t>
            </a:r>
            <a:endParaRPr lang="en-US" dirty="0" smtClean="0"/>
          </a:p>
        </p:txBody>
      </p:sp>
      <p:graphicFrame>
        <p:nvGraphicFramePr>
          <p:cNvPr id="4098" name="Content Placeholder 6"/>
          <p:cNvGraphicFramePr>
            <a:graphicFrameLocks noChangeAspect="1"/>
          </p:cNvGraphicFramePr>
          <p:nvPr/>
        </p:nvGraphicFramePr>
        <p:xfrm>
          <a:off x="1500166" y="2071678"/>
          <a:ext cx="2817813" cy="2044700"/>
        </p:xfrm>
        <a:graphic>
          <a:graphicData uri="http://schemas.openxmlformats.org/presentationml/2006/ole">
            <mc:AlternateContent xmlns:mc="http://schemas.openxmlformats.org/markup-compatibility/2006">
              <mc:Choice xmlns:v="urn:schemas-microsoft-com:vml" Requires="v">
                <p:oleObj spid="_x0000_s2068" name="Visio" r:id="rId12" imgW="1955533" imgH="1417320" progId="Visio.Drawing.11">
                  <p:embed/>
                </p:oleObj>
              </mc:Choice>
              <mc:Fallback>
                <p:oleObj name="Visio" r:id="rId12" imgW="1955533" imgH="1417320" progId="Visio.Drawing.11">
                  <p:embed/>
                  <p:pic>
                    <p:nvPicPr>
                      <p:cNvPr id="0" name="Content Placeholder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500166" y="2071678"/>
                        <a:ext cx="2817813" cy="2044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99" name="Object 2"/>
          <p:cNvGraphicFramePr>
            <a:graphicFrameLocks noChangeAspect="1"/>
          </p:cNvGraphicFramePr>
          <p:nvPr/>
        </p:nvGraphicFramePr>
        <p:xfrm>
          <a:off x="4697413" y="2190750"/>
          <a:ext cx="2659062" cy="1190625"/>
        </p:xfrm>
        <a:graphic>
          <a:graphicData uri="http://schemas.openxmlformats.org/presentationml/2006/ole">
            <mc:AlternateContent xmlns:mc="http://schemas.openxmlformats.org/markup-compatibility/2006">
              <mc:Choice xmlns:v="urn:schemas-microsoft-com:vml" Requires="v">
                <p:oleObj spid="_x0000_s2069" name="Equation" r:id="rId14" imgW="1269720" imgH="634680" progId="Equation.3">
                  <p:embed/>
                </p:oleObj>
              </mc:Choice>
              <mc:Fallback>
                <p:oleObj name="Equation" r:id="rId14" imgW="1269720" imgH="634680" progId="Equation.3">
                  <p:embed/>
                  <p:pic>
                    <p:nvPicPr>
                      <p:cNvPr id="0" name="Object 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697413" y="2190750"/>
                        <a:ext cx="2659062" cy="1190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00" name="Content Placeholder 6"/>
          <p:cNvGraphicFramePr>
            <a:graphicFrameLocks noChangeAspect="1"/>
          </p:cNvGraphicFramePr>
          <p:nvPr/>
        </p:nvGraphicFramePr>
        <p:xfrm>
          <a:off x="5500688" y="3929063"/>
          <a:ext cx="3462337" cy="2057400"/>
        </p:xfrm>
        <a:graphic>
          <a:graphicData uri="http://schemas.openxmlformats.org/presentationml/2006/ole">
            <mc:AlternateContent xmlns:mc="http://schemas.openxmlformats.org/markup-compatibility/2006">
              <mc:Choice xmlns:v="urn:schemas-microsoft-com:vml" Requires="v">
                <p:oleObj spid="_x0000_s2070" name="Visio" r:id="rId16" imgW="2838249" imgH="1683619" progId="Visio.Drawing.11">
                  <p:embed/>
                </p:oleObj>
              </mc:Choice>
              <mc:Fallback>
                <p:oleObj name="Visio" r:id="rId16" imgW="2838249" imgH="1683619" progId="Visio.Drawing.11">
                  <p:embed/>
                  <p:pic>
                    <p:nvPicPr>
                      <p:cNvPr id="0" name="Picture 4"/>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500688" y="3929063"/>
                        <a:ext cx="3462337" cy="2057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8" name="Picture 17" descr="Tel-U.png"/>
          <p:cNvPicPr>
            <a:picLocks noChangeAspect="1"/>
          </p:cNvPicPr>
          <p:nvPr/>
        </p:nvPicPr>
        <p:blipFill>
          <a:blip r:embed="rId18" cstate="print"/>
          <a:stretch>
            <a:fillRect/>
          </a:stretch>
        </p:blipFill>
        <p:spPr>
          <a:xfrm>
            <a:off x="357158" y="214290"/>
            <a:ext cx="1143008" cy="1143008"/>
          </a:xfrm>
          <a:prstGeom prst="rect">
            <a:avLst/>
          </a:prstGeom>
        </p:spPr>
      </p:pic>
      <p:sp>
        <p:nvSpPr>
          <p:cNvPr id="19" name="Slide Number Placeholder 18"/>
          <p:cNvSpPr>
            <a:spLocks noGrp="1"/>
          </p:cNvSpPr>
          <p:nvPr>
            <p:ph type="sldNum" sz="quarter" idx="12"/>
          </p:nvPr>
        </p:nvSpPr>
        <p:spPr/>
        <p:txBody>
          <a:bodyPr/>
          <a:lstStyle/>
          <a:p>
            <a:fld id="{BBEA9C55-DF84-48B1-A654-5F0F2B7DCC05}" type="slidenum">
              <a:rPr lang="id-ID" smtClean="0"/>
              <a:pPr/>
              <a:t>42</a:t>
            </a:fld>
            <a:endParaRPr lang="id-ID"/>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Title 1"/>
          <p:cNvSpPr>
            <a:spLocks noGrp="1"/>
          </p:cNvSpPr>
          <p:nvPr>
            <p:ph type="title"/>
          </p:nvPr>
        </p:nvSpPr>
        <p:spPr/>
        <p:txBody>
          <a:bodyPr/>
          <a:lstStyle/>
          <a:p>
            <a:r>
              <a:rPr lang="en-US" smtClean="0"/>
              <a:t>Rangkaian ekuivalen Dioda</a:t>
            </a:r>
          </a:p>
        </p:txBody>
      </p:sp>
      <p:sp>
        <p:nvSpPr>
          <p:cNvPr id="5127" name="Content Placeholder 2"/>
          <p:cNvSpPr>
            <a:spLocks noGrp="1"/>
          </p:cNvSpPr>
          <p:nvPr>
            <p:ph idx="1"/>
          </p:nvPr>
        </p:nvSpPr>
        <p:spPr/>
        <p:txBody>
          <a:bodyPr/>
          <a:lstStyle/>
          <a:p>
            <a:r>
              <a:rPr lang="en-US" sz="2000" dirty="0" smtClean="0"/>
              <a:t>Model </a:t>
            </a:r>
            <a:r>
              <a:rPr lang="en-US" sz="2000" dirty="0" err="1" smtClean="0"/>
              <a:t>atau</a:t>
            </a:r>
            <a:r>
              <a:rPr lang="en-US" sz="2000" dirty="0" smtClean="0"/>
              <a:t> </a:t>
            </a:r>
            <a:r>
              <a:rPr lang="en-US" sz="2000" dirty="0" err="1" smtClean="0"/>
              <a:t>Rangkaian</a:t>
            </a:r>
            <a:r>
              <a:rPr lang="en-US" sz="2000" dirty="0" smtClean="0"/>
              <a:t> </a:t>
            </a:r>
            <a:r>
              <a:rPr lang="en-US" sz="2000" dirty="0" err="1" smtClean="0"/>
              <a:t>ekuivalen</a:t>
            </a:r>
            <a:r>
              <a:rPr lang="en-US" sz="2000" dirty="0" smtClean="0"/>
              <a:t> </a:t>
            </a:r>
            <a:r>
              <a:rPr lang="en-US" sz="2000" dirty="0" err="1" smtClean="0"/>
              <a:t>Dioda</a:t>
            </a:r>
            <a:r>
              <a:rPr lang="en-US" sz="2000" dirty="0" smtClean="0"/>
              <a:t> </a:t>
            </a:r>
            <a:r>
              <a:rPr lang="en-US" sz="2000" dirty="0" err="1" smtClean="0"/>
              <a:t>pada</a:t>
            </a:r>
            <a:r>
              <a:rPr lang="en-US" sz="2000" dirty="0" smtClean="0"/>
              <a:t> </a:t>
            </a:r>
            <a:r>
              <a:rPr lang="en-US" sz="2000" dirty="0" err="1" smtClean="0"/>
              <a:t>rangkaian</a:t>
            </a:r>
            <a:r>
              <a:rPr lang="en-US" sz="2000" dirty="0" smtClean="0"/>
              <a:t> </a:t>
            </a:r>
            <a:r>
              <a:rPr lang="en-US" sz="2000" dirty="0" err="1" smtClean="0"/>
              <a:t>listrik</a:t>
            </a:r>
            <a:r>
              <a:rPr lang="en-US" sz="2000" dirty="0" smtClean="0"/>
              <a:t> :</a:t>
            </a:r>
          </a:p>
          <a:p>
            <a:pPr lvl="1"/>
            <a:r>
              <a:rPr lang="en-US" dirty="0" smtClean="0"/>
              <a:t> </a:t>
            </a:r>
            <a:r>
              <a:rPr lang="en-US" sz="2000" dirty="0" smtClean="0"/>
              <a:t>Forward Biased</a:t>
            </a:r>
          </a:p>
        </p:txBody>
      </p:sp>
      <p:graphicFrame>
        <p:nvGraphicFramePr>
          <p:cNvPr id="5122" name="Content Placeholder 6"/>
          <p:cNvGraphicFramePr>
            <a:graphicFrameLocks noChangeAspect="1"/>
          </p:cNvGraphicFramePr>
          <p:nvPr/>
        </p:nvGraphicFramePr>
        <p:xfrm>
          <a:off x="2786063" y="4500563"/>
          <a:ext cx="1273175" cy="1920875"/>
        </p:xfrm>
        <a:graphic>
          <a:graphicData uri="http://schemas.openxmlformats.org/presentationml/2006/ole">
            <mc:AlternateContent xmlns:mc="http://schemas.openxmlformats.org/markup-compatibility/2006">
              <mc:Choice xmlns:v="urn:schemas-microsoft-com:vml" Requires="v">
                <p:oleObj spid="_x0000_s3082" name="Visio" r:id="rId3" imgW="884722" imgH="1331896" progId="Visio.Drawing.11">
                  <p:embed/>
                </p:oleObj>
              </mc:Choice>
              <mc:Fallback>
                <p:oleObj name="Visio" r:id="rId3" imgW="884722" imgH="1331896" progId="Visio.Drawing.11">
                  <p:embed/>
                  <p:pic>
                    <p:nvPicPr>
                      <p:cNvPr id="0" name="Content Placeholder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86063" y="4500563"/>
                        <a:ext cx="1273175" cy="1920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23" name="Content Placeholder 6"/>
          <p:cNvGraphicFramePr>
            <a:graphicFrameLocks noChangeAspect="1"/>
          </p:cNvGraphicFramePr>
          <p:nvPr/>
        </p:nvGraphicFramePr>
        <p:xfrm>
          <a:off x="4714875" y="4429125"/>
          <a:ext cx="1708150" cy="2136775"/>
        </p:xfrm>
        <a:graphic>
          <a:graphicData uri="http://schemas.openxmlformats.org/presentationml/2006/ole">
            <mc:AlternateContent xmlns:mc="http://schemas.openxmlformats.org/markup-compatibility/2006">
              <mc:Choice xmlns:v="urn:schemas-microsoft-com:vml" Requires="v">
                <p:oleObj spid="_x0000_s3083" name="Visio" r:id="rId5" imgW="1012658" imgH="1673994" progId="Visio.Drawing.11">
                  <p:embed/>
                </p:oleObj>
              </mc:Choice>
              <mc:Fallback>
                <p:oleObj name="Visio" r:id="rId5" imgW="1012658" imgH="1673994" progId="Visio.Drawing.11">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14875" y="4429125"/>
                        <a:ext cx="1708150" cy="2136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 name="Group 11"/>
          <p:cNvGrpSpPr>
            <a:grpSpLocks/>
          </p:cNvGrpSpPr>
          <p:nvPr/>
        </p:nvGrpSpPr>
        <p:grpSpPr bwMode="auto">
          <a:xfrm>
            <a:off x="2643188" y="2357438"/>
            <a:ext cx="3714750" cy="3286125"/>
            <a:chOff x="2571736" y="2285992"/>
            <a:chExt cx="3714776" cy="3286148"/>
          </a:xfrm>
        </p:grpSpPr>
        <p:pic>
          <p:nvPicPr>
            <p:cNvPr id="5131" name="Picture 6" descr="Large Signal Diode Model.jpg"/>
            <p:cNvPicPr>
              <a:picLocks noChangeAspect="1"/>
            </p:cNvPicPr>
            <p:nvPr/>
          </p:nvPicPr>
          <p:blipFill>
            <a:blip r:embed="rId7" cstate="print"/>
            <a:srcRect l="10938" r="25781" b="6120"/>
            <a:stretch>
              <a:fillRect/>
            </a:stretch>
          </p:blipFill>
          <p:spPr bwMode="auto">
            <a:xfrm>
              <a:off x="2571736" y="2285992"/>
              <a:ext cx="3714776" cy="1928826"/>
            </a:xfrm>
            <a:prstGeom prst="rect">
              <a:avLst/>
            </a:prstGeom>
            <a:noFill/>
            <a:ln w="9525">
              <a:noFill/>
              <a:miter lim="800000"/>
              <a:headEnd/>
              <a:tailEnd/>
            </a:ln>
          </p:spPr>
        </p:pic>
        <p:graphicFrame>
          <p:nvGraphicFramePr>
            <p:cNvPr id="5124" name="Object 2"/>
            <p:cNvGraphicFramePr>
              <a:graphicFrameLocks noChangeAspect="1"/>
            </p:cNvGraphicFramePr>
            <p:nvPr/>
          </p:nvGraphicFramePr>
          <p:xfrm>
            <a:off x="5214942" y="2500306"/>
            <a:ext cx="771525" cy="604838"/>
          </p:xfrm>
          <a:graphic>
            <a:graphicData uri="http://schemas.openxmlformats.org/presentationml/2006/ole">
              <mc:AlternateContent xmlns:mc="http://schemas.openxmlformats.org/markup-compatibility/2006">
                <mc:Choice xmlns:v="urn:schemas-microsoft-com:vml" Requires="v">
                  <p:oleObj spid="_x0000_s3084" name="Equation" r:id="rId8" imgW="507960" imgH="444240" progId="Equation.3">
                    <p:embed/>
                  </p:oleObj>
                </mc:Choice>
                <mc:Fallback>
                  <p:oleObj name="Equation" r:id="rId8" imgW="507960" imgH="444240" progId="Equation.3">
                    <p:embed/>
                    <p:pic>
                      <p:nvPicPr>
                        <p:cNvPr id="0" name="Object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14942" y="2500306"/>
                          <a:ext cx="771525" cy="6048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25" name="Object 2"/>
            <p:cNvGraphicFramePr>
              <a:graphicFrameLocks noChangeAspect="1"/>
            </p:cNvGraphicFramePr>
            <p:nvPr/>
          </p:nvGraphicFramePr>
          <p:xfrm>
            <a:off x="4143372" y="5143512"/>
            <a:ext cx="529223" cy="428628"/>
          </p:xfrm>
          <a:graphic>
            <a:graphicData uri="http://schemas.openxmlformats.org/presentationml/2006/ole">
              <mc:AlternateContent xmlns:mc="http://schemas.openxmlformats.org/markup-compatibility/2006">
                <mc:Choice xmlns:v="urn:schemas-microsoft-com:vml" Requires="v">
                  <p:oleObj spid="_x0000_s3085" name="Equation" r:id="rId10" imgW="126720" imgH="114120" progId="Equation.3">
                    <p:embed/>
                  </p:oleObj>
                </mc:Choice>
                <mc:Fallback>
                  <p:oleObj name="Equation" r:id="rId10" imgW="126720" imgH="114120" progId="Equation.3">
                    <p:embed/>
                    <p:pic>
                      <p:nvPicPr>
                        <p:cNvPr id="0"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143372" y="5143512"/>
                          <a:ext cx="529223" cy="42862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5130" name="TextBox 9"/>
          <p:cNvSpPr txBox="1">
            <a:spLocks noChangeArrowheads="1"/>
          </p:cNvSpPr>
          <p:nvPr/>
        </p:nvSpPr>
        <p:spPr bwMode="auto">
          <a:xfrm>
            <a:off x="6215063" y="5643563"/>
            <a:ext cx="400050" cy="369887"/>
          </a:xfrm>
          <a:prstGeom prst="rect">
            <a:avLst/>
          </a:prstGeom>
          <a:noFill/>
          <a:ln w="9525">
            <a:noFill/>
            <a:miter lim="800000"/>
            <a:headEnd/>
            <a:tailEnd/>
          </a:ln>
        </p:spPr>
        <p:txBody>
          <a:bodyPr wrap="none">
            <a:spAutoFit/>
          </a:bodyPr>
          <a:lstStyle/>
          <a:p>
            <a:r>
              <a:rPr lang="en-US" i="1"/>
              <a:t>V</a:t>
            </a:r>
            <a:r>
              <a:rPr lang="el-GR" i="1" baseline="-25000"/>
              <a:t>γ</a:t>
            </a:r>
            <a:endParaRPr lang="en-US" i="1" baseline="-25000"/>
          </a:p>
        </p:txBody>
      </p:sp>
      <p:pic>
        <p:nvPicPr>
          <p:cNvPr id="13" name="Picture 12" descr="Tel-U.png"/>
          <p:cNvPicPr>
            <a:picLocks noChangeAspect="1"/>
          </p:cNvPicPr>
          <p:nvPr/>
        </p:nvPicPr>
        <p:blipFill>
          <a:blip r:embed="rId12" cstate="print"/>
          <a:stretch>
            <a:fillRect/>
          </a:stretch>
        </p:blipFill>
        <p:spPr>
          <a:xfrm>
            <a:off x="357158" y="214290"/>
            <a:ext cx="1143008" cy="1143008"/>
          </a:xfrm>
          <a:prstGeom prst="rect">
            <a:avLst/>
          </a:prstGeom>
        </p:spPr>
      </p:pic>
      <p:sp>
        <p:nvSpPr>
          <p:cNvPr id="14" name="Slide Number Placeholder 13"/>
          <p:cNvSpPr>
            <a:spLocks noGrp="1"/>
          </p:cNvSpPr>
          <p:nvPr>
            <p:ph type="sldNum" sz="quarter" idx="12"/>
          </p:nvPr>
        </p:nvSpPr>
        <p:spPr/>
        <p:txBody>
          <a:bodyPr/>
          <a:lstStyle/>
          <a:p>
            <a:fld id="{BBEA9C55-DF84-48B1-A654-5F0F2B7DCC05}" type="slidenum">
              <a:rPr lang="id-ID" smtClean="0"/>
              <a:pPr/>
              <a:t>43</a:t>
            </a:fld>
            <a:endParaRPr lang="id-ID"/>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Title 1"/>
          <p:cNvSpPr>
            <a:spLocks noGrp="1"/>
          </p:cNvSpPr>
          <p:nvPr>
            <p:ph type="title"/>
          </p:nvPr>
        </p:nvSpPr>
        <p:spPr/>
        <p:txBody>
          <a:bodyPr/>
          <a:lstStyle/>
          <a:p>
            <a:r>
              <a:rPr lang="en-US" smtClean="0"/>
              <a:t>Rangkaian ekuivalen Dioda</a:t>
            </a:r>
          </a:p>
        </p:txBody>
      </p:sp>
      <p:sp>
        <p:nvSpPr>
          <p:cNvPr id="6150" name="Content Placeholder 2"/>
          <p:cNvSpPr>
            <a:spLocks noGrp="1"/>
          </p:cNvSpPr>
          <p:nvPr>
            <p:ph idx="1"/>
          </p:nvPr>
        </p:nvSpPr>
        <p:spPr/>
        <p:txBody>
          <a:bodyPr/>
          <a:lstStyle/>
          <a:p>
            <a:r>
              <a:rPr lang="en-US" sz="2000" smtClean="0"/>
              <a:t>Model atau Rangkaian ekuivalen Dioda pada rangkaian listrik :</a:t>
            </a:r>
          </a:p>
          <a:p>
            <a:pPr lvl="1"/>
            <a:r>
              <a:rPr lang="en-US" smtClean="0"/>
              <a:t> </a:t>
            </a:r>
            <a:r>
              <a:rPr lang="en-US" sz="2000" smtClean="0"/>
              <a:t>Reverse Biased</a:t>
            </a:r>
          </a:p>
          <a:p>
            <a:pPr lvl="2"/>
            <a:r>
              <a:rPr lang="en-US" sz="1600" smtClean="0"/>
              <a:t>R</a:t>
            </a:r>
            <a:r>
              <a:rPr lang="en-US" sz="1600" baseline="-25000" smtClean="0"/>
              <a:t>r</a:t>
            </a:r>
            <a:r>
              <a:rPr lang="en-US" sz="1600" smtClean="0"/>
              <a:t>=∞ </a:t>
            </a:r>
            <a:r>
              <a:rPr lang="en-US" sz="1600" smtClean="0">
                <a:sym typeface="Wingdings" pitchFamily="2" charset="2"/>
              </a:rPr>
              <a:t></a:t>
            </a:r>
            <a:r>
              <a:rPr lang="en-US" sz="1600" smtClean="0"/>
              <a:t> I</a:t>
            </a:r>
            <a:r>
              <a:rPr lang="en-US" sz="1600" baseline="-25000" smtClean="0"/>
              <a:t>s </a:t>
            </a:r>
            <a:r>
              <a:rPr lang="en-US" sz="1600" smtClean="0"/>
              <a:t>= 0 (Open Circuit)</a:t>
            </a:r>
          </a:p>
        </p:txBody>
      </p:sp>
      <p:graphicFrame>
        <p:nvGraphicFramePr>
          <p:cNvPr id="6146" name="Content Placeholder 6"/>
          <p:cNvGraphicFramePr>
            <a:graphicFrameLocks noChangeAspect="1"/>
          </p:cNvGraphicFramePr>
          <p:nvPr/>
        </p:nvGraphicFramePr>
        <p:xfrm>
          <a:off x="2786063" y="4500563"/>
          <a:ext cx="1273175" cy="1920875"/>
        </p:xfrm>
        <a:graphic>
          <a:graphicData uri="http://schemas.openxmlformats.org/presentationml/2006/ole">
            <mc:AlternateContent xmlns:mc="http://schemas.openxmlformats.org/markup-compatibility/2006">
              <mc:Choice xmlns:v="urn:schemas-microsoft-com:vml" Requires="v">
                <p:oleObj spid="_x0000_s4104" name="Visio" r:id="rId3" imgW="884722" imgH="1331896" progId="Visio.Drawing.11">
                  <p:embed/>
                </p:oleObj>
              </mc:Choice>
              <mc:Fallback>
                <p:oleObj name="Visio" r:id="rId3" imgW="884722" imgH="1331896" progId="Visio.Drawing.11">
                  <p:embed/>
                  <p:pic>
                    <p:nvPicPr>
                      <p:cNvPr id="0" name="Content Placeholder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86063" y="4500563"/>
                        <a:ext cx="1273175" cy="1920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47" name="Content Placeholder 6"/>
          <p:cNvGraphicFramePr>
            <a:graphicFrameLocks noChangeAspect="1"/>
          </p:cNvGraphicFramePr>
          <p:nvPr/>
        </p:nvGraphicFramePr>
        <p:xfrm>
          <a:off x="4286250" y="4286250"/>
          <a:ext cx="1708150" cy="2136775"/>
        </p:xfrm>
        <a:graphic>
          <a:graphicData uri="http://schemas.openxmlformats.org/presentationml/2006/ole">
            <mc:AlternateContent xmlns:mc="http://schemas.openxmlformats.org/markup-compatibility/2006">
              <mc:Choice xmlns:v="urn:schemas-microsoft-com:vml" Requires="v">
                <p:oleObj spid="_x0000_s4105" name="Visio" r:id="rId5" imgW="1012658" imgH="1673994" progId="Visio.Drawing.11">
                  <p:embed/>
                </p:oleObj>
              </mc:Choice>
              <mc:Fallback>
                <p:oleObj name="Visio" r:id="rId5" imgW="1012658" imgH="1673994" progId="Visio.Drawing.11">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86250" y="4286250"/>
                        <a:ext cx="1708150" cy="2136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52" name="TextBox 9"/>
          <p:cNvSpPr txBox="1">
            <a:spLocks noChangeArrowheads="1"/>
          </p:cNvSpPr>
          <p:nvPr/>
        </p:nvSpPr>
        <p:spPr bwMode="auto">
          <a:xfrm>
            <a:off x="6215063" y="5643563"/>
            <a:ext cx="400050" cy="369887"/>
          </a:xfrm>
          <a:prstGeom prst="rect">
            <a:avLst/>
          </a:prstGeom>
          <a:noFill/>
          <a:ln w="9525">
            <a:noFill/>
            <a:miter lim="800000"/>
            <a:headEnd/>
            <a:tailEnd/>
          </a:ln>
        </p:spPr>
        <p:txBody>
          <a:bodyPr wrap="none">
            <a:spAutoFit/>
          </a:bodyPr>
          <a:lstStyle/>
          <a:p>
            <a:r>
              <a:rPr lang="en-US" i="1"/>
              <a:t>V</a:t>
            </a:r>
            <a:r>
              <a:rPr lang="el-GR" i="1" baseline="-25000"/>
              <a:t>γ</a:t>
            </a:r>
            <a:endParaRPr lang="en-US" i="1" baseline="-25000"/>
          </a:p>
        </p:txBody>
      </p:sp>
      <p:grpSp>
        <p:nvGrpSpPr>
          <p:cNvPr id="2" name="Group 20"/>
          <p:cNvGrpSpPr>
            <a:grpSpLocks/>
          </p:cNvGrpSpPr>
          <p:nvPr/>
        </p:nvGrpSpPr>
        <p:grpSpPr bwMode="auto">
          <a:xfrm>
            <a:off x="2428875" y="2143125"/>
            <a:ext cx="4429125" cy="2000250"/>
            <a:chOff x="2428860" y="2143910"/>
            <a:chExt cx="4429156" cy="1999470"/>
          </a:xfrm>
        </p:grpSpPr>
        <p:pic>
          <p:nvPicPr>
            <p:cNvPr id="6158" name="Picture 10" descr="untitled.jpg"/>
            <p:cNvPicPr>
              <a:picLocks noChangeAspect="1"/>
            </p:cNvPicPr>
            <p:nvPr/>
          </p:nvPicPr>
          <p:blipFill>
            <a:blip r:embed="rId7" cstate="print">
              <a:lum contrast="20000"/>
            </a:blip>
            <a:srcRect l="21875" t="39362" r="10156"/>
            <a:stretch>
              <a:fillRect/>
            </a:stretch>
          </p:blipFill>
          <p:spPr bwMode="auto">
            <a:xfrm>
              <a:off x="2857488" y="3286124"/>
              <a:ext cx="2357454" cy="772265"/>
            </a:xfrm>
            <a:prstGeom prst="rect">
              <a:avLst/>
            </a:prstGeom>
            <a:noFill/>
            <a:ln w="9525">
              <a:noFill/>
              <a:miter lim="800000"/>
              <a:headEnd/>
              <a:tailEnd/>
            </a:ln>
          </p:spPr>
        </p:pic>
        <p:cxnSp>
          <p:nvCxnSpPr>
            <p:cNvPr id="13" name="Straight Connector 12"/>
            <p:cNvCxnSpPr/>
            <p:nvPr/>
          </p:nvCxnSpPr>
          <p:spPr>
            <a:xfrm>
              <a:off x="2428860" y="3286464"/>
              <a:ext cx="4429156" cy="1587"/>
            </a:xfrm>
            <a:prstGeom prst="line">
              <a:avLst/>
            </a:prstGeom>
            <a:ln>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4144563" y="3142851"/>
              <a:ext cx="1999470" cy="1588"/>
            </a:xfrm>
            <a:prstGeom prst="line">
              <a:avLst/>
            </a:prstGeom>
            <a:ln>
              <a:solidFill>
                <a:schemeClr val="bg2"/>
              </a:solidFill>
              <a:headEnd type="triangle"/>
            </a:ln>
          </p:spPr>
          <p:style>
            <a:lnRef idx="1">
              <a:schemeClr val="accent1"/>
            </a:lnRef>
            <a:fillRef idx="0">
              <a:schemeClr val="accent1"/>
            </a:fillRef>
            <a:effectRef idx="0">
              <a:schemeClr val="accent1"/>
            </a:effectRef>
            <a:fontRef idx="minor">
              <a:schemeClr val="tx1"/>
            </a:fontRef>
          </p:style>
        </p:cxnSp>
      </p:grpSp>
      <p:cxnSp>
        <p:nvCxnSpPr>
          <p:cNvPr id="17" name="Straight Connector 16"/>
          <p:cNvCxnSpPr/>
          <p:nvPr/>
        </p:nvCxnSpPr>
        <p:spPr>
          <a:xfrm rot="10800000" flipV="1">
            <a:off x="2786063" y="3286125"/>
            <a:ext cx="2357437" cy="642938"/>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aphicFrame>
        <p:nvGraphicFramePr>
          <p:cNvPr id="6148" name="Object 2"/>
          <p:cNvGraphicFramePr>
            <a:graphicFrameLocks noChangeAspect="1"/>
          </p:cNvGraphicFramePr>
          <p:nvPr/>
        </p:nvGraphicFramePr>
        <p:xfrm>
          <a:off x="2500313" y="3857625"/>
          <a:ext cx="752475" cy="587375"/>
        </p:xfrm>
        <a:graphic>
          <a:graphicData uri="http://schemas.openxmlformats.org/presentationml/2006/ole">
            <mc:AlternateContent xmlns:mc="http://schemas.openxmlformats.org/markup-compatibility/2006">
              <mc:Choice xmlns:v="urn:schemas-microsoft-com:vml" Requires="v">
                <p:oleObj spid="_x0000_s4106" name="Equation" r:id="rId8" imgW="495000" imgH="431640" progId="Equation.3">
                  <p:embed/>
                </p:oleObj>
              </mc:Choice>
              <mc:Fallback>
                <p:oleObj name="Equation" r:id="rId8" imgW="495000" imgH="431640" progId="Equation.3">
                  <p:embed/>
                  <p:pic>
                    <p:nvPicPr>
                      <p:cNvPr id="0" name="Object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00313" y="3857625"/>
                        <a:ext cx="752475" cy="587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55" name="TextBox 22"/>
          <p:cNvSpPr txBox="1">
            <a:spLocks noChangeArrowheads="1"/>
          </p:cNvSpPr>
          <p:nvPr/>
        </p:nvSpPr>
        <p:spPr bwMode="auto">
          <a:xfrm>
            <a:off x="5214938" y="3714750"/>
            <a:ext cx="417512" cy="369888"/>
          </a:xfrm>
          <a:prstGeom prst="rect">
            <a:avLst/>
          </a:prstGeom>
          <a:noFill/>
          <a:ln w="9525">
            <a:noFill/>
            <a:miter lim="800000"/>
            <a:headEnd/>
            <a:tailEnd/>
          </a:ln>
        </p:spPr>
        <p:txBody>
          <a:bodyPr wrap="none">
            <a:spAutoFit/>
          </a:bodyPr>
          <a:lstStyle/>
          <a:p>
            <a:r>
              <a:rPr lang="en-US" i="1"/>
              <a:t>-I</a:t>
            </a:r>
            <a:r>
              <a:rPr lang="en-US" i="1" baseline="-25000"/>
              <a:t>s</a:t>
            </a:r>
          </a:p>
        </p:txBody>
      </p:sp>
      <p:sp>
        <p:nvSpPr>
          <p:cNvPr id="6156" name="TextBox 23"/>
          <p:cNvSpPr txBox="1">
            <a:spLocks noChangeArrowheads="1"/>
          </p:cNvSpPr>
          <p:nvPr/>
        </p:nvSpPr>
        <p:spPr bwMode="auto">
          <a:xfrm>
            <a:off x="5000625" y="1714500"/>
            <a:ext cx="374650" cy="369888"/>
          </a:xfrm>
          <a:prstGeom prst="rect">
            <a:avLst/>
          </a:prstGeom>
          <a:noFill/>
          <a:ln w="9525">
            <a:noFill/>
            <a:miter lim="800000"/>
            <a:headEnd/>
            <a:tailEnd/>
          </a:ln>
        </p:spPr>
        <p:txBody>
          <a:bodyPr wrap="none">
            <a:spAutoFit/>
          </a:bodyPr>
          <a:lstStyle/>
          <a:p>
            <a:r>
              <a:rPr lang="en-US" i="1"/>
              <a:t>I</a:t>
            </a:r>
            <a:r>
              <a:rPr lang="en-US" i="1" baseline="-25000"/>
              <a:t>D</a:t>
            </a:r>
          </a:p>
        </p:txBody>
      </p:sp>
      <p:sp>
        <p:nvSpPr>
          <p:cNvPr id="6157" name="TextBox 24"/>
          <p:cNvSpPr txBox="1">
            <a:spLocks noChangeArrowheads="1"/>
          </p:cNvSpPr>
          <p:nvPr/>
        </p:nvSpPr>
        <p:spPr bwMode="auto">
          <a:xfrm>
            <a:off x="6929438" y="3071813"/>
            <a:ext cx="427037" cy="369887"/>
          </a:xfrm>
          <a:prstGeom prst="rect">
            <a:avLst/>
          </a:prstGeom>
          <a:noFill/>
          <a:ln w="9525">
            <a:noFill/>
            <a:miter lim="800000"/>
            <a:headEnd/>
            <a:tailEnd/>
          </a:ln>
        </p:spPr>
        <p:txBody>
          <a:bodyPr wrap="none">
            <a:spAutoFit/>
          </a:bodyPr>
          <a:lstStyle/>
          <a:p>
            <a:r>
              <a:rPr lang="en-US" i="1"/>
              <a:t>V</a:t>
            </a:r>
            <a:r>
              <a:rPr lang="en-US" i="1" baseline="-25000"/>
              <a:t>D</a:t>
            </a:r>
          </a:p>
        </p:txBody>
      </p:sp>
      <p:pic>
        <p:nvPicPr>
          <p:cNvPr id="19" name="Picture 18" descr="Tel-U.png"/>
          <p:cNvPicPr>
            <a:picLocks noChangeAspect="1"/>
          </p:cNvPicPr>
          <p:nvPr/>
        </p:nvPicPr>
        <p:blipFill>
          <a:blip r:embed="rId10" cstate="print"/>
          <a:stretch>
            <a:fillRect/>
          </a:stretch>
        </p:blipFill>
        <p:spPr>
          <a:xfrm>
            <a:off x="357158" y="214290"/>
            <a:ext cx="1143008" cy="1143008"/>
          </a:xfrm>
          <a:prstGeom prst="rect">
            <a:avLst/>
          </a:prstGeom>
        </p:spPr>
      </p:pic>
      <p:sp>
        <p:nvSpPr>
          <p:cNvPr id="20" name="Slide Number Placeholder 19"/>
          <p:cNvSpPr>
            <a:spLocks noGrp="1"/>
          </p:cNvSpPr>
          <p:nvPr>
            <p:ph type="sldNum" sz="quarter" idx="12"/>
          </p:nvPr>
        </p:nvSpPr>
        <p:spPr/>
        <p:txBody>
          <a:bodyPr/>
          <a:lstStyle/>
          <a:p>
            <a:fld id="{BBEA9C55-DF84-48B1-A654-5F0F2B7DCC05}" type="slidenum">
              <a:rPr lang="id-ID" smtClean="0"/>
              <a:pPr/>
              <a:t>44</a:t>
            </a:fld>
            <a:endParaRPr lang="id-ID"/>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Title 1"/>
          <p:cNvSpPr>
            <a:spLocks noGrp="1"/>
          </p:cNvSpPr>
          <p:nvPr>
            <p:ph type="title"/>
          </p:nvPr>
        </p:nvSpPr>
        <p:spPr>
          <a:xfrm>
            <a:off x="457200" y="274638"/>
            <a:ext cx="8229600" cy="922114"/>
          </a:xfrm>
        </p:spPr>
        <p:txBody>
          <a:bodyPr/>
          <a:lstStyle/>
          <a:p>
            <a:r>
              <a:rPr lang="en-US" dirty="0" err="1" smtClean="0"/>
              <a:t>Analisa</a:t>
            </a:r>
            <a:r>
              <a:rPr lang="en-US" dirty="0" smtClean="0"/>
              <a:t> </a:t>
            </a:r>
            <a:r>
              <a:rPr lang="en-US" dirty="0" err="1" smtClean="0"/>
              <a:t>Rangkaian</a:t>
            </a:r>
            <a:r>
              <a:rPr lang="en-US" dirty="0" smtClean="0"/>
              <a:t> </a:t>
            </a:r>
            <a:r>
              <a:rPr lang="en-US" dirty="0" err="1" smtClean="0"/>
              <a:t>Dioda</a:t>
            </a:r>
            <a:endParaRPr lang="en-US" dirty="0" smtClean="0"/>
          </a:p>
        </p:txBody>
      </p:sp>
      <p:sp>
        <p:nvSpPr>
          <p:cNvPr id="7173" name="Content Placeholder 2"/>
          <p:cNvSpPr>
            <a:spLocks noGrp="1"/>
          </p:cNvSpPr>
          <p:nvPr>
            <p:ph idx="1"/>
          </p:nvPr>
        </p:nvSpPr>
        <p:spPr>
          <a:xfrm>
            <a:off x="468313" y="1196975"/>
            <a:ext cx="8486775" cy="2303463"/>
          </a:xfrm>
        </p:spPr>
        <p:txBody>
          <a:bodyPr/>
          <a:lstStyle/>
          <a:p>
            <a:pPr>
              <a:lnSpc>
                <a:spcPct val="80000"/>
              </a:lnSpc>
            </a:pPr>
            <a:endParaRPr lang="id-ID" sz="2200" dirty="0" smtClean="0"/>
          </a:p>
          <a:p>
            <a:pPr>
              <a:lnSpc>
                <a:spcPct val="80000"/>
              </a:lnSpc>
            </a:pPr>
            <a:r>
              <a:rPr lang="en-US" sz="2200" dirty="0" err="1" smtClean="0"/>
              <a:t>Tentukan</a:t>
            </a:r>
            <a:r>
              <a:rPr lang="en-US" sz="2200" dirty="0" smtClean="0"/>
              <a:t> output </a:t>
            </a:r>
            <a:r>
              <a:rPr lang="en-US" sz="2200" dirty="0" err="1" smtClean="0"/>
              <a:t>v</a:t>
            </a:r>
            <a:r>
              <a:rPr lang="en-US" sz="2200" baseline="-25000" dirty="0" err="1" smtClean="0"/>
              <a:t>o</a:t>
            </a:r>
            <a:r>
              <a:rPr lang="en-US" sz="2200" baseline="-25000" dirty="0" smtClean="0"/>
              <a:t> </a:t>
            </a:r>
            <a:r>
              <a:rPr lang="en-US" sz="2200" dirty="0" err="1" smtClean="0"/>
              <a:t>pada</a:t>
            </a:r>
            <a:r>
              <a:rPr lang="en-US" sz="2200" dirty="0" smtClean="0"/>
              <a:t> </a:t>
            </a:r>
            <a:r>
              <a:rPr lang="en-US" sz="2200" dirty="0" err="1" smtClean="0"/>
              <a:t>rangkaian</a:t>
            </a:r>
            <a:r>
              <a:rPr lang="id-ID" sz="2200" dirty="0" smtClean="0"/>
              <a:t>, jika</a:t>
            </a:r>
            <a:r>
              <a:rPr lang="en-US" sz="2400" dirty="0" smtClean="0"/>
              <a:t> </a:t>
            </a:r>
            <a:r>
              <a:rPr lang="en-US" sz="2200" dirty="0" err="1" smtClean="0"/>
              <a:t>dioda</a:t>
            </a:r>
            <a:r>
              <a:rPr lang="en-US" sz="2200" dirty="0" smtClean="0"/>
              <a:t> </a:t>
            </a:r>
            <a:r>
              <a:rPr lang="en-US" sz="2200" dirty="0" err="1" smtClean="0"/>
              <a:t>silikon</a:t>
            </a:r>
            <a:r>
              <a:rPr lang="en-US" sz="2200" dirty="0" smtClean="0"/>
              <a:t> </a:t>
            </a:r>
            <a:r>
              <a:rPr lang="en-US" sz="2200" dirty="0" err="1" smtClean="0"/>
              <a:t>memiliki</a:t>
            </a:r>
            <a:r>
              <a:rPr lang="en-US" sz="2200" dirty="0" smtClean="0"/>
              <a:t> </a:t>
            </a:r>
            <a:r>
              <a:rPr lang="id-ID" sz="2200" dirty="0" smtClean="0"/>
              <a:t> </a:t>
            </a:r>
            <a:r>
              <a:rPr lang="en-US" sz="2200" dirty="0" err="1" smtClean="0"/>
              <a:t>R</a:t>
            </a:r>
            <a:r>
              <a:rPr lang="en-US" sz="2200" baseline="-25000" dirty="0" err="1" smtClean="0"/>
              <a:t>f</a:t>
            </a:r>
            <a:r>
              <a:rPr lang="en-US" sz="2200" dirty="0" smtClean="0"/>
              <a:t> = 30; V</a:t>
            </a:r>
            <a:r>
              <a:rPr lang="el-GR" sz="2200" baseline="-25000" dirty="0" smtClean="0"/>
              <a:t>γ</a:t>
            </a:r>
            <a:r>
              <a:rPr lang="en-US" sz="2200" dirty="0" smtClean="0"/>
              <a:t> = 0,6 V; I</a:t>
            </a:r>
            <a:r>
              <a:rPr lang="en-US" sz="2200" baseline="-25000" dirty="0" smtClean="0"/>
              <a:t>s</a:t>
            </a:r>
            <a:r>
              <a:rPr lang="en-US" sz="2200" dirty="0" smtClean="0"/>
              <a:t> = 0 </a:t>
            </a:r>
            <a:r>
              <a:rPr lang="en-US" sz="2200" dirty="0" err="1" smtClean="0"/>
              <a:t>dan</a:t>
            </a:r>
            <a:r>
              <a:rPr lang="en-US" sz="2200" dirty="0" smtClean="0"/>
              <a:t> , </a:t>
            </a:r>
            <a:r>
              <a:rPr lang="en-US" sz="2200" dirty="0" err="1" smtClean="0"/>
              <a:t>jika</a:t>
            </a:r>
            <a:r>
              <a:rPr lang="en-US" sz="2200" dirty="0" smtClean="0"/>
              <a:t> </a:t>
            </a:r>
            <a:r>
              <a:rPr lang="en-US" sz="2200" dirty="0" err="1" smtClean="0"/>
              <a:t>tegangan</a:t>
            </a:r>
            <a:r>
              <a:rPr lang="en-US" sz="2200" dirty="0" smtClean="0"/>
              <a:t> input :</a:t>
            </a:r>
          </a:p>
          <a:p>
            <a:pPr marL="971550" lvl="1" indent="-514350">
              <a:lnSpc>
                <a:spcPct val="80000"/>
              </a:lnSpc>
              <a:buSzPct val="100000"/>
              <a:buFont typeface="Wingdings" pitchFamily="2" charset="2"/>
              <a:buAutoNum type="alphaLcPeriod"/>
            </a:pPr>
            <a:r>
              <a:rPr lang="en-US" sz="2200" dirty="0" smtClean="0"/>
              <a:t>v</a:t>
            </a:r>
            <a:r>
              <a:rPr lang="en-US" sz="2200" baseline="-25000" dirty="0" smtClean="0"/>
              <a:t>1</a:t>
            </a:r>
            <a:r>
              <a:rPr lang="en-US" sz="2200" dirty="0" smtClean="0"/>
              <a:t>=v</a:t>
            </a:r>
            <a:r>
              <a:rPr lang="en-US" sz="2200" baseline="-25000" dirty="0" smtClean="0"/>
              <a:t>2</a:t>
            </a:r>
            <a:r>
              <a:rPr lang="en-US" sz="2200" dirty="0" smtClean="0"/>
              <a:t>=5 V</a:t>
            </a:r>
          </a:p>
          <a:p>
            <a:pPr marL="971550" lvl="1" indent="-514350">
              <a:lnSpc>
                <a:spcPct val="80000"/>
              </a:lnSpc>
              <a:buSzPct val="100000"/>
              <a:buFont typeface="Wingdings" pitchFamily="2" charset="2"/>
              <a:buAutoNum type="alphaLcPeriod"/>
            </a:pPr>
            <a:r>
              <a:rPr lang="en-US" sz="2200" dirty="0" smtClean="0"/>
              <a:t>v</a:t>
            </a:r>
            <a:r>
              <a:rPr lang="en-US" sz="2200" baseline="-25000" dirty="0" smtClean="0"/>
              <a:t>1</a:t>
            </a:r>
            <a:r>
              <a:rPr lang="en-US" sz="2200" dirty="0" smtClean="0"/>
              <a:t>= 5 ; v</a:t>
            </a:r>
            <a:r>
              <a:rPr lang="en-US" sz="2200" baseline="-25000" dirty="0" smtClean="0"/>
              <a:t>2</a:t>
            </a:r>
            <a:r>
              <a:rPr lang="en-US" sz="2200" dirty="0" smtClean="0"/>
              <a:t> = 0 V</a:t>
            </a:r>
            <a:r>
              <a:rPr lang="id-ID" sz="2200" dirty="0" smtClean="0"/>
              <a:t> </a:t>
            </a:r>
            <a:r>
              <a:rPr lang="en-US" sz="2200" dirty="0" err="1" smtClean="0"/>
              <a:t>R</a:t>
            </a:r>
            <a:r>
              <a:rPr lang="en-US" sz="2200" baseline="-25000" dirty="0" err="1" smtClean="0"/>
              <a:t>r</a:t>
            </a:r>
            <a:r>
              <a:rPr lang="en-US" sz="2200" dirty="0" smtClean="0"/>
              <a:t> = ∞</a:t>
            </a:r>
          </a:p>
        </p:txBody>
      </p:sp>
      <p:graphicFrame>
        <p:nvGraphicFramePr>
          <p:cNvPr id="7170" name="Content Placeholder 6"/>
          <p:cNvGraphicFramePr>
            <a:graphicFrameLocks noChangeAspect="1"/>
          </p:cNvGraphicFramePr>
          <p:nvPr/>
        </p:nvGraphicFramePr>
        <p:xfrm>
          <a:off x="4437063" y="2817813"/>
          <a:ext cx="3509962" cy="2767012"/>
        </p:xfrm>
        <a:graphic>
          <a:graphicData uri="http://schemas.openxmlformats.org/presentationml/2006/ole">
            <mc:AlternateContent xmlns:mc="http://schemas.openxmlformats.org/markup-compatibility/2006">
              <mc:Choice xmlns:v="urn:schemas-microsoft-com:vml" Requires="v">
                <p:oleObj spid="_x0000_s6148" name="Visio" r:id="rId3" imgW="2717934" imgH="2137209" progId="Visio.Drawing.11">
                  <p:embed/>
                </p:oleObj>
              </mc:Choice>
              <mc:Fallback>
                <p:oleObj name="Visio" r:id="rId3" imgW="2717934" imgH="2137209"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37063" y="2817813"/>
                        <a:ext cx="3509962" cy="27670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Box 6"/>
          <p:cNvSpPr txBox="1"/>
          <p:nvPr/>
        </p:nvSpPr>
        <p:spPr>
          <a:xfrm>
            <a:off x="1043608" y="5661248"/>
            <a:ext cx="7850659" cy="769441"/>
          </a:xfrm>
          <a:prstGeom prst="rect">
            <a:avLst/>
          </a:prstGeom>
          <a:noFill/>
        </p:spPr>
        <p:txBody>
          <a:bodyPr wrap="square">
            <a:spAutoFit/>
          </a:bodyPr>
          <a:lstStyle/>
          <a:p>
            <a:pPr marL="342900" lvl="1" indent="-342900">
              <a:buFontTx/>
              <a:buAutoNum type="alphaLcPeriod"/>
              <a:defRPr/>
            </a:pPr>
            <a:r>
              <a:rPr lang="en-US" sz="2200" dirty="0"/>
              <a:t>v</a:t>
            </a:r>
            <a:r>
              <a:rPr lang="en-US" sz="2200" baseline="-25000" dirty="0"/>
              <a:t>1</a:t>
            </a:r>
            <a:r>
              <a:rPr lang="en-US" sz="2200" dirty="0"/>
              <a:t>=v</a:t>
            </a:r>
            <a:r>
              <a:rPr lang="en-US" sz="2200" baseline="-25000" dirty="0"/>
              <a:t>2</a:t>
            </a:r>
            <a:r>
              <a:rPr lang="en-US" sz="2200" dirty="0"/>
              <a:t>=5 V </a:t>
            </a:r>
            <a:r>
              <a:rPr lang="en-US" sz="2200" dirty="0" err="1"/>
              <a:t>maka</a:t>
            </a:r>
            <a:r>
              <a:rPr lang="en-US" sz="2200" dirty="0"/>
              <a:t> </a:t>
            </a:r>
            <a:r>
              <a:rPr lang="en-US" sz="2200" dirty="0" err="1"/>
              <a:t>dapat</a:t>
            </a:r>
            <a:r>
              <a:rPr lang="en-US" sz="2200" dirty="0"/>
              <a:t> </a:t>
            </a:r>
            <a:r>
              <a:rPr lang="en-US" sz="2200" dirty="0" err="1"/>
              <a:t>diasumsikan</a:t>
            </a:r>
            <a:r>
              <a:rPr lang="en-US" sz="2200" dirty="0"/>
              <a:t> </a:t>
            </a:r>
            <a:r>
              <a:rPr lang="en-US" sz="2200" dirty="0" err="1" smtClean="0"/>
              <a:t>bahwa</a:t>
            </a:r>
            <a:r>
              <a:rPr lang="id-ID" sz="2200" dirty="0" smtClean="0"/>
              <a:t> </a:t>
            </a:r>
            <a:r>
              <a:rPr lang="en-US" sz="2200" dirty="0" err="1" smtClean="0"/>
              <a:t>tegangan</a:t>
            </a:r>
            <a:r>
              <a:rPr lang="en-US" sz="2200" dirty="0" smtClean="0"/>
              <a:t> </a:t>
            </a:r>
            <a:r>
              <a:rPr lang="en-US" sz="2200" dirty="0" err="1"/>
              <a:t>pada</a:t>
            </a:r>
            <a:r>
              <a:rPr lang="en-US" sz="2200" dirty="0"/>
              <a:t> </a:t>
            </a:r>
            <a:r>
              <a:rPr lang="en-US" sz="2200" dirty="0" err="1"/>
              <a:t>dioda</a:t>
            </a:r>
            <a:r>
              <a:rPr lang="en-US" sz="2200" dirty="0"/>
              <a:t> ≈ 0 V </a:t>
            </a:r>
            <a:r>
              <a:rPr lang="en-US" sz="2200" dirty="0" err="1"/>
              <a:t>dan</a:t>
            </a:r>
            <a:r>
              <a:rPr lang="en-US" sz="2200" dirty="0"/>
              <a:t> D1 </a:t>
            </a:r>
            <a:r>
              <a:rPr lang="en-US" sz="2200" dirty="0" err="1"/>
              <a:t>dan</a:t>
            </a:r>
            <a:r>
              <a:rPr lang="en-US" sz="2200" dirty="0"/>
              <a:t> D2 </a:t>
            </a:r>
            <a:r>
              <a:rPr lang="id-ID" sz="2200" dirty="0" smtClean="0"/>
              <a:t> </a:t>
            </a:r>
            <a:r>
              <a:rPr lang="en-US" sz="2200" dirty="0" err="1" smtClean="0"/>
              <a:t>pada</a:t>
            </a:r>
            <a:r>
              <a:rPr lang="en-US" sz="2200" dirty="0" smtClean="0"/>
              <a:t> </a:t>
            </a:r>
            <a:r>
              <a:rPr lang="en-US" sz="2200" dirty="0" err="1"/>
              <a:t>kondisi</a:t>
            </a:r>
            <a:r>
              <a:rPr lang="en-US" sz="2200" dirty="0"/>
              <a:t> off (open circuit)</a:t>
            </a:r>
          </a:p>
        </p:txBody>
      </p:sp>
      <p:grpSp>
        <p:nvGrpSpPr>
          <p:cNvPr id="2" name="Group 7"/>
          <p:cNvGrpSpPr>
            <a:grpSpLocks/>
          </p:cNvGrpSpPr>
          <p:nvPr/>
        </p:nvGrpSpPr>
        <p:grpSpPr bwMode="auto">
          <a:xfrm>
            <a:off x="1000125" y="3143250"/>
            <a:ext cx="2811463" cy="2257425"/>
            <a:chOff x="1000100" y="1357298"/>
            <a:chExt cx="2811463" cy="2257425"/>
          </a:xfrm>
        </p:grpSpPr>
        <p:graphicFrame>
          <p:nvGraphicFramePr>
            <p:cNvPr id="7171" name="Content Placeholder 6"/>
            <p:cNvGraphicFramePr>
              <a:graphicFrameLocks noChangeAspect="1"/>
            </p:cNvGraphicFramePr>
            <p:nvPr/>
          </p:nvGraphicFramePr>
          <p:xfrm>
            <a:off x="1000100" y="1357298"/>
            <a:ext cx="2811463" cy="2257425"/>
          </p:xfrm>
          <a:graphic>
            <a:graphicData uri="http://schemas.openxmlformats.org/presentationml/2006/ole">
              <mc:AlternateContent xmlns:mc="http://schemas.openxmlformats.org/markup-compatibility/2006">
                <mc:Choice xmlns:v="urn:schemas-microsoft-com:vml" Requires="v">
                  <p:oleObj spid="_x0000_s6149" name="Visio" r:id="rId5" imgW="2175711" imgH="1743376" progId="Visio.Drawing.11">
                    <p:embed/>
                  </p:oleObj>
                </mc:Choice>
                <mc:Fallback>
                  <p:oleObj name="Visio" r:id="rId5" imgW="2175711" imgH="1743376" progId="Visio.Drawing.1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00100" y="1357298"/>
                          <a:ext cx="2811463" cy="2257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177" name="TextBox 9"/>
            <p:cNvSpPr txBox="1">
              <a:spLocks noChangeArrowheads="1"/>
            </p:cNvSpPr>
            <p:nvPr/>
          </p:nvSpPr>
          <p:spPr bwMode="auto">
            <a:xfrm>
              <a:off x="2571736" y="2428868"/>
              <a:ext cx="372218" cy="307777"/>
            </a:xfrm>
            <a:prstGeom prst="rect">
              <a:avLst/>
            </a:prstGeom>
            <a:noFill/>
            <a:ln w="9525">
              <a:noFill/>
              <a:miter lim="800000"/>
              <a:headEnd/>
              <a:tailEnd/>
            </a:ln>
          </p:spPr>
          <p:txBody>
            <a:bodyPr wrap="none">
              <a:spAutoFit/>
            </a:bodyPr>
            <a:lstStyle/>
            <a:p>
              <a:r>
                <a:rPr lang="en-US" sz="1400"/>
                <a:t>D</a:t>
              </a:r>
              <a:r>
                <a:rPr lang="en-US" sz="1400" baseline="-25000"/>
                <a:t>1</a:t>
              </a:r>
              <a:endParaRPr lang="en-US" sz="1400"/>
            </a:p>
          </p:txBody>
        </p:sp>
        <p:sp>
          <p:nvSpPr>
            <p:cNvPr id="7178" name="TextBox 10"/>
            <p:cNvSpPr txBox="1">
              <a:spLocks noChangeArrowheads="1"/>
            </p:cNvSpPr>
            <p:nvPr/>
          </p:nvSpPr>
          <p:spPr bwMode="auto">
            <a:xfrm>
              <a:off x="2500298" y="3286124"/>
              <a:ext cx="372218" cy="307777"/>
            </a:xfrm>
            <a:prstGeom prst="rect">
              <a:avLst/>
            </a:prstGeom>
            <a:noFill/>
            <a:ln w="9525">
              <a:noFill/>
              <a:miter lim="800000"/>
              <a:headEnd/>
              <a:tailEnd/>
            </a:ln>
          </p:spPr>
          <p:txBody>
            <a:bodyPr wrap="none">
              <a:spAutoFit/>
            </a:bodyPr>
            <a:lstStyle/>
            <a:p>
              <a:r>
                <a:rPr lang="en-US" sz="1400"/>
                <a:t>D</a:t>
              </a:r>
              <a:r>
                <a:rPr lang="en-US" sz="1400" baseline="-25000"/>
                <a:t>2</a:t>
              </a:r>
              <a:endParaRPr lang="en-US" sz="1400"/>
            </a:p>
          </p:txBody>
        </p:sp>
      </p:grpSp>
      <p:pic>
        <p:nvPicPr>
          <p:cNvPr id="12" name="Picture 11" descr="Tel-U.png"/>
          <p:cNvPicPr>
            <a:picLocks noChangeAspect="1"/>
          </p:cNvPicPr>
          <p:nvPr/>
        </p:nvPicPr>
        <p:blipFill>
          <a:blip r:embed="rId7" cstate="print"/>
          <a:stretch>
            <a:fillRect/>
          </a:stretch>
        </p:blipFill>
        <p:spPr>
          <a:xfrm>
            <a:off x="357158" y="214290"/>
            <a:ext cx="1143008" cy="1143008"/>
          </a:xfrm>
          <a:prstGeom prst="rect">
            <a:avLst/>
          </a:prstGeom>
        </p:spPr>
      </p:pic>
    </p:spTree>
    <p:extLst>
      <p:ext uri="{BB962C8B-B14F-4D97-AF65-F5344CB8AC3E}">
        <p14:creationId xmlns:p14="http://schemas.microsoft.com/office/powerpoint/2010/main" val="190036731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Title 1"/>
          <p:cNvSpPr>
            <a:spLocks noGrp="1"/>
          </p:cNvSpPr>
          <p:nvPr>
            <p:ph type="title"/>
          </p:nvPr>
        </p:nvSpPr>
        <p:spPr/>
        <p:txBody>
          <a:bodyPr/>
          <a:lstStyle/>
          <a:p>
            <a:r>
              <a:rPr lang="en-US" smtClean="0"/>
              <a:t>Analisa Rangkaian Dioda </a:t>
            </a:r>
          </a:p>
        </p:txBody>
      </p:sp>
      <p:graphicFrame>
        <p:nvGraphicFramePr>
          <p:cNvPr id="8194" name="Content Placeholder 6"/>
          <p:cNvGraphicFramePr>
            <a:graphicFrameLocks noChangeAspect="1"/>
          </p:cNvGraphicFramePr>
          <p:nvPr/>
        </p:nvGraphicFramePr>
        <p:xfrm>
          <a:off x="4429125" y="1285875"/>
          <a:ext cx="3509963" cy="2767013"/>
        </p:xfrm>
        <a:graphic>
          <a:graphicData uri="http://schemas.openxmlformats.org/presentationml/2006/ole">
            <mc:AlternateContent xmlns:mc="http://schemas.openxmlformats.org/markup-compatibility/2006">
              <mc:Choice xmlns:v="urn:schemas-microsoft-com:vml" Requires="v">
                <p:oleObj spid="_x0000_s7173" name="Visio" r:id="rId3" imgW="2717934" imgH="2137209" progId="Visio.Drawing.11">
                  <p:embed/>
                </p:oleObj>
              </mc:Choice>
              <mc:Fallback>
                <p:oleObj name="Visio" r:id="rId3" imgW="2717934" imgH="2137209"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9125" y="1285875"/>
                        <a:ext cx="3509963" cy="27670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199" name="TextBox 6"/>
          <p:cNvSpPr txBox="1">
            <a:spLocks noChangeArrowheads="1"/>
          </p:cNvSpPr>
          <p:nvPr/>
        </p:nvSpPr>
        <p:spPr bwMode="auto">
          <a:xfrm>
            <a:off x="571500" y="4214813"/>
            <a:ext cx="8401050" cy="369887"/>
          </a:xfrm>
          <a:prstGeom prst="rect">
            <a:avLst/>
          </a:prstGeom>
          <a:noFill/>
          <a:ln w="9525">
            <a:noFill/>
            <a:miter lim="800000"/>
            <a:headEnd/>
            <a:tailEnd/>
          </a:ln>
        </p:spPr>
        <p:txBody>
          <a:bodyPr>
            <a:spAutoFit/>
          </a:bodyPr>
          <a:lstStyle/>
          <a:p>
            <a:pPr marL="342900" lvl="1" indent="-342900">
              <a:buFont typeface="Tahoma" pitchFamily="34" charset="0"/>
              <a:buAutoNum type="alphaLcPeriod" startAt="2"/>
            </a:pPr>
            <a:r>
              <a:rPr lang="en-US" dirty="0"/>
              <a:t>v</a:t>
            </a:r>
            <a:r>
              <a:rPr lang="en-US" baseline="-25000" dirty="0"/>
              <a:t>1</a:t>
            </a:r>
            <a:r>
              <a:rPr lang="en-US" dirty="0"/>
              <a:t>=5 V (D1=Off) ; v</a:t>
            </a:r>
            <a:r>
              <a:rPr lang="en-US" baseline="-25000" dirty="0"/>
              <a:t>2</a:t>
            </a:r>
            <a:r>
              <a:rPr lang="en-US" dirty="0"/>
              <a:t>=0 V (D2 = On)</a:t>
            </a:r>
          </a:p>
        </p:txBody>
      </p:sp>
      <p:graphicFrame>
        <p:nvGraphicFramePr>
          <p:cNvPr id="8195" name="Object 2"/>
          <p:cNvGraphicFramePr>
            <a:graphicFrameLocks noChangeAspect="1"/>
          </p:cNvGraphicFramePr>
          <p:nvPr/>
        </p:nvGraphicFramePr>
        <p:xfrm>
          <a:off x="1785938" y="4714875"/>
          <a:ext cx="4433887" cy="1466850"/>
        </p:xfrm>
        <a:graphic>
          <a:graphicData uri="http://schemas.openxmlformats.org/presentationml/2006/ole">
            <mc:AlternateContent xmlns:mc="http://schemas.openxmlformats.org/markup-compatibility/2006">
              <mc:Choice xmlns:v="urn:schemas-microsoft-com:vml" Requires="v">
                <p:oleObj spid="_x0000_s7174" name="Equation" r:id="rId5" imgW="2476440" imgH="914400" progId="Equation.3">
                  <p:embed/>
                </p:oleObj>
              </mc:Choice>
              <mc:Fallback>
                <p:oleObj name="Equation" r:id="rId5" imgW="2476440" imgH="9144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85938" y="4714875"/>
                        <a:ext cx="4433887" cy="1466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 name="Group 10"/>
          <p:cNvGrpSpPr>
            <a:grpSpLocks/>
          </p:cNvGrpSpPr>
          <p:nvPr/>
        </p:nvGrpSpPr>
        <p:grpSpPr bwMode="auto">
          <a:xfrm>
            <a:off x="1000125" y="1357313"/>
            <a:ext cx="2811463" cy="2257425"/>
            <a:chOff x="1000100" y="1357298"/>
            <a:chExt cx="2811463" cy="2257425"/>
          </a:xfrm>
        </p:grpSpPr>
        <p:graphicFrame>
          <p:nvGraphicFramePr>
            <p:cNvPr id="8196" name="Content Placeholder 6"/>
            <p:cNvGraphicFramePr>
              <a:graphicFrameLocks noChangeAspect="1"/>
            </p:cNvGraphicFramePr>
            <p:nvPr/>
          </p:nvGraphicFramePr>
          <p:xfrm>
            <a:off x="1000100" y="1357298"/>
            <a:ext cx="2811463" cy="2257425"/>
          </p:xfrm>
          <a:graphic>
            <a:graphicData uri="http://schemas.openxmlformats.org/presentationml/2006/ole">
              <mc:AlternateContent xmlns:mc="http://schemas.openxmlformats.org/markup-compatibility/2006">
                <mc:Choice xmlns:v="urn:schemas-microsoft-com:vml" Requires="v">
                  <p:oleObj spid="_x0000_s7175" name="Visio" r:id="rId7" imgW="2175711" imgH="1743376" progId="Visio.Drawing.11">
                    <p:embed/>
                  </p:oleObj>
                </mc:Choice>
                <mc:Fallback>
                  <p:oleObj name="Visio" r:id="rId7" imgW="2175711" imgH="1743376" progId="Visio.Drawing.11">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00100" y="1357298"/>
                          <a:ext cx="2811463" cy="2257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201" name="TextBox 12"/>
            <p:cNvSpPr txBox="1">
              <a:spLocks noChangeArrowheads="1"/>
            </p:cNvSpPr>
            <p:nvPr/>
          </p:nvSpPr>
          <p:spPr bwMode="auto">
            <a:xfrm>
              <a:off x="2571736" y="2428868"/>
              <a:ext cx="372218" cy="307777"/>
            </a:xfrm>
            <a:prstGeom prst="rect">
              <a:avLst/>
            </a:prstGeom>
            <a:noFill/>
            <a:ln w="9525">
              <a:noFill/>
              <a:miter lim="800000"/>
              <a:headEnd/>
              <a:tailEnd/>
            </a:ln>
          </p:spPr>
          <p:txBody>
            <a:bodyPr wrap="none">
              <a:spAutoFit/>
            </a:bodyPr>
            <a:lstStyle/>
            <a:p>
              <a:r>
                <a:rPr lang="en-US" sz="1400"/>
                <a:t>D</a:t>
              </a:r>
              <a:r>
                <a:rPr lang="en-US" sz="1400" baseline="-25000"/>
                <a:t>1</a:t>
              </a:r>
              <a:endParaRPr lang="en-US" sz="1400"/>
            </a:p>
          </p:txBody>
        </p:sp>
        <p:sp>
          <p:nvSpPr>
            <p:cNvPr id="8202" name="TextBox 13"/>
            <p:cNvSpPr txBox="1">
              <a:spLocks noChangeArrowheads="1"/>
            </p:cNvSpPr>
            <p:nvPr/>
          </p:nvSpPr>
          <p:spPr bwMode="auto">
            <a:xfrm>
              <a:off x="2500298" y="3286124"/>
              <a:ext cx="372218" cy="307777"/>
            </a:xfrm>
            <a:prstGeom prst="rect">
              <a:avLst/>
            </a:prstGeom>
            <a:noFill/>
            <a:ln w="9525">
              <a:noFill/>
              <a:miter lim="800000"/>
              <a:headEnd/>
              <a:tailEnd/>
            </a:ln>
          </p:spPr>
          <p:txBody>
            <a:bodyPr wrap="none">
              <a:spAutoFit/>
            </a:bodyPr>
            <a:lstStyle/>
            <a:p>
              <a:r>
                <a:rPr lang="en-US" sz="1400"/>
                <a:t>D</a:t>
              </a:r>
              <a:r>
                <a:rPr lang="en-US" sz="1400" baseline="-25000"/>
                <a:t>2</a:t>
              </a:r>
              <a:endParaRPr lang="en-US" sz="1400"/>
            </a:p>
          </p:txBody>
        </p:sp>
      </p:grpSp>
      <p:pic>
        <p:nvPicPr>
          <p:cNvPr id="12" name="Picture 11" descr="Tel-U.png"/>
          <p:cNvPicPr>
            <a:picLocks noChangeAspect="1"/>
          </p:cNvPicPr>
          <p:nvPr/>
        </p:nvPicPr>
        <p:blipFill>
          <a:blip r:embed="rId9" cstate="print"/>
          <a:stretch>
            <a:fillRect/>
          </a:stretch>
        </p:blipFill>
        <p:spPr>
          <a:xfrm>
            <a:off x="357158" y="214290"/>
            <a:ext cx="1143008" cy="1143008"/>
          </a:xfrm>
          <a:prstGeom prst="rect">
            <a:avLst/>
          </a:prstGeom>
        </p:spPr>
      </p:pic>
    </p:spTree>
    <p:extLst>
      <p:ext uri="{BB962C8B-B14F-4D97-AF65-F5344CB8AC3E}">
        <p14:creationId xmlns:p14="http://schemas.microsoft.com/office/powerpoint/2010/main" val="267242586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smtClean="0"/>
              <a:t>Rangkaian Aplikasi </a:t>
            </a:r>
            <a:br>
              <a:rPr lang="id-ID" dirty="0" smtClean="0"/>
            </a:br>
            <a:r>
              <a:rPr lang="id-ID" dirty="0" smtClean="0"/>
              <a:t>Rectifier</a:t>
            </a:r>
            <a:endParaRPr lang="id-ID" dirty="0"/>
          </a:p>
        </p:txBody>
      </p:sp>
      <p:sp>
        <p:nvSpPr>
          <p:cNvPr id="3" name="Content Placeholder 2"/>
          <p:cNvSpPr>
            <a:spLocks noGrp="1"/>
          </p:cNvSpPr>
          <p:nvPr>
            <p:ph idx="1"/>
          </p:nvPr>
        </p:nvSpPr>
        <p:spPr/>
        <p:txBody>
          <a:bodyPr>
            <a:normAutofit/>
          </a:bodyPr>
          <a:lstStyle/>
          <a:p>
            <a:r>
              <a:rPr lang="en-US" dirty="0" err="1" smtClean="0"/>
              <a:t>Menyearahkan</a:t>
            </a:r>
            <a:r>
              <a:rPr lang="en-US" dirty="0" smtClean="0"/>
              <a:t> </a:t>
            </a:r>
            <a:r>
              <a:rPr lang="en-US" dirty="0" err="1" smtClean="0"/>
              <a:t>sinyal</a:t>
            </a:r>
            <a:r>
              <a:rPr lang="en-US" dirty="0" smtClean="0"/>
              <a:t> </a:t>
            </a:r>
            <a:r>
              <a:rPr lang="id-ID" dirty="0" smtClean="0"/>
              <a:t>AC</a:t>
            </a:r>
            <a:r>
              <a:rPr lang="en-US" dirty="0" smtClean="0"/>
              <a:t> </a:t>
            </a:r>
            <a:r>
              <a:rPr lang="en-US" dirty="0" err="1" smtClean="0"/>
              <a:t>menjadi</a:t>
            </a:r>
            <a:r>
              <a:rPr lang="en-US" dirty="0" smtClean="0"/>
              <a:t> </a:t>
            </a:r>
            <a:r>
              <a:rPr lang="en-US" dirty="0" err="1" smtClean="0"/>
              <a:t>sinyal</a:t>
            </a:r>
            <a:r>
              <a:rPr lang="en-US" dirty="0" smtClean="0"/>
              <a:t> DC</a:t>
            </a:r>
            <a:endParaRPr lang="id-ID" dirty="0" smtClean="0">
              <a:sym typeface="Wingdings" pitchFamily="2" charset="2"/>
            </a:endParaRPr>
          </a:p>
          <a:p>
            <a:pPr>
              <a:lnSpc>
                <a:spcPct val="90000"/>
              </a:lnSpc>
            </a:pPr>
            <a:r>
              <a:rPr lang="en-US" dirty="0" err="1" smtClean="0"/>
              <a:t>Sumber</a:t>
            </a:r>
            <a:r>
              <a:rPr lang="en-US" dirty="0" smtClean="0"/>
              <a:t> </a:t>
            </a:r>
            <a:r>
              <a:rPr lang="en-US" dirty="0" err="1" smtClean="0"/>
              <a:t>tegangan</a:t>
            </a:r>
            <a:r>
              <a:rPr lang="en-US" dirty="0" smtClean="0"/>
              <a:t> yang </a:t>
            </a:r>
            <a:r>
              <a:rPr lang="en-US" dirty="0" err="1" smtClean="0"/>
              <a:t>tersedia</a:t>
            </a:r>
            <a:r>
              <a:rPr lang="en-US" dirty="0" smtClean="0"/>
              <a:t> </a:t>
            </a:r>
            <a:r>
              <a:rPr lang="en-US" dirty="0" err="1" smtClean="0"/>
              <a:t>dari</a:t>
            </a:r>
            <a:r>
              <a:rPr lang="en-US" dirty="0" smtClean="0"/>
              <a:t> </a:t>
            </a:r>
            <a:r>
              <a:rPr lang="en-US" dirty="0" err="1" smtClean="0"/>
              <a:t>penyedia</a:t>
            </a:r>
            <a:r>
              <a:rPr lang="en-US" dirty="0" smtClean="0"/>
              <a:t> </a:t>
            </a:r>
            <a:r>
              <a:rPr lang="en-US" dirty="0" err="1" smtClean="0"/>
              <a:t>daya</a:t>
            </a:r>
            <a:r>
              <a:rPr lang="en-US" dirty="0" smtClean="0"/>
              <a:t> </a:t>
            </a:r>
            <a:r>
              <a:rPr lang="en-US" dirty="0" err="1" smtClean="0"/>
              <a:t>untuk</a:t>
            </a:r>
            <a:r>
              <a:rPr lang="en-US" dirty="0" smtClean="0"/>
              <a:t> </a:t>
            </a:r>
            <a:r>
              <a:rPr lang="en-US" dirty="0" err="1" smtClean="0"/>
              <a:t>industri</a:t>
            </a:r>
            <a:r>
              <a:rPr lang="en-US" dirty="0" smtClean="0"/>
              <a:t> </a:t>
            </a:r>
            <a:r>
              <a:rPr lang="en-US" dirty="0" err="1" smtClean="0"/>
              <a:t>dan</a:t>
            </a:r>
            <a:r>
              <a:rPr lang="en-US" dirty="0" smtClean="0"/>
              <a:t> </a:t>
            </a:r>
            <a:r>
              <a:rPr lang="en-US" dirty="0" err="1" smtClean="0"/>
              <a:t>rumah</a:t>
            </a:r>
            <a:r>
              <a:rPr lang="en-US" dirty="0" smtClean="0"/>
              <a:t> </a:t>
            </a:r>
            <a:r>
              <a:rPr lang="en-US" dirty="0" err="1" smtClean="0"/>
              <a:t>tangga</a:t>
            </a:r>
            <a:r>
              <a:rPr lang="en-US" dirty="0" smtClean="0"/>
              <a:t> </a:t>
            </a:r>
            <a:r>
              <a:rPr lang="en-US" dirty="0" err="1" smtClean="0"/>
              <a:t>adalah</a:t>
            </a:r>
            <a:r>
              <a:rPr lang="en-US" dirty="0" smtClean="0"/>
              <a:t> </a:t>
            </a:r>
            <a:r>
              <a:rPr lang="en-US" dirty="0" err="1" smtClean="0"/>
              <a:t>sumber</a:t>
            </a:r>
            <a:r>
              <a:rPr lang="en-US" dirty="0" smtClean="0"/>
              <a:t> </a:t>
            </a:r>
            <a:r>
              <a:rPr lang="en-US" dirty="0" err="1" smtClean="0"/>
              <a:t>tegangan</a:t>
            </a:r>
            <a:r>
              <a:rPr lang="en-US" dirty="0" smtClean="0"/>
              <a:t> AC.</a:t>
            </a:r>
          </a:p>
          <a:p>
            <a:pPr>
              <a:lnSpc>
                <a:spcPct val="90000"/>
              </a:lnSpc>
            </a:pPr>
            <a:r>
              <a:rPr lang="en-US" dirty="0" smtClean="0"/>
              <a:t>D</a:t>
            </a:r>
            <a:r>
              <a:rPr lang="id-ID" dirty="0" smtClean="0"/>
              <a:t>iperlukan</a:t>
            </a:r>
            <a:r>
              <a:rPr lang="en-US" dirty="0" smtClean="0"/>
              <a:t> </a:t>
            </a:r>
            <a:r>
              <a:rPr lang="en-US" dirty="0" err="1" smtClean="0"/>
              <a:t>pengubahan</a:t>
            </a:r>
            <a:r>
              <a:rPr lang="en-US" dirty="0" smtClean="0"/>
              <a:t> </a:t>
            </a:r>
            <a:r>
              <a:rPr lang="en-US" dirty="0" err="1" smtClean="0"/>
              <a:t>dari</a:t>
            </a:r>
            <a:r>
              <a:rPr lang="en-US" dirty="0" smtClean="0"/>
              <a:t> </a:t>
            </a:r>
            <a:r>
              <a:rPr lang="en-US" dirty="0" err="1" smtClean="0"/>
              <a:t>besaran</a:t>
            </a:r>
            <a:r>
              <a:rPr lang="en-US" dirty="0" smtClean="0"/>
              <a:t> AC </a:t>
            </a:r>
            <a:r>
              <a:rPr lang="en-US" dirty="0" err="1" smtClean="0"/>
              <a:t>ke</a:t>
            </a:r>
            <a:r>
              <a:rPr lang="en-US" dirty="0" smtClean="0"/>
              <a:t> </a:t>
            </a:r>
            <a:r>
              <a:rPr lang="en-US" dirty="0" err="1" smtClean="0"/>
              <a:t>besaran</a:t>
            </a:r>
            <a:r>
              <a:rPr lang="en-US" dirty="0" smtClean="0"/>
              <a:t> DC </a:t>
            </a:r>
            <a:r>
              <a:rPr lang="en-US" dirty="0" err="1" smtClean="0"/>
              <a:t>dengan</a:t>
            </a:r>
            <a:r>
              <a:rPr lang="en-US" dirty="0" smtClean="0"/>
              <a:t> </a:t>
            </a:r>
            <a:r>
              <a:rPr lang="en-US" dirty="0" err="1" smtClean="0"/>
              <a:t>menggunakan</a:t>
            </a:r>
            <a:r>
              <a:rPr lang="en-US" dirty="0" smtClean="0"/>
              <a:t> </a:t>
            </a:r>
            <a:r>
              <a:rPr lang="en-US" dirty="0" err="1" smtClean="0"/>
              <a:t>rangkaian</a:t>
            </a:r>
            <a:r>
              <a:rPr lang="en-US" dirty="0" smtClean="0"/>
              <a:t> </a:t>
            </a:r>
            <a:r>
              <a:rPr lang="en-US" dirty="0" err="1" smtClean="0"/>
              <a:t>penyearah</a:t>
            </a:r>
            <a:r>
              <a:rPr lang="en-US" dirty="0" smtClean="0"/>
              <a:t>.</a:t>
            </a:r>
          </a:p>
          <a:p>
            <a:pPr>
              <a:lnSpc>
                <a:spcPct val="90000"/>
              </a:lnSpc>
            </a:pPr>
            <a:r>
              <a:rPr lang="en-US" dirty="0" err="1" smtClean="0"/>
              <a:t>Penyearah</a:t>
            </a:r>
            <a:r>
              <a:rPr lang="en-US" dirty="0" smtClean="0"/>
              <a:t> </a:t>
            </a:r>
            <a:r>
              <a:rPr lang="en-US" dirty="0" err="1" smtClean="0"/>
              <a:t>dasar</a:t>
            </a:r>
            <a:r>
              <a:rPr lang="en-US" dirty="0" smtClean="0"/>
              <a:t> yang </a:t>
            </a:r>
            <a:r>
              <a:rPr lang="en-US" dirty="0" err="1" smtClean="0"/>
              <a:t>digunakan</a:t>
            </a:r>
            <a:r>
              <a:rPr lang="en-US" dirty="0" smtClean="0"/>
              <a:t> </a:t>
            </a:r>
            <a:r>
              <a:rPr lang="en-US" dirty="0" err="1" smtClean="0"/>
              <a:t>dalam</a:t>
            </a:r>
            <a:r>
              <a:rPr lang="en-US" dirty="0" smtClean="0"/>
              <a:t> </a:t>
            </a:r>
            <a:r>
              <a:rPr lang="en-US" dirty="0" err="1" smtClean="0"/>
              <a:t>aplikasi</a:t>
            </a:r>
            <a:r>
              <a:rPr lang="en-US" dirty="0" smtClean="0"/>
              <a:t> </a:t>
            </a:r>
            <a:r>
              <a:rPr lang="en-US" dirty="0" err="1" smtClean="0"/>
              <a:t>menggunakan</a:t>
            </a:r>
            <a:r>
              <a:rPr lang="en-US" dirty="0" smtClean="0"/>
              <a:t> </a:t>
            </a:r>
            <a:r>
              <a:rPr lang="en-US" dirty="0" err="1" smtClean="0"/>
              <a:t>dioda</a:t>
            </a:r>
            <a:r>
              <a:rPr lang="en-US" dirty="0" smtClean="0"/>
              <a:t>.</a:t>
            </a:r>
          </a:p>
        </p:txBody>
      </p:sp>
      <p:pic>
        <p:nvPicPr>
          <p:cNvPr id="5" name="Picture 4" descr="Tel-U.png"/>
          <p:cNvPicPr>
            <a:picLocks noChangeAspect="1"/>
          </p:cNvPicPr>
          <p:nvPr/>
        </p:nvPicPr>
        <p:blipFill>
          <a:blip r:embed="rId2" cstate="print"/>
          <a:stretch>
            <a:fillRect/>
          </a:stretch>
        </p:blipFill>
        <p:spPr>
          <a:xfrm>
            <a:off x="357158" y="214290"/>
            <a:ext cx="1143008" cy="1143008"/>
          </a:xfrm>
          <a:prstGeom prst="rect">
            <a:avLst/>
          </a:prstGeom>
        </p:spPr>
      </p:pic>
    </p:spTree>
    <p:extLst>
      <p:ext uri="{BB962C8B-B14F-4D97-AF65-F5344CB8AC3E}">
        <p14:creationId xmlns:p14="http://schemas.microsoft.com/office/powerpoint/2010/main" val="104816417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smtClean="0"/>
              <a:t>Letak Rangkaian Rectifier </a:t>
            </a:r>
            <a:br>
              <a:rPr lang="id-ID" dirty="0" smtClean="0"/>
            </a:br>
            <a:r>
              <a:rPr lang="id-ID" dirty="0" smtClean="0"/>
              <a:t>di Power Supply</a:t>
            </a:r>
            <a:endParaRPr lang="id-ID" dirty="0"/>
          </a:p>
        </p:txBody>
      </p:sp>
      <p:pic>
        <p:nvPicPr>
          <p:cNvPr id="34818" name="Picture 2"/>
          <p:cNvPicPr>
            <a:picLocks noGrp="1" noChangeAspect="1" noChangeArrowheads="1"/>
          </p:cNvPicPr>
          <p:nvPr>
            <p:ph idx="1"/>
          </p:nvPr>
        </p:nvPicPr>
        <p:blipFill>
          <a:blip r:embed="rId2" cstate="print"/>
          <a:srcRect/>
          <a:stretch>
            <a:fillRect/>
          </a:stretch>
        </p:blipFill>
        <p:spPr bwMode="auto">
          <a:xfrm>
            <a:off x="384581" y="2564904"/>
            <a:ext cx="8388644" cy="2592288"/>
          </a:xfrm>
          <a:prstGeom prst="rect">
            <a:avLst/>
          </a:prstGeom>
          <a:noFill/>
          <a:ln w="9525">
            <a:noFill/>
            <a:miter lim="800000"/>
            <a:headEnd/>
            <a:tailEnd/>
          </a:ln>
        </p:spPr>
      </p:pic>
      <p:pic>
        <p:nvPicPr>
          <p:cNvPr id="6" name="Picture 5" descr="Tel-U.png"/>
          <p:cNvPicPr>
            <a:picLocks noChangeAspect="1"/>
          </p:cNvPicPr>
          <p:nvPr/>
        </p:nvPicPr>
        <p:blipFill>
          <a:blip r:embed="rId3" cstate="print"/>
          <a:stretch>
            <a:fillRect/>
          </a:stretch>
        </p:blipFill>
        <p:spPr>
          <a:xfrm>
            <a:off x="357158" y="214290"/>
            <a:ext cx="1143008" cy="1143008"/>
          </a:xfrm>
          <a:prstGeom prst="rect">
            <a:avLst/>
          </a:prstGeom>
        </p:spPr>
      </p:pic>
    </p:spTree>
    <p:extLst>
      <p:ext uri="{BB962C8B-B14F-4D97-AF65-F5344CB8AC3E}">
        <p14:creationId xmlns:p14="http://schemas.microsoft.com/office/powerpoint/2010/main" val="35058578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id-ID" sz="3400" dirty="0" smtClean="0"/>
              <a:t> Parameter </a:t>
            </a:r>
            <a:r>
              <a:rPr lang="en-US" sz="3400" dirty="0" err="1" smtClean="0"/>
              <a:t>Rangkaian</a:t>
            </a:r>
            <a:r>
              <a:rPr lang="en-US" sz="3400" dirty="0" smtClean="0"/>
              <a:t> </a:t>
            </a:r>
            <a:r>
              <a:rPr lang="en-US" sz="3400" dirty="0" err="1"/>
              <a:t>Penyearah</a:t>
            </a:r>
            <a:r>
              <a:rPr lang="en-US" sz="3400" dirty="0"/>
              <a:t> </a:t>
            </a:r>
            <a:r>
              <a:rPr lang="id-ID" sz="3400" dirty="0" smtClean="0"/>
              <a:t/>
            </a:r>
            <a:br>
              <a:rPr lang="id-ID" sz="3400" dirty="0" smtClean="0"/>
            </a:br>
            <a:r>
              <a:rPr lang="en-US" sz="3400" dirty="0" err="1" smtClean="0"/>
              <a:t>Dengan</a:t>
            </a:r>
            <a:r>
              <a:rPr lang="id-ID" sz="3400" dirty="0" smtClean="0"/>
              <a:t> </a:t>
            </a:r>
            <a:r>
              <a:rPr lang="en-US" sz="3400" dirty="0" err="1" smtClean="0"/>
              <a:t>Dioda</a:t>
            </a:r>
            <a:endParaRPr lang="en-US" sz="3400" dirty="0"/>
          </a:p>
        </p:txBody>
      </p:sp>
      <p:sp>
        <p:nvSpPr>
          <p:cNvPr id="5123" name="Rectangle 3"/>
          <p:cNvSpPr>
            <a:spLocks noGrp="1" noChangeArrowheads="1"/>
          </p:cNvSpPr>
          <p:nvPr>
            <p:ph type="body" idx="1"/>
          </p:nvPr>
        </p:nvSpPr>
        <p:spPr/>
        <p:txBody>
          <a:bodyPr/>
          <a:lstStyle/>
          <a:p>
            <a:pPr>
              <a:lnSpc>
                <a:spcPct val="80000"/>
              </a:lnSpc>
            </a:pPr>
            <a:r>
              <a:rPr lang="en-US" sz="2600" dirty="0" err="1"/>
              <a:t>Nilai</a:t>
            </a:r>
            <a:r>
              <a:rPr lang="en-US" sz="2600" dirty="0"/>
              <a:t> </a:t>
            </a:r>
            <a:r>
              <a:rPr lang="en-US" sz="2600" dirty="0" err="1" smtClean="0"/>
              <a:t>hasi</a:t>
            </a:r>
            <a:r>
              <a:rPr lang="id-ID" sz="2600" dirty="0" smtClean="0"/>
              <a:t>l </a:t>
            </a:r>
            <a:r>
              <a:rPr lang="en-US" sz="2600" dirty="0" err="1" smtClean="0"/>
              <a:t>rangkaian</a:t>
            </a:r>
            <a:r>
              <a:rPr lang="en-US" sz="2600" dirty="0" smtClean="0"/>
              <a:t> </a:t>
            </a:r>
            <a:r>
              <a:rPr lang="en-US" sz="2600" dirty="0" err="1" smtClean="0"/>
              <a:t>penyearah</a:t>
            </a:r>
            <a:r>
              <a:rPr lang="id-ID" sz="2600" dirty="0" smtClean="0"/>
              <a:t> </a:t>
            </a:r>
            <a:r>
              <a:rPr lang="en-US" sz="2600" dirty="0" err="1" smtClean="0"/>
              <a:t>disebut</a:t>
            </a:r>
            <a:r>
              <a:rPr lang="en-US" sz="2600" dirty="0" smtClean="0"/>
              <a:t> </a:t>
            </a:r>
            <a:r>
              <a:rPr lang="en-US" sz="2600" dirty="0" err="1"/>
              <a:t>sebagai</a:t>
            </a:r>
            <a:r>
              <a:rPr lang="en-US" sz="2600" dirty="0"/>
              <a:t> </a:t>
            </a:r>
            <a:r>
              <a:rPr lang="en-US" sz="2600" dirty="0" err="1"/>
              <a:t>Vdc</a:t>
            </a:r>
            <a:r>
              <a:rPr lang="en-US" sz="2600" dirty="0"/>
              <a:t> (</a:t>
            </a:r>
            <a:r>
              <a:rPr lang="en-US" sz="2600" i="1" dirty="0" err="1"/>
              <a:t>Vaverage</a:t>
            </a:r>
            <a:r>
              <a:rPr lang="en-US" sz="2600" dirty="0" smtClean="0"/>
              <a:t>)</a:t>
            </a:r>
            <a:endParaRPr lang="en-US" sz="2600" dirty="0"/>
          </a:p>
          <a:p>
            <a:pPr>
              <a:lnSpc>
                <a:spcPct val="80000"/>
              </a:lnSpc>
            </a:pPr>
            <a:r>
              <a:rPr lang="en-US" sz="2600" i="1" dirty="0"/>
              <a:t>Peak Inverse Voltage (PIV)</a:t>
            </a:r>
            <a:r>
              <a:rPr lang="en-US" sz="2600" dirty="0"/>
              <a:t> </a:t>
            </a:r>
            <a:r>
              <a:rPr lang="en-US" sz="2600" dirty="0" err="1"/>
              <a:t>merupakan</a:t>
            </a:r>
            <a:r>
              <a:rPr lang="en-US" sz="2600" dirty="0"/>
              <a:t> </a:t>
            </a:r>
            <a:r>
              <a:rPr lang="en-US" sz="2600" dirty="0" err="1" smtClean="0"/>
              <a:t>nilai</a:t>
            </a:r>
            <a:r>
              <a:rPr lang="id-ID" sz="2600" dirty="0" smtClean="0"/>
              <a:t> </a:t>
            </a:r>
            <a:r>
              <a:rPr lang="en-US" sz="2600" dirty="0" err="1" smtClean="0"/>
              <a:t>tegangan</a:t>
            </a:r>
            <a:r>
              <a:rPr lang="en-US" sz="2600" dirty="0" smtClean="0"/>
              <a:t> </a:t>
            </a:r>
            <a:r>
              <a:rPr lang="en-US" sz="2600" dirty="0" err="1"/>
              <a:t>tertinggi</a:t>
            </a:r>
            <a:r>
              <a:rPr lang="en-US" sz="2600" dirty="0"/>
              <a:t> yang </a:t>
            </a:r>
            <a:r>
              <a:rPr lang="en-US" sz="2600" dirty="0" err="1"/>
              <a:t>tidak</a:t>
            </a:r>
            <a:r>
              <a:rPr lang="en-US" sz="2600" dirty="0"/>
              <a:t> </a:t>
            </a:r>
            <a:r>
              <a:rPr lang="en-US" sz="2600" dirty="0" err="1"/>
              <a:t>boleh</a:t>
            </a:r>
            <a:r>
              <a:rPr lang="en-US" sz="2600" dirty="0"/>
              <a:t> </a:t>
            </a:r>
            <a:r>
              <a:rPr lang="en-US" sz="2600" dirty="0" err="1" smtClean="0"/>
              <a:t>dilewat</a:t>
            </a:r>
            <a:r>
              <a:rPr lang="id-ID" sz="2600" dirty="0" smtClean="0"/>
              <a:t>kan </a:t>
            </a:r>
            <a:r>
              <a:rPr lang="en-US" sz="2600" dirty="0" err="1" smtClean="0"/>
              <a:t>pada</a:t>
            </a:r>
            <a:r>
              <a:rPr lang="en-US" sz="2600" dirty="0" smtClean="0"/>
              <a:t> </a:t>
            </a:r>
            <a:r>
              <a:rPr lang="en-US" sz="2600" dirty="0" err="1"/>
              <a:t>dioda</a:t>
            </a:r>
            <a:r>
              <a:rPr lang="en-US" sz="2600" dirty="0"/>
              <a:t> </a:t>
            </a:r>
            <a:r>
              <a:rPr lang="en-US" sz="2600" dirty="0" err="1"/>
              <a:t>saat</a:t>
            </a:r>
            <a:r>
              <a:rPr lang="en-US" sz="2600" dirty="0"/>
              <a:t> </a:t>
            </a:r>
            <a:r>
              <a:rPr lang="en-US" sz="2600" dirty="0" err="1"/>
              <a:t>dioda</a:t>
            </a:r>
            <a:r>
              <a:rPr lang="en-US" sz="2600" dirty="0"/>
              <a:t> </a:t>
            </a:r>
            <a:r>
              <a:rPr lang="en-US" sz="2600" dirty="0" err="1"/>
              <a:t>mengalami</a:t>
            </a:r>
            <a:r>
              <a:rPr lang="en-US" sz="2600" dirty="0"/>
              <a:t> bias </a:t>
            </a:r>
            <a:r>
              <a:rPr lang="en-US" sz="2600" dirty="0" err="1"/>
              <a:t>mundur</a:t>
            </a:r>
            <a:r>
              <a:rPr lang="en-US" sz="2600" dirty="0"/>
              <a:t>.</a:t>
            </a:r>
          </a:p>
          <a:p>
            <a:pPr>
              <a:lnSpc>
                <a:spcPct val="80000"/>
              </a:lnSpc>
            </a:pPr>
            <a:r>
              <a:rPr lang="en-US" sz="2600" i="1" dirty="0" err="1"/>
              <a:t>Vripple</a:t>
            </a:r>
            <a:r>
              <a:rPr lang="en-US" sz="2600" dirty="0"/>
              <a:t> </a:t>
            </a:r>
            <a:r>
              <a:rPr lang="en-US" sz="2600" dirty="0" err="1"/>
              <a:t>merupakan</a:t>
            </a:r>
            <a:r>
              <a:rPr lang="en-US" sz="2600" dirty="0"/>
              <a:t> </a:t>
            </a:r>
            <a:r>
              <a:rPr lang="en-US" sz="2600" dirty="0" err="1"/>
              <a:t>nilai</a:t>
            </a:r>
            <a:r>
              <a:rPr lang="en-US" sz="2600" dirty="0"/>
              <a:t> </a:t>
            </a:r>
            <a:r>
              <a:rPr lang="en-US" sz="2600" dirty="0" err="1"/>
              <a:t>selisih</a:t>
            </a:r>
            <a:r>
              <a:rPr lang="en-US" sz="2600" dirty="0"/>
              <a:t> </a:t>
            </a:r>
            <a:r>
              <a:rPr lang="en-US" sz="2600" dirty="0" err="1"/>
              <a:t>tertinggi</a:t>
            </a:r>
            <a:r>
              <a:rPr lang="en-US" sz="2600" dirty="0"/>
              <a:t> </a:t>
            </a:r>
            <a:r>
              <a:rPr lang="en-US" sz="2600" dirty="0" err="1" smtClean="0"/>
              <a:t>antara</a:t>
            </a:r>
            <a:r>
              <a:rPr lang="id-ID" sz="2600" dirty="0" smtClean="0"/>
              <a:t> </a:t>
            </a:r>
            <a:r>
              <a:rPr lang="en-US" sz="2600" dirty="0" err="1" smtClean="0"/>
              <a:t>tegangan</a:t>
            </a:r>
            <a:r>
              <a:rPr lang="en-US" sz="2600" dirty="0" smtClean="0"/>
              <a:t> </a:t>
            </a:r>
            <a:r>
              <a:rPr lang="en-US" sz="2600" dirty="0" err="1"/>
              <a:t>maksimum</a:t>
            </a:r>
            <a:r>
              <a:rPr lang="en-US" sz="2600" dirty="0"/>
              <a:t> </a:t>
            </a:r>
            <a:r>
              <a:rPr lang="en-US" sz="2600" dirty="0" err="1"/>
              <a:t>dan</a:t>
            </a:r>
            <a:r>
              <a:rPr lang="en-US" sz="2600" dirty="0"/>
              <a:t> </a:t>
            </a:r>
            <a:r>
              <a:rPr lang="en-US" sz="2600" dirty="0" err="1"/>
              <a:t>tegangan</a:t>
            </a:r>
            <a:r>
              <a:rPr lang="en-US" sz="2600" dirty="0"/>
              <a:t> </a:t>
            </a:r>
            <a:r>
              <a:rPr lang="en-US" sz="2600" dirty="0" smtClean="0"/>
              <a:t>minimum</a:t>
            </a:r>
            <a:r>
              <a:rPr lang="id-ID" sz="2600" dirty="0" smtClean="0"/>
              <a:t> </a:t>
            </a:r>
            <a:r>
              <a:rPr lang="en-US" sz="2600" dirty="0" err="1" smtClean="0"/>
              <a:t>hasil</a:t>
            </a:r>
            <a:r>
              <a:rPr lang="id-ID" sz="2600" dirty="0" smtClean="0"/>
              <a:t> proses</a:t>
            </a:r>
            <a:r>
              <a:rPr lang="en-US" sz="2600" dirty="0" smtClean="0"/>
              <a:t> </a:t>
            </a:r>
            <a:r>
              <a:rPr lang="en-US" sz="2600" dirty="0" err="1"/>
              <a:t>penyearahan</a:t>
            </a:r>
            <a:r>
              <a:rPr lang="en-US" sz="2600" dirty="0"/>
              <a:t>.</a:t>
            </a:r>
          </a:p>
          <a:p>
            <a:pPr>
              <a:lnSpc>
                <a:spcPct val="80000"/>
              </a:lnSpc>
            </a:pPr>
            <a:r>
              <a:rPr lang="en-US" sz="2600" dirty="0" err="1"/>
              <a:t>Ketiga</a:t>
            </a:r>
            <a:r>
              <a:rPr lang="en-US" sz="2600" dirty="0"/>
              <a:t> parameter </a:t>
            </a:r>
            <a:r>
              <a:rPr lang="en-US" sz="2600" dirty="0" err="1"/>
              <a:t>ini</a:t>
            </a:r>
            <a:r>
              <a:rPr lang="en-US" sz="2600" dirty="0"/>
              <a:t> </a:t>
            </a:r>
            <a:r>
              <a:rPr lang="en-US" sz="2600" dirty="0" err="1"/>
              <a:t>merupakan</a:t>
            </a:r>
            <a:r>
              <a:rPr lang="en-US" sz="2600" dirty="0"/>
              <a:t> parameter </a:t>
            </a:r>
            <a:r>
              <a:rPr lang="en-US" sz="2600" dirty="0" err="1"/>
              <a:t>kualitas</a:t>
            </a:r>
            <a:r>
              <a:rPr lang="en-US" sz="2600" dirty="0"/>
              <a:t> </a:t>
            </a:r>
            <a:r>
              <a:rPr lang="en-US" sz="2600" dirty="0" err="1"/>
              <a:t>kerja</a:t>
            </a:r>
            <a:r>
              <a:rPr lang="en-US" sz="2600" dirty="0"/>
              <a:t> </a:t>
            </a:r>
            <a:r>
              <a:rPr lang="en-US" sz="2600" dirty="0" err="1"/>
              <a:t>rangkaian</a:t>
            </a:r>
            <a:r>
              <a:rPr lang="en-US" sz="2600" dirty="0"/>
              <a:t> rectifier (</a:t>
            </a:r>
            <a:r>
              <a:rPr lang="en-US" sz="2600" dirty="0" err="1"/>
              <a:t>penyearah</a:t>
            </a:r>
            <a:r>
              <a:rPr lang="en-US" sz="2600" dirty="0"/>
              <a:t>).</a:t>
            </a:r>
          </a:p>
        </p:txBody>
      </p:sp>
      <p:pic>
        <p:nvPicPr>
          <p:cNvPr id="5" name="Picture 4" descr="Tel-U.png"/>
          <p:cNvPicPr>
            <a:picLocks noChangeAspect="1"/>
          </p:cNvPicPr>
          <p:nvPr/>
        </p:nvPicPr>
        <p:blipFill>
          <a:blip r:embed="rId2" cstate="print"/>
          <a:stretch>
            <a:fillRect/>
          </a:stretch>
        </p:blipFill>
        <p:spPr>
          <a:xfrm>
            <a:off x="357158" y="214290"/>
            <a:ext cx="1143008" cy="1143008"/>
          </a:xfrm>
          <a:prstGeom prst="rect">
            <a:avLst/>
          </a:prstGeom>
        </p:spPr>
      </p:pic>
    </p:spTree>
    <p:extLst>
      <p:ext uri="{BB962C8B-B14F-4D97-AF65-F5344CB8AC3E}">
        <p14:creationId xmlns:p14="http://schemas.microsoft.com/office/powerpoint/2010/main" val="40846913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b="1" dirty="0" smtClean="0"/>
              <a:t/>
            </a:r>
            <a:br>
              <a:rPr lang="id-ID" b="1" dirty="0" smtClean="0"/>
            </a:br>
            <a:r>
              <a:rPr lang="id-ID" dirty="0" smtClean="0"/>
              <a:t>Konfigurasi Elektron</a:t>
            </a:r>
            <a:br>
              <a:rPr lang="id-ID" dirty="0" smtClean="0"/>
            </a:br>
            <a:endParaRPr lang="id-ID" dirty="0"/>
          </a:p>
        </p:txBody>
      </p:sp>
      <p:pic>
        <p:nvPicPr>
          <p:cNvPr id="35842" name="Picture 2"/>
          <p:cNvPicPr>
            <a:picLocks noGrp="1" noChangeAspect="1" noChangeArrowheads="1"/>
          </p:cNvPicPr>
          <p:nvPr>
            <p:ph idx="1"/>
          </p:nvPr>
        </p:nvPicPr>
        <p:blipFill>
          <a:blip r:embed="rId2"/>
          <a:srcRect/>
          <a:stretch>
            <a:fillRect/>
          </a:stretch>
        </p:blipFill>
        <p:spPr bwMode="auto">
          <a:xfrm>
            <a:off x="285720" y="2379576"/>
            <a:ext cx="4238628" cy="2606756"/>
          </a:xfrm>
          <a:prstGeom prst="rect">
            <a:avLst/>
          </a:prstGeom>
          <a:noFill/>
          <a:ln w="9525">
            <a:noFill/>
            <a:miter lim="800000"/>
            <a:headEnd/>
            <a:tailEnd/>
          </a:ln>
          <a:effectLst/>
        </p:spPr>
      </p:pic>
      <p:pic>
        <p:nvPicPr>
          <p:cNvPr id="35843" name="Picture 3"/>
          <p:cNvPicPr>
            <a:picLocks noChangeAspect="1" noChangeArrowheads="1"/>
          </p:cNvPicPr>
          <p:nvPr/>
        </p:nvPicPr>
        <p:blipFill>
          <a:blip r:embed="rId3"/>
          <a:srcRect/>
          <a:stretch>
            <a:fillRect/>
          </a:stretch>
        </p:blipFill>
        <p:spPr bwMode="auto">
          <a:xfrm>
            <a:off x="4786313" y="2643182"/>
            <a:ext cx="4238051" cy="2214578"/>
          </a:xfrm>
          <a:prstGeom prst="rect">
            <a:avLst/>
          </a:prstGeom>
          <a:noFill/>
          <a:ln w="9525">
            <a:noFill/>
            <a:miter lim="800000"/>
            <a:headEnd/>
            <a:tailEnd/>
          </a:ln>
          <a:effectLst/>
        </p:spPr>
      </p:pic>
      <p:pic>
        <p:nvPicPr>
          <p:cNvPr id="6" name="Picture 5" descr="Tel-U.png"/>
          <p:cNvPicPr>
            <a:picLocks noChangeAspect="1"/>
          </p:cNvPicPr>
          <p:nvPr/>
        </p:nvPicPr>
        <p:blipFill>
          <a:blip r:embed="rId4" cstate="print"/>
          <a:stretch>
            <a:fillRect/>
          </a:stretch>
        </p:blipFill>
        <p:spPr>
          <a:xfrm>
            <a:off x="357158" y="214290"/>
            <a:ext cx="1143008" cy="1143008"/>
          </a:xfrm>
          <a:prstGeom prst="rect">
            <a:avLst/>
          </a:prstGeom>
        </p:spPr>
      </p:pic>
      <p:sp>
        <p:nvSpPr>
          <p:cNvPr id="7" name="Slide Number Placeholder 6"/>
          <p:cNvSpPr>
            <a:spLocks noGrp="1"/>
          </p:cNvSpPr>
          <p:nvPr>
            <p:ph type="sldNum" sz="quarter" idx="12"/>
          </p:nvPr>
        </p:nvSpPr>
        <p:spPr/>
        <p:txBody>
          <a:bodyPr/>
          <a:lstStyle/>
          <a:p>
            <a:fld id="{BBEA9C55-DF84-48B1-A654-5F0F2B7DCC05}" type="slidenum">
              <a:rPr lang="id-ID" smtClean="0"/>
              <a:pPr/>
              <a:t>5</a:t>
            </a:fld>
            <a:endParaRPr lang="id-ID"/>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Jenis Rangkaian Rectifier</a:t>
            </a:r>
            <a:endParaRPr lang="id-ID" dirty="0"/>
          </a:p>
        </p:txBody>
      </p:sp>
      <p:graphicFrame>
        <p:nvGraphicFramePr>
          <p:cNvPr id="3" name="Diagram 2"/>
          <p:cNvGraphicFramePr/>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descr="Tel-U.png"/>
          <p:cNvPicPr>
            <a:picLocks noChangeAspect="1"/>
          </p:cNvPicPr>
          <p:nvPr/>
        </p:nvPicPr>
        <p:blipFill>
          <a:blip r:embed="rId7" cstate="print"/>
          <a:stretch>
            <a:fillRect/>
          </a:stretch>
        </p:blipFill>
        <p:spPr>
          <a:xfrm>
            <a:off x="357158" y="214290"/>
            <a:ext cx="1143008" cy="1143008"/>
          </a:xfrm>
          <a:prstGeom prst="rect">
            <a:avLst/>
          </a:prstGeom>
        </p:spPr>
      </p:pic>
    </p:spTree>
    <p:extLst>
      <p:ext uri="{BB962C8B-B14F-4D97-AF65-F5344CB8AC3E}">
        <p14:creationId xmlns:p14="http://schemas.microsoft.com/office/powerpoint/2010/main" val="344265971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2"/>
          <p:cNvSpPr>
            <a:spLocks noGrp="1" noChangeArrowheads="1"/>
          </p:cNvSpPr>
          <p:nvPr>
            <p:ph type="title"/>
          </p:nvPr>
        </p:nvSpPr>
        <p:spPr/>
        <p:txBody>
          <a:bodyPr/>
          <a:lstStyle/>
          <a:p>
            <a:pPr eaLnBrk="1" hangingPunct="1"/>
            <a:r>
              <a:rPr lang="en-US" smtClean="0"/>
              <a:t>Setengah Gelombang</a:t>
            </a:r>
          </a:p>
        </p:txBody>
      </p:sp>
      <p:sp>
        <p:nvSpPr>
          <p:cNvPr id="2054" name="Rectangle 5"/>
          <p:cNvSpPr>
            <a:spLocks noChangeArrowheads="1"/>
          </p:cNvSpPr>
          <p:nvPr/>
        </p:nvSpPr>
        <p:spPr bwMode="auto">
          <a:xfrm>
            <a:off x="0" y="2543175"/>
            <a:ext cx="9144000" cy="0"/>
          </a:xfrm>
          <a:prstGeom prst="rect">
            <a:avLst/>
          </a:prstGeom>
          <a:noFill/>
          <a:ln w="9525">
            <a:noFill/>
            <a:miter lim="800000"/>
            <a:headEnd/>
            <a:tailEnd/>
          </a:ln>
        </p:spPr>
        <p:txBody>
          <a:bodyPr wrap="none" anchor="ctr">
            <a:spAutoFit/>
          </a:bodyPr>
          <a:lstStyle/>
          <a:p>
            <a:endParaRPr lang="id-ID"/>
          </a:p>
        </p:txBody>
      </p:sp>
      <p:sp>
        <p:nvSpPr>
          <p:cNvPr id="2055" name="Rectangle 7"/>
          <p:cNvSpPr>
            <a:spLocks noChangeArrowheads="1"/>
          </p:cNvSpPr>
          <p:nvPr/>
        </p:nvSpPr>
        <p:spPr bwMode="auto">
          <a:xfrm>
            <a:off x="0" y="2557463"/>
            <a:ext cx="9144000" cy="0"/>
          </a:xfrm>
          <a:prstGeom prst="rect">
            <a:avLst/>
          </a:prstGeom>
          <a:noFill/>
          <a:ln w="9525">
            <a:noFill/>
            <a:miter lim="800000"/>
            <a:headEnd/>
            <a:tailEnd/>
          </a:ln>
        </p:spPr>
        <p:txBody>
          <a:bodyPr wrap="none" anchor="ctr">
            <a:spAutoFit/>
          </a:bodyPr>
          <a:lstStyle/>
          <a:p>
            <a:endParaRPr lang="id-ID"/>
          </a:p>
        </p:txBody>
      </p:sp>
      <p:pic>
        <p:nvPicPr>
          <p:cNvPr id="41990" name="Picture 6"/>
          <p:cNvPicPr>
            <a:picLocks noChangeAspect="1" noChangeArrowheads="1"/>
          </p:cNvPicPr>
          <p:nvPr/>
        </p:nvPicPr>
        <p:blipFill>
          <a:blip r:embed="rId2" cstate="print"/>
          <a:srcRect/>
          <a:stretch>
            <a:fillRect/>
          </a:stretch>
        </p:blipFill>
        <p:spPr bwMode="auto">
          <a:xfrm>
            <a:off x="683568" y="2132856"/>
            <a:ext cx="4032448" cy="1845151"/>
          </a:xfrm>
          <a:prstGeom prst="rect">
            <a:avLst/>
          </a:prstGeom>
          <a:noFill/>
          <a:ln w="9525">
            <a:noFill/>
            <a:miter lim="800000"/>
            <a:headEnd/>
            <a:tailEnd/>
          </a:ln>
        </p:spPr>
      </p:pic>
      <p:pic>
        <p:nvPicPr>
          <p:cNvPr id="7" name="Picture 5" descr="half wave.jpg"/>
          <p:cNvPicPr>
            <a:picLocks noChangeAspect="1"/>
          </p:cNvPicPr>
          <p:nvPr/>
        </p:nvPicPr>
        <p:blipFill>
          <a:blip r:embed="rId3" cstate="print"/>
          <a:srcRect/>
          <a:stretch>
            <a:fillRect/>
          </a:stretch>
        </p:blipFill>
        <p:spPr bwMode="auto">
          <a:xfrm>
            <a:off x="611560" y="4509120"/>
            <a:ext cx="6328907" cy="1900039"/>
          </a:xfrm>
          <a:prstGeom prst="rect">
            <a:avLst/>
          </a:prstGeom>
          <a:noFill/>
          <a:ln w="9525">
            <a:noFill/>
            <a:miter lim="800000"/>
            <a:headEnd/>
            <a:tailEnd/>
          </a:ln>
        </p:spPr>
      </p:pic>
      <p:pic>
        <p:nvPicPr>
          <p:cNvPr id="8" name="Picture 7" descr="Tel-U.png"/>
          <p:cNvPicPr>
            <a:picLocks noChangeAspect="1"/>
          </p:cNvPicPr>
          <p:nvPr/>
        </p:nvPicPr>
        <p:blipFill>
          <a:blip r:embed="rId4" cstate="print"/>
          <a:stretch>
            <a:fillRect/>
          </a:stretch>
        </p:blipFill>
        <p:spPr>
          <a:xfrm>
            <a:off x="357158" y="214290"/>
            <a:ext cx="1143008" cy="1143008"/>
          </a:xfrm>
          <a:prstGeom prst="rect">
            <a:avLst/>
          </a:prstGeom>
        </p:spPr>
      </p:pic>
    </p:spTree>
    <p:extLst>
      <p:ext uri="{BB962C8B-B14F-4D97-AF65-F5344CB8AC3E}">
        <p14:creationId xmlns:p14="http://schemas.microsoft.com/office/powerpoint/2010/main" val="128450896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id-ID" dirty="0" smtClean="0"/>
              <a:t>Proses Menyearahkan </a:t>
            </a:r>
          </a:p>
        </p:txBody>
      </p:sp>
      <p:pic>
        <p:nvPicPr>
          <p:cNvPr id="45061" name="Picture 5"/>
          <p:cNvPicPr>
            <a:picLocks noChangeAspect="1" noChangeArrowheads="1"/>
          </p:cNvPicPr>
          <p:nvPr/>
        </p:nvPicPr>
        <p:blipFill>
          <a:blip r:embed="rId2" cstate="print"/>
          <a:srcRect/>
          <a:stretch>
            <a:fillRect/>
          </a:stretch>
        </p:blipFill>
        <p:spPr bwMode="auto">
          <a:xfrm>
            <a:off x="395536" y="1412776"/>
            <a:ext cx="8296275" cy="5172075"/>
          </a:xfrm>
          <a:prstGeom prst="rect">
            <a:avLst/>
          </a:prstGeom>
          <a:noFill/>
          <a:ln w="9525">
            <a:noFill/>
            <a:miter lim="800000"/>
            <a:headEnd/>
            <a:tailEnd/>
          </a:ln>
        </p:spPr>
      </p:pic>
      <p:pic>
        <p:nvPicPr>
          <p:cNvPr id="5" name="Picture 4" descr="Tel-U.png"/>
          <p:cNvPicPr>
            <a:picLocks noChangeAspect="1"/>
          </p:cNvPicPr>
          <p:nvPr/>
        </p:nvPicPr>
        <p:blipFill>
          <a:blip r:embed="rId3" cstate="print"/>
          <a:stretch>
            <a:fillRect/>
          </a:stretch>
        </p:blipFill>
        <p:spPr>
          <a:xfrm>
            <a:off x="357158" y="214290"/>
            <a:ext cx="1143008" cy="1143008"/>
          </a:xfrm>
          <a:prstGeom prst="rect">
            <a:avLst/>
          </a:prstGeom>
        </p:spPr>
      </p:pic>
    </p:spTree>
    <p:extLst>
      <p:ext uri="{BB962C8B-B14F-4D97-AF65-F5344CB8AC3E}">
        <p14:creationId xmlns:p14="http://schemas.microsoft.com/office/powerpoint/2010/main" val="51120875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id-ID" dirty="0" smtClean="0"/>
              <a:t>Analisa Sinyal</a:t>
            </a:r>
            <a:endParaRPr lang="id-ID" dirty="0"/>
          </a:p>
        </p:txBody>
      </p:sp>
      <p:sp>
        <p:nvSpPr>
          <p:cNvPr id="3078" name="Rectangle 5"/>
          <p:cNvSpPr>
            <a:spLocks noChangeArrowheads="1"/>
          </p:cNvSpPr>
          <p:nvPr/>
        </p:nvSpPr>
        <p:spPr bwMode="auto">
          <a:xfrm>
            <a:off x="0" y="1747838"/>
            <a:ext cx="9144000" cy="0"/>
          </a:xfrm>
          <a:prstGeom prst="rect">
            <a:avLst/>
          </a:prstGeom>
          <a:noFill/>
          <a:ln w="9525">
            <a:noFill/>
            <a:miter lim="800000"/>
            <a:headEnd/>
            <a:tailEnd/>
          </a:ln>
        </p:spPr>
        <p:txBody>
          <a:bodyPr wrap="none" anchor="ctr">
            <a:spAutoFit/>
          </a:bodyPr>
          <a:lstStyle/>
          <a:p>
            <a:endParaRPr lang="id-ID"/>
          </a:p>
        </p:txBody>
      </p:sp>
      <p:graphicFrame>
        <p:nvGraphicFramePr>
          <p:cNvPr id="3074" name="Object 4"/>
          <p:cNvGraphicFramePr>
            <a:graphicFrameLocks noChangeAspect="1"/>
          </p:cNvGraphicFramePr>
          <p:nvPr/>
        </p:nvGraphicFramePr>
        <p:xfrm>
          <a:off x="179512" y="1772816"/>
          <a:ext cx="2683023" cy="3819655"/>
        </p:xfrm>
        <a:graphic>
          <a:graphicData uri="http://schemas.openxmlformats.org/presentationml/2006/ole">
            <mc:AlternateContent xmlns:mc="http://schemas.openxmlformats.org/markup-compatibility/2006">
              <mc:Choice xmlns:v="urn:schemas-microsoft-com:vml" Requires="v">
                <p:oleObj spid="_x0000_s8196" name="Visio" r:id="rId3" imgW="2364486" imgH="3365373" progId="Visio.Drawing.11">
                  <p:embed/>
                </p:oleObj>
              </mc:Choice>
              <mc:Fallback>
                <p:oleObj name="Visio" r:id="rId3" imgW="2364486" imgH="3365373"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1772816"/>
                        <a:ext cx="2683023" cy="381965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9" name="Rectangle 7"/>
          <p:cNvSpPr>
            <a:spLocks noChangeArrowheads="1"/>
          </p:cNvSpPr>
          <p:nvPr/>
        </p:nvSpPr>
        <p:spPr bwMode="auto">
          <a:xfrm>
            <a:off x="0" y="2576513"/>
            <a:ext cx="9144000" cy="0"/>
          </a:xfrm>
          <a:prstGeom prst="rect">
            <a:avLst/>
          </a:prstGeom>
          <a:noFill/>
          <a:ln w="9525">
            <a:noFill/>
            <a:miter lim="800000"/>
            <a:headEnd/>
            <a:tailEnd/>
          </a:ln>
        </p:spPr>
        <p:txBody>
          <a:bodyPr wrap="none" anchor="ctr">
            <a:spAutoFit/>
          </a:bodyPr>
          <a:lstStyle/>
          <a:p>
            <a:endParaRPr lang="id-ID"/>
          </a:p>
        </p:txBody>
      </p:sp>
      <p:graphicFrame>
        <p:nvGraphicFramePr>
          <p:cNvPr id="3075" name="Object 6"/>
          <p:cNvGraphicFramePr>
            <a:graphicFrameLocks noChangeAspect="1"/>
          </p:cNvGraphicFramePr>
          <p:nvPr/>
        </p:nvGraphicFramePr>
        <p:xfrm>
          <a:off x="3059832" y="1628800"/>
          <a:ext cx="5785538" cy="4475460"/>
        </p:xfrm>
        <a:graphic>
          <a:graphicData uri="http://schemas.openxmlformats.org/presentationml/2006/ole">
            <mc:AlternateContent xmlns:mc="http://schemas.openxmlformats.org/markup-compatibility/2006">
              <mc:Choice xmlns:v="urn:schemas-microsoft-com:vml" Requires="v">
                <p:oleObj spid="_x0000_s8197" name="Equation" r:id="rId5" imgW="2793960" imgH="2158920" progId="Equation.3">
                  <p:embed/>
                </p:oleObj>
              </mc:Choice>
              <mc:Fallback>
                <p:oleObj name="Equation" r:id="rId5" imgW="2793960" imgH="215892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59832" y="1628800"/>
                        <a:ext cx="5785538" cy="447546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0" name="Picture 9" descr="Tel-U.png"/>
          <p:cNvPicPr>
            <a:picLocks noChangeAspect="1"/>
          </p:cNvPicPr>
          <p:nvPr/>
        </p:nvPicPr>
        <p:blipFill>
          <a:blip r:embed="rId7" cstate="print"/>
          <a:stretch>
            <a:fillRect/>
          </a:stretch>
        </p:blipFill>
        <p:spPr>
          <a:xfrm>
            <a:off x="357158" y="214290"/>
            <a:ext cx="1143008" cy="1143008"/>
          </a:xfrm>
          <a:prstGeom prst="rect">
            <a:avLst/>
          </a:prstGeom>
        </p:spPr>
      </p:pic>
    </p:spTree>
    <p:extLst>
      <p:ext uri="{BB962C8B-B14F-4D97-AF65-F5344CB8AC3E}">
        <p14:creationId xmlns:p14="http://schemas.microsoft.com/office/powerpoint/2010/main" val="192777226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noAutofit/>
          </a:bodyPr>
          <a:lstStyle/>
          <a:p>
            <a:r>
              <a:rPr lang="en-US" sz="3600" dirty="0" err="1"/>
              <a:t>Bentuk</a:t>
            </a:r>
            <a:r>
              <a:rPr lang="en-US" sz="3600" dirty="0"/>
              <a:t> </a:t>
            </a:r>
            <a:r>
              <a:rPr lang="en-US" sz="3600" dirty="0" err="1"/>
              <a:t>Sinyal</a:t>
            </a:r>
            <a:r>
              <a:rPr lang="en-US" sz="3600" dirty="0"/>
              <a:t> </a:t>
            </a:r>
            <a:r>
              <a:rPr lang="id-ID" sz="3600" dirty="0" smtClean="0"/>
              <a:t/>
            </a:r>
            <a:br>
              <a:rPr lang="id-ID" sz="3600" dirty="0" smtClean="0"/>
            </a:br>
            <a:r>
              <a:rPr lang="en-US" sz="3600" dirty="0" err="1" smtClean="0"/>
              <a:t>Penyearah</a:t>
            </a:r>
            <a:r>
              <a:rPr lang="en-US" sz="3600" dirty="0" smtClean="0"/>
              <a:t> ½ </a:t>
            </a:r>
            <a:r>
              <a:rPr lang="en-US" sz="3600" dirty="0" err="1" smtClean="0"/>
              <a:t>Gelombang</a:t>
            </a:r>
            <a:endParaRPr lang="en-US" sz="3600" dirty="0"/>
          </a:p>
        </p:txBody>
      </p:sp>
      <p:sp>
        <p:nvSpPr>
          <p:cNvPr id="7171" name="Rectangle 3"/>
          <p:cNvSpPr>
            <a:spLocks noGrp="1" noChangeArrowheads="1"/>
          </p:cNvSpPr>
          <p:nvPr>
            <p:ph idx="1"/>
          </p:nvPr>
        </p:nvSpPr>
        <p:spPr/>
        <p:txBody>
          <a:bodyPr/>
          <a:lstStyle/>
          <a:p>
            <a:pPr>
              <a:lnSpc>
                <a:spcPct val="80000"/>
              </a:lnSpc>
            </a:pPr>
            <a:endParaRPr lang="id-ID" sz="2600" dirty="0" smtClean="0"/>
          </a:p>
          <a:p>
            <a:pPr>
              <a:lnSpc>
                <a:spcPct val="80000"/>
              </a:lnSpc>
            </a:pPr>
            <a:r>
              <a:rPr lang="en-US" sz="2600" dirty="0" err="1" smtClean="0"/>
              <a:t>Vdc</a:t>
            </a:r>
            <a:r>
              <a:rPr lang="en-US" sz="2600" dirty="0" smtClean="0"/>
              <a:t> </a:t>
            </a:r>
            <a:r>
              <a:rPr lang="en-US" sz="2600" dirty="0"/>
              <a:t>= 0,318 </a:t>
            </a:r>
            <a:r>
              <a:rPr lang="en-US" sz="2600" dirty="0" err="1"/>
              <a:t>Vm</a:t>
            </a:r>
            <a:r>
              <a:rPr lang="en-US" sz="2600" dirty="0"/>
              <a:t>.</a:t>
            </a:r>
          </a:p>
          <a:p>
            <a:pPr>
              <a:lnSpc>
                <a:spcPct val="80000"/>
              </a:lnSpc>
            </a:pPr>
            <a:r>
              <a:rPr lang="en-US" sz="2600" dirty="0"/>
              <a:t>PIV rating = </a:t>
            </a:r>
            <a:r>
              <a:rPr lang="en-US" sz="2600" dirty="0" err="1"/>
              <a:t>Vm</a:t>
            </a:r>
            <a:r>
              <a:rPr lang="en-US" sz="2600" dirty="0"/>
              <a:t>.</a:t>
            </a:r>
          </a:p>
          <a:p>
            <a:pPr>
              <a:lnSpc>
                <a:spcPct val="80000"/>
              </a:lnSpc>
            </a:pPr>
            <a:r>
              <a:rPr lang="en-US" sz="2600" dirty="0" err="1"/>
              <a:t>Vripple</a:t>
            </a:r>
            <a:r>
              <a:rPr lang="en-US" sz="2600" dirty="0"/>
              <a:t> = </a:t>
            </a:r>
            <a:r>
              <a:rPr lang="en-US" sz="2600" dirty="0" err="1"/>
              <a:t>Vm</a:t>
            </a:r>
            <a:r>
              <a:rPr lang="en-US" sz="2600" dirty="0"/>
              <a:t>.</a:t>
            </a:r>
          </a:p>
        </p:txBody>
      </p:sp>
      <p:grpSp>
        <p:nvGrpSpPr>
          <p:cNvPr id="7" name="Group 107"/>
          <p:cNvGrpSpPr>
            <a:grpSpLocks/>
          </p:cNvGrpSpPr>
          <p:nvPr/>
        </p:nvGrpSpPr>
        <p:grpSpPr bwMode="auto">
          <a:xfrm>
            <a:off x="1763688" y="3212976"/>
            <a:ext cx="4932363" cy="1874838"/>
            <a:chOff x="288" y="2200"/>
            <a:chExt cx="3107" cy="1181"/>
          </a:xfrm>
        </p:grpSpPr>
        <p:sp>
          <p:nvSpPr>
            <p:cNvPr id="8" name="Text Box 67"/>
            <p:cNvSpPr txBox="1">
              <a:spLocks noChangeArrowheads="1"/>
            </p:cNvSpPr>
            <p:nvPr/>
          </p:nvSpPr>
          <p:spPr bwMode="auto">
            <a:xfrm>
              <a:off x="3074" y="2942"/>
              <a:ext cx="321" cy="295"/>
            </a:xfrm>
            <a:prstGeom prst="rect">
              <a:avLst/>
            </a:prstGeom>
            <a:noFill/>
            <a:ln w="9525">
              <a:noFill/>
              <a:miter lim="800000"/>
              <a:headEnd/>
              <a:tailEnd/>
            </a:ln>
          </p:spPr>
          <p:txBody>
            <a:bodyPr/>
            <a:lstStyle/>
            <a:p>
              <a:pPr eaLnBrk="0" hangingPunct="0"/>
              <a:r>
                <a:rPr lang="en-US" sz="1400">
                  <a:latin typeface="Times New Roman" pitchFamily="18" charset="0"/>
                </a:rPr>
                <a:t>t</a:t>
              </a:r>
            </a:p>
          </p:txBody>
        </p:sp>
        <p:sp>
          <p:nvSpPr>
            <p:cNvPr id="9" name="Line 68"/>
            <p:cNvSpPr>
              <a:spLocks noChangeShapeType="1"/>
            </p:cNvSpPr>
            <p:nvPr/>
          </p:nvSpPr>
          <p:spPr bwMode="auto">
            <a:xfrm>
              <a:off x="502" y="2495"/>
              <a:ext cx="0" cy="591"/>
            </a:xfrm>
            <a:prstGeom prst="line">
              <a:avLst/>
            </a:prstGeom>
            <a:noFill/>
            <a:ln w="9525">
              <a:solidFill>
                <a:srgbClr val="000000"/>
              </a:solidFill>
              <a:round/>
              <a:headEnd type="arrow" w="med" len="med"/>
              <a:tailEnd/>
            </a:ln>
          </p:spPr>
          <p:txBody>
            <a:bodyPr/>
            <a:lstStyle/>
            <a:p>
              <a:endParaRPr lang="id-ID"/>
            </a:p>
          </p:txBody>
        </p:sp>
        <p:sp>
          <p:nvSpPr>
            <p:cNvPr id="10" name="Line 69"/>
            <p:cNvSpPr>
              <a:spLocks noChangeShapeType="1"/>
            </p:cNvSpPr>
            <p:nvPr/>
          </p:nvSpPr>
          <p:spPr bwMode="auto">
            <a:xfrm>
              <a:off x="502" y="3086"/>
              <a:ext cx="2572" cy="0"/>
            </a:xfrm>
            <a:prstGeom prst="line">
              <a:avLst/>
            </a:prstGeom>
            <a:noFill/>
            <a:ln w="9525">
              <a:solidFill>
                <a:srgbClr val="000000"/>
              </a:solidFill>
              <a:round/>
              <a:headEnd/>
              <a:tailEnd type="arrow" w="med" len="med"/>
            </a:ln>
          </p:spPr>
          <p:txBody>
            <a:bodyPr/>
            <a:lstStyle/>
            <a:p>
              <a:endParaRPr lang="id-ID"/>
            </a:p>
          </p:txBody>
        </p:sp>
        <p:sp>
          <p:nvSpPr>
            <p:cNvPr id="11" name="Arc 70"/>
            <p:cNvSpPr>
              <a:spLocks/>
            </p:cNvSpPr>
            <p:nvPr/>
          </p:nvSpPr>
          <p:spPr bwMode="auto">
            <a:xfrm>
              <a:off x="1038" y="3086"/>
              <a:ext cx="536" cy="295"/>
            </a:xfrm>
            <a:custGeom>
              <a:avLst/>
              <a:gdLst>
                <a:gd name="G0" fmla="+- 21600 0 0"/>
                <a:gd name="G1" fmla="+- 959 0 0"/>
                <a:gd name="G2" fmla="+- 21600 0 0"/>
                <a:gd name="T0" fmla="*/ 43192 w 43200"/>
                <a:gd name="T1" fmla="*/ 375 h 22559"/>
                <a:gd name="T2" fmla="*/ 21 w 43200"/>
                <a:gd name="T3" fmla="*/ 0 h 22559"/>
                <a:gd name="T4" fmla="*/ 21600 w 43200"/>
                <a:gd name="T5" fmla="*/ 959 h 22559"/>
              </a:gdLst>
              <a:ahLst/>
              <a:cxnLst>
                <a:cxn ang="0">
                  <a:pos x="T0" y="T1"/>
                </a:cxn>
                <a:cxn ang="0">
                  <a:pos x="T2" y="T3"/>
                </a:cxn>
                <a:cxn ang="0">
                  <a:pos x="T4" y="T5"/>
                </a:cxn>
              </a:cxnLst>
              <a:rect l="0" t="0" r="r" b="b"/>
              <a:pathLst>
                <a:path w="43200" h="22559" fill="none" extrusionOk="0">
                  <a:moveTo>
                    <a:pt x="43192" y="374"/>
                  </a:moveTo>
                  <a:cubicBezTo>
                    <a:pt x="43197" y="569"/>
                    <a:pt x="43200" y="764"/>
                    <a:pt x="43200" y="959"/>
                  </a:cubicBezTo>
                  <a:cubicBezTo>
                    <a:pt x="43200" y="12888"/>
                    <a:pt x="33529" y="22559"/>
                    <a:pt x="21600" y="22559"/>
                  </a:cubicBezTo>
                  <a:cubicBezTo>
                    <a:pt x="9670" y="22559"/>
                    <a:pt x="0" y="12888"/>
                    <a:pt x="0" y="959"/>
                  </a:cubicBezTo>
                  <a:cubicBezTo>
                    <a:pt x="-1" y="639"/>
                    <a:pt x="7" y="319"/>
                    <a:pt x="21" y="0"/>
                  </a:cubicBezTo>
                </a:path>
                <a:path w="43200" h="22559" stroke="0" extrusionOk="0">
                  <a:moveTo>
                    <a:pt x="43192" y="374"/>
                  </a:moveTo>
                  <a:cubicBezTo>
                    <a:pt x="43197" y="569"/>
                    <a:pt x="43200" y="764"/>
                    <a:pt x="43200" y="959"/>
                  </a:cubicBezTo>
                  <a:cubicBezTo>
                    <a:pt x="43200" y="12888"/>
                    <a:pt x="33529" y="22559"/>
                    <a:pt x="21600" y="22559"/>
                  </a:cubicBezTo>
                  <a:cubicBezTo>
                    <a:pt x="9670" y="22559"/>
                    <a:pt x="0" y="12888"/>
                    <a:pt x="0" y="959"/>
                  </a:cubicBezTo>
                  <a:cubicBezTo>
                    <a:pt x="-1" y="639"/>
                    <a:pt x="7" y="319"/>
                    <a:pt x="21" y="0"/>
                  </a:cubicBezTo>
                  <a:lnTo>
                    <a:pt x="21600" y="959"/>
                  </a:lnTo>
                  <a:close/>
                </a:path>
              </a:pathLst>
            </a:custGeom>
            <a:solidFill>
              <a:srgbClr val="DDDDDD"/>
            </a:solidFill>
            <a:ln w="9525">
              <a:solidFill>
                <a:srgbClr val="000000"/>
              </a:solidFill>
              <a:round/>
              <a:headEnd/>
              <a:tailEnd/>
            </a:ln>
          </p:spPr>
          <p:txBody>
            <a:bodyPr/>
            <a:lstStyle/>
            <a:p>
              <a:endParaRPr lang="id-ID"/>
            </a:p>
          </p:txBody>
        </p:sp>
        <p:sp>
          <p:nvSpPr>
            <p:cNvPr id="12" name="Arc 71"/>
            <p:cNvSpPr>
              <a:spLocks/>
            </p:cNvSpPr>
            <p:nvPr/>
          </p:nvSpPr>
          <p:spPr bwMode="auto">
            <a:xfrm flipV="1">
              <a:off x="502" y="2791"/>
              <a:ext cx="536" cy="295"/>
            </a:xfrm>
            <a:custGeom>
              <a:avLst/>
              <a:gdLst>
                <a:gd name="G0" fmla="+- 21600 0 0"/>
                <a:gd name="G1" fmla="+- 959 0 0"/>
                <a:gd name="G2" fmla="+- 21600 0 0"/>
                <a:gd name="T0" fmla="*/ 43192 w 43200"/>
                <a:gd name="T1" fmla="*/ 375 h 22559"/>
                <a:gd name="T2" fmla="*/ 21 w 43200"/>
                <a:gd name="T3" fmla="*/ 0 h 22559"/>
                <a:gd name="T4" fmla="*/ 21600 w 43200"/>
                <a:gd name="T5" fmla="*/ 959 h 22559"/>
              </a:gdLst>
              <a:ahLst/>
              <a:cxnLst>
                <a:cxn ang="0">
                  <a:pos x="T0" y="T1"/>
                </a:cxn>
                <a:cxn ang="0">
                  <a:pos x="T2" y="T3"/>
                </a:cxn>
                <a:cxn ang="0">
                  <a:pos x="T4" y="T5"/>
                </a:cxn>
              </a:cxnLst>
              <a:rect l="0" t="0" r="r" b="b"/>
              <a:pathLst>
                <a:path w="43200" h="22559" fill="none" extrusionOk="0">
                  <a:moveTo>
                    <a:pt x="43192" y="374"/>
                  </a:moveTo>
                  <a:cubicBezTo>
                    <a:pt x="43197" y="569"/>
                    <a:pt x="43200" y="764"/>
                    <a:pt x="43200" y="959"/>
                  </a:cubicBezTo>
                  <a:cubicBezTo>
                    <a:pt x="43200" y="12888"/>
                    <a:pt x="33529" y="22559"/>
                    <a:pt x="21600" y="22559"/>
                  </a:cubicBezTo>
                  <a:cubicBezTo>
                    <a:pt x="9670" y="22559"/>
                    <a:pt x="0" y="12888"/>
                    <a:pt x="0" y="959"/>
                  </a:cubicBezTo>
                  <a:cubicBezTo>
                    <a:pt x="-1" y="639"/>
                    <a:pt x="7" y="319"/>
                    <a:pt x="21" y="0"/>
                  </a:cubicBezTo>
                </a:path>
                <a:path w="43200" h="22559" stroke="0" extrusionOk="0">
                  <a:moveTo>
                    <a:pt x="43192" y="374"/>
                  </a:moveTo>
                  <a:cubicBezTo>
                    <a:pt x="43197" y="569"/>
                    <a:pt x="43200" y="764"/>
                    <a:pt x="43200" y="959"/>
                  </a:cubicBezTo>
                  <a:cubicBezTo>
                    <a:pt x="43200" y="12888"/>
                    <a:pt x="33529" y="22559"/>
                    <a:pt x="21600" y="22559"/>
                  </a:cubicBezTo>
                  <a:cubicBezTo>
                    <a:pt x="9670" y="22559"/>
                    <a:pt x="0" y="12888"/>
                    <a:pt x="0" y="959"/>
                  </a:cubicBezTo>
                  <a:cubicBezTo>
                    <a:pt x="-1" y="639"/>
                    <a:pt x="7" y="319"/>
                    <a:pt x="21" y="0"/>
                  </a:cubicBezTo>
                  <a:lnTo>
                    <a:pt x="21600" y="959"/>
                  </a:lnTo>
                  <a:close/>
                </a:path>
              </a:pathLst>
            </a:custGeom>
            <a:noFill/>
            <a:ln w="9525">
              <a:solidFill>
                <a:srgbClr val="000000"/>
              </a:solidFill>
              <a:round/>
              <a:headEnd/>
              <a:tailEnd/>
            </a:ln>
          </p:spPr>
          <p:txBody>
            <a:bodyPr/>
            <a:lstStyle/>
            <a:p>
              <a:endParaRPr lang="id-ID"/>
            </a:p>
          </p:txBody>
        </p:sp>
        <p:sp>
          <p:nvSpPr>
            <p:cNvPr id="13" name="Arc 72"/>
            <p:cNvSpPr>
              <a:spLocks/>
            </p:cNvSpPr>
            <p:nvPr/>
          </p:nvSpPr>
          <p:spPr bwMode="auto">
            <a:xfrm flipV="1">
              <a:off x="1574" y="2791"/>
              <a:ext cx="536" cy="295"/>
            </a:xfrm>
            <a:custGeom>
              <a:avLst/>
              <a:gdLst>
                <a:gd name="G0" fmla="+- 21600 0 0"/>
                <a:gd name="G1" fmla="+- 959 0 0"/>
                <a:gd name="G2" fmla="+- 21600 0 0"/>
                <a:gd name="T0" fmla="*/ 43192 w 43200"/>
                <a:gd name="T1" fmla="*/ 375 h 22559"/>
                <a:gd name="T2" fmla="*/ 21 w 43200"/>
                <a:gd name="T3" fmla="*/ 0 h 22559"/>
                <a:gd name="T4" fmla="*/ 21600 w 43200"/>
                <a:gd name="T5" fmla="*/ 959 h 22559"/>
              </a:gdLst>
              <a:ahLst/>
              <a:cxnLst>
                <a:cxn ang="0">
                  <a:pos x="T0" y="T1"/>
                </a:cxn>
                <a:cxn ang="0">
                  <a:pos x="T2" y="T3"/>
                </a:cxn>
                <a:cxn ang="0">
                  <a:pos x="T4" y="T5"/>
                </a:cxn>
              </a:cxnLst>
              <a:rect l="0" t="0" r="r" b="b"/>
              <a:pathLst>
                <a:path w="43200" h="22559" fill="none" extrusionOk="0">
                  <a:moveTo>
                    <a:pt x="43192" y="374"/>
                  </a:moveTo>
                  <a:cubicBezTo>
                    <a:pt x="43197" y="569"/>
                    <a:pt x="43200" y="764"/>
                    <a:pt x="43200" y="959"/>
                  </a:cubicBezTo>
                  <a:cubicBezTo>
                    <a:pt x="43200" y="12888"/>
                    <a:pt x="33529" y="22559"/>
                    <a:pt x="21600" y="22559"/>
                  </a:cubicBezTo>
                  <a:cubicBezTo>
                    <a:pt x="9670" y="22559"/>
                    <a:pt x="0" y="12888"/>
                    <a:pt x="0" y="959"/>
                  </a:cubicBezTo>
                  <a:cubicBezTo>
                    <a:pt x="-1" y="639"/>
                    <a:pt x="7" y="319"/>
                    <a:pt x="21" y="0"/>
                  </a:cubicBezTo>
                </a:path>
                <a:path w="43200" h="22559" stroke="0" extrusionOk="0">
                  <a:moveTo>
                    <a:pt x="43192" y="374"/>
                  </a:moveTo>
                  <a:cubicBezTo>
                    <a:pt x="43197" y="569"/>
                    <a:pt x="43200" y="764"/>
                    <a:pt x="43200" y="959"/>
                  </a:cubicBezTo>
                  <a:cubicBezTo>
                    <a:pt x="43200" y="12888"/>
                    <a:pt x="33529" y="22559"/>
                    <a:pt x="21600" y="22559"/>
                  </a:cubicBezTo>
                  <a:cubicBezTo>
                    <a:pt x="9670" y="22559"/>
                    <a:pt x="0" y="12888"/>
                    <a:pt x="0" y="959"/>
                  </a:cubicBezTo>
                  <a:cubicBezTo>
                    <a:pt x="-1" y="639"/>
                    <a:pt x="7" y="319"/>
                    <a:pt x="21" y="0"/>
                  </a:cubicBezTo>
                  <a:lnTo>
                    <a:pt x="21600" y="959"/>
                  </a:lnTo>
                  <a:close/>
                </a:path>
              </a:pathLst>
            </a:custGeom>
            <a:noFill/>
            <a:ln w="9525">
              <a:solidFill>
                <a:srgbClr val="000000"/>
              </a:solidFill>
              <a:round/>
              <a:headEnd/>
              <a:tailEnd/>
            </a:ln>
          </p:spPr>
          <p:txBody>
            <a:bodyPr/>
            <a:lstStyle/>
            <a:p>
              <a:endParaRPr lang="id-ID"/>
            </a:p>
          </p:txBody>
        </p:sp>
        <p:sp>
          <p:nvSpPr>
            <p:cNvPr id="14" name="Arc 73"/>
            <p:cNvSpPr>
              <a:spLocks/>
            </p:cNvSpPr>
            <p:nvPr/>
          </p:nvSpPr>
          <p:spPr bwMode="auto">
            <a:xfrm>
              <a:off x="2110" y="3086"/>
              <a:ext cx="535" cy="295"/>
            </a:xfrm>
            <a:custGeom>
              <a:avLst/>
              <a:gdLst>
                <a:gd name="G0" fmla="+- 21600 0 0"/>
                <a:gd name="G1" fmla="+- 959 0 0"/>
                <a:gd name="G2" fmla="+- 21600 0 0"/>
                <a:gd name="T0" fmla="*/ 43192 w 43200"/>
                <a:gd name="T1" fmla="*/ 375 h 22559"/>
                <a:gd name="T2" fmla="*/ 21 w 43200"/>
                <a:gd name="T3" fmla="*/ 0 h 22559"/>
                <a:gd name="T4" fmla="*/ 21600 w 43200"/>
                <a:gd name="T5" fmla="*/ 959 h 22559"/>
              </a:gdLst>
              <a:ahLst/>
              <a:cxnLst>
                <a:cxn ang="0">
                  <a:pos x="T0" y="T1"/>
                </a:cxn>
                <a:cxn ang="0">
                  <a:pos x="T2" y="T3"/>
                </a:cxn>
                <a:cxn ang="0">
                  <a:pos x="T4" y="T5"/>
                </a:cxn>
              </a:cxnLst>
              <a:rect l="0" t="0" r="r" b="b"/>
              <a:pathLst>
                <a:path w="43200" h="22559" fill="none" extrusionOk="0">
                  <a:moveTo>
                    <a:pt x="43192" y="374"/>
                  </a:moveTo>
                  <a:cubicBezTo>
                    <a:pt x="43197" y="569"/>
                    <a:pt x="43200" y="764"/>
                    <a:pt x="43200" y="959"/>
                  </a:cubicBezTo>
                  <a:cubicBezTo>
                    <a:pt x="43200" y="12888"/>
                    <a:pt x="33529" y="22559"/>
                    <a:pt x="21600" y="22559"/>
                  </a:cubicBezTo>
                  <a:cubicBezTo>
                    <a:pt x="9670" y="22559"/>
                    <a:pt x="0" y="12888"/>
                    <a:pt x="0" y="959"/>
                  </a:cubicBezTo>
                  <a:cubicBezTo>
                    <a:pt x="-1" y="639"/>
                    <a:pt x="7" y="319"/>
                    <a:pt x="21" y="0"/>
                  </a:cubicBezTo>
                </a:path>
                <a:path w="43200" h="22559" stroke="0" extrusionOk="0">
                  <a:moveTo>
                    <a:pt x="43192" y="374"/>
                  </a:moveTo>
                  <a:cubicBezTo>
                    <a:pt x="43197" y="569"/>
                    <a:pt x="43200" y="764"/>
                    <a:pt x="43200" y="959"/>
                  </a:cubicBezTo>
                  <a:cubicBezTo>
                    <a:pt x="43200" y="12888"/>
                    <a:pt x="33529" y="22559"/>
                    <a:pt x="21600" y="22559"/>
                  </a:cubicBezTo>
                  <a:cubicBezTo>
                    <a:pt x="9670" y="22559"/>
                    <a:pt x="0" y="12888"/>
                    <a:pt x="0" y="959"/>
                  </a:cubicBezTo>
                  <a:cubicBezTo>
                    <a:pt x="-1" y="639"/>
                    <a:pt x="7" y="319"/>
                    <a:pt x="21" y="0"/>
                  </a:cubicBezTo>
                  <a:lnTo>
                    <a:pt x="21600" y="959"/>
                  </a:lnTo>
                  <a:close/>
                </a:path>
              </a:pathLst>
            </a:custGeom>
            <a:solidFill>
              <a:srgbClr val="DDDDDD"/>
            </a:solidFill>
            <a:ln w="9525">
              <a:solidFill>
                <a:srgbClr val="000000"/>
              </a:solidFill>
              <a:round/>
              <a:headEnd/>
              <a:tailEnd/>
            </a:ln>
          </p:spPr>
          <p:txBody>
            <a:bodyPr/>
            <a:lstStyle/>
            <a:p>
              <a:endParaRPr lang="id-ID"/>
            </a:p>
          </p:txBody>
        </p:sp>
        <p:sp>
          <p:nvSpPr>
            <p:cNvPr id="15" name="Text Box 74"/>
            <p:cNvSpPr txBox="1">
              <a:spLocks noChangeArrowheads="1"/>
            </p:cNvSpPr>
            <p:nvPr/>
          </p:nvSpPr>
          <p:spPr bwMode="auto">
            <a:xfrm>
              <a:off x="288" y="2200"/>
              <a:ext cx="429" cy="295"/>
            </a:xfrm>
            <a:prstGeom prst="rect">
              <a:avLst/>
            </a:prstGeom>
            <a:noFill/>
            <a:ln w="9525">
              <a:noFill/>
              <a:miter lim="800000"/>
              <a:headEnd/>
              <a:tailEnd/>
            </a:ln>
          </p:spPr>
          <p:txBody>
            <a:bodyPr/>
            <a:lstStyle/>
            <a:p>
              <a:pPr eaLnBrk="0" hangingPunct="0"/>
              <a:r>
                <a:rPr lang="en-US" sz="1400">
                  <a:latin typeface="Times New Roman" pitchFamily="18" charset="0"/>
                </a:rPr>
                <a:t> V</a:t>
              </a:r>
              <a:r>
                <a:rPr lang="en-US" sz="1400" baseline="-25000">
                  <a:latin typeface="Times New Roman" pitchFamily="18" charset="0"/>
                </a:rPr>
                <a:t>i</a:t>
              </a:r>
              <a:endParaRPr lang="en-US" sz="1400">
                <a:latin typeface="Times New Roman" pitchFamily="18" charset="0"/>
              </a:endParaRPr>
            </a:p>
          </p:txBody>
        </p:sp>
        <p:sp>
          <p:nvSpPr>
            <p:cNvPr id="16" name="Text Box 81"/>
            <p:cNvSpPr txBox="1">
              <a:spLocks noChangeArrowheads="1"/>
            </p:cNvSpPr>
            <p:nvPr/>
          </p:nvSpPr>
          <p:spPr bwMode="auto">
            <a:xfrm>
              <a:off x="672" y="2824"/>
              <a:ext cx="240" cy="288"/>
            </a:xfrm>
            <a:prstGeom prst="rect">
              <a:avLst/>
            </a:prstGeom>
            <a:noFill/>
            <a:ln w="9525">
              <a:noFill/>
              <a:miter lim="800000"/>
              <a:headEnd/>
              <a:tailEnd/>
            </a:ln>
            <a:effectLst/>
          </p:spPr>
          <p:txBody>
            <a:bodyPr>
              <a:spAutoFit/>
            </a:bodyPr>
            <a:lstStyle/>
            <a:p>
              <a:pPr>
                <a:spcBef>
                  <a:spcPct val="50000"/>
                </a:spcBef>
              </a:pPr>
              <a:r>
                <a:rPr lang="en-US">
                  <a:latin typeface="Times New Roman" pitchFamily="18" charset="0"/>
                </a:rPr>
                <a:t>+</a:t>
              </a:r>
            </a:p>
          </p:txBody>
        </p:sp>
        <p:sp>
          <p:nvSpPr>
            <p:cNvPr id="17" name="Text Box 82"/>
            <p:cNvSpPr txBox="1">
              <a:spLocks noChangeArrowheads="1"/>
            </p:cNvSpPr>
            <p:nvPr/>
          </p:nvSpPr>
          <p:spPr bwMode="auto">
            <a:xfrm>
              <a:off x="1728" y="2824"/>
              <a:ext cx="240" cy="288"/>
            </a:xfrm>
            <a:prstGeom prst="rect">
              <a:avLst/>
            </a:prstGeom>
            <a:noFill/>
            <a:ln w="9525">
              <a:noFill/>
              <a:miter lim="800000"/>
              <a:headEnd/>
              <a:tailEnd/>
            </a:ln>
            <a:effectLst/>
          </p:spPr>
          <p:txBody>
            <a:bodyPr>
              <a:spAutoFit/>
            </a:bodyPr>
            <a:lstStyle/>
            <a:p>
              <a:pPr>
                <a:spcBef>
                  <a:spcPct val="50000"/>
                </a:spcBef>
              </a:pPr>
              <a:r>
                <a:rPr lang="en-US">
                  <a:latin typeface="Times New Roman" pitchFamily="18" charset="0"/>
                </a:rPr>
                <a:t>+</a:t>
              </a:r>
            </a:p>
          </p:txBody>
        </p:sp>
        <p:sp>
          <p:nvSpPr>
            <p:cNvPr id="18" name="Text Box 83"/>
            <p:cNvSpPr txBox="1">
              <a:spLocks noChangeArrowheads="1"/>
            </p:cNvSpPr>
            <p:nvPr/>
          </p:nvSpPr>
          <p:spPr bwMode="auto">
            <a:xfrm>
              <a:off x="1200" y="2968"/>
              <a:ext cx="240" cy="288"/>
            </a:xfrm>
            <a:prstGeom prst="rect">
              <a:avLst/>
            </a:prstGeom>
            <a:noFill/>
            <a:ln w="9525">
              <a:noFill/>
              <a:miter lim="800000"/>
              <a:headEnd/>
              <a:tailEnd/>
            </a:ln>
            <a:effectLst/>
          </p:spPr>
          <p:txBody>
            <a:bodyPr>
              <a:spAutoFit/>
            </a:bodyPr>
            <a:lstStyle/>
            <a:p>
              <a:pPr>
                <a:spcBef>
                  <a:spcPct val="50000"/>
                </a:spcBef>
              </a:pPr>
              <a:r>
                <a:rPr lang="en-US">
                  <a:latin typeface="Times New Roman" pitchFamily="18" charset="0"/>
                </a:rPr>
                <a:t>_</a:t>
              </a:r>
            </a:p>
          </p:txBody>
        </p:sp>
        <p:sp>
          <p:nvSpPr>
            <p:cNvPr id="19" name="Text Box 84"/>
            <p:cNvSpPr txBox="1">
              <a:spLocks noChangeArrowheads="1"/>
            </p:cNvSpPr>
            <p:nvPr/>
          </p:nvSpPr>
          <p:spPr bwMode="auto">
            <a:xfrm>
              <a:off x="2256" y="2968"/>
              <a:ext cx="240" cy="288"/>
            </a:xfrm>
            <a:prstGeom prst="rect">
              <a:avLst/>
            </a:prstGeom>
            <a:noFill/>
            <a:ln w="9525">
              <a:noFill/>
              <a:miter lim="800000"/>
              <a:headEnd/>
              <a:tailEnd/>
            </a:ln>
            <a:effectLst/>
          </p:spPr>
          <p:txBody>
            <a:bodyPr>
              <a:spAutoFit/>
            </a:bodyPr>
            <a:lstStyle/>
            <a:p>
              <a:pPr>
                <a:spcBef>
                  <a:spcPct val="50000"/>
                </a:spcBef>
              </a:pPr>
              <a:r>
                <a:rPr lang="en-US">
                  <a:latin typeface="Times New Roman" pitchFamily="18" charset="0"/>
                </a:rPr>
                <a:t>_</a:t>
              </a:r>
            </a:p>
          </p:txBody>
        </p:sp>
      </p:grpSp>
      <p:grpSp>
        <p:nvGrpSpPr>
          <p:cNvPr id="20" name="Group 109"/>
          <p:cNvGrpSpPr>
            <a:grpSpLocks/>
          </p:cNvGrpSpPr>
          <p:nvPr/>
        </p:nvGrpSpPr>
        <p:grpSpPr bwMode="auto">
          <a:xfrm>
            <a:off x="1763688" y="4869160"/>
            <a:ext cx="4932363" cy="1719262"/>
            <a:chOff x="288" y="3237"/>
            <a:chExt cx="3107" cy="1083"/>
          </a:xfrm>
        </p:grpSpPr>
        <p:sp>
          <p:nvSpPr>
            <p:cNvPr id="21" name="Line 75"/>
            <p:cNvSpPr>
              <a:spLocks noChangeShapeType="1"/>
            </p:cNvSpPr>
            <p:nvPr/>
          </p:nvSpPr>
          <p:spPr bwMode="auto">
            <a:xfrm>
              <a:off x="502" y="3532"/>
              <a:ext cx="0" cy="591"/>
            </a:xfrm>
            <a:prstGeom prst="line">
              <a:avLst/>
            </a:prstGeom>
            <a:noFill/>
            <a:ln w="9525">
              <a:solidFill>
                <a:srgbClr val="000000"/>
              </a:solidFill>
              <a:round/>
              <a:headEnd type="arrow" w="med" len="med"/>
              <a:tailEnd/>
            </a:ln>
          </p:spPr>
          <p:txBody>
            <a:bodyPr/>
            <a:lstStyle/>
            <a:p>
              <a:endParaRPr lang="id-ID"/>
            </a:p>
          </p:txBody>
        </p:sp>
        <p:sp>
          <p:nvSpPr>
            <p:cNvPr id="22" name="Line 76"/>
            <p:cNvSpPr>
              <a:spLocks noChangeShapeType="1"/>
            </p:cNvSpPr>
            <p:nvPr/>
          </p:nvSpPr>
          <p:spPr bwMode="auto">
            <a:xfrm>
              <a:off x="502" y="4123"/>
              <a:ext cx="2572" cy="0"/>
            </a:xfrm>
            <a:prstGeom prst="line">
              <a:avLst/>
            </a:prstGeom>
            <a:noFill/>
            <a:ln w="9525">
              <a:solidFill>
                <a:srgbClr val="000000"/>
              </a:solidFill>
              <a:round/>
              <a:headEnd/>
              <a:tailEnd type="arrow" w="med" len="med"/>
            </a:ln>
          </p:spPr>
          <p:txBody>
            <a:bodyPr/>
            <a:lstStyle/>
            <a:p>
              <a:endParaRPr lang="id-ID"/>
            </a:p>
          </p:txBody>
        </p:sp>
        <p:sp>
          <p:nvSpPr>
            <p:cNvPr id="23" name="Arc 77"/>
            <p:cNvSpPr>
              <a:spLocks/>
            </p:cNvSpPr>
            <p:nvPr/>
          </p:nvSpPr>
          <p:spPr bwMode="auto">
            <a:xfrm flipV="1">
              <a:off x="502" y="3828"/>
              <a:ext cx="536" cy="295"/>
            </a:xfrm>
            <a:custGeom>
              <a:avLst/>
              <a:gdLst>
                <a:gd name="G0" fmla="+- 21600 0 0"/>
                <a:gd name="G1" fmla="+- 959 0 0"/>
                <a:gd name="G2" fmla="+- 21600 0 0"/>
                <a:gd name="T0" fmla="*/ 43192 w 43200"/>
                <a:gd name="T1" fmla="*/ 375 h 22559"/>
                <a:gd name="T2" fmla="*/ 21 w 43200"/>
                <a:gd name="T3" fmla="*/ 0 h 22559"/>
                <a:gd name="T4" fmla="*/ 21600 w 43200"/>
                <a:gd name="T5" fmla="*/ 959 h 22559"/>
              </a:gdLst>
              <a:ahLst/>
              <a:cxnLst>
                <a:cxn ang="0">
                  <a:pos x="T0" y="T1"/>
                </a:cxn>
                <a:cxn ang="0">
                  <a:pos x="T2" y="T3"/>
                </a:cxn>
                <a:cxn ang="0">
                  <a:pos x="T4" y="T5"/>
                </a:cxn>
              </a:cxnLst>
              <a:rect l="0" t="0" r="r" b="b"/>
              <a:pathLst>
                <a:path w="43200" h="22559" fill="none" extrusionOk="0">
                  <a:moveTo>
                    <a:pt x="43192" y="374"/>
                  </a:moveTo>
                  <a:cubicBezTo>
                    <a:pt x="43197" y="569"/>
                    <a:pt x="43200" y="764"/>
                    <a:pt x="43200" y="959"/>
                  </a:cubicBezTo>
                  <a:cubicBezTo>
                    <a:pt x="43200" y="12888"/>
                    <a:pt x="33529" y="22559"/>
                    <a:pt x="21600" y="22559"/>
                  </a:cubicBezTo>
                  <a:cubicBezTo>
                    <a:pt x="9670" y="22559"/>
                    <a:pt x="0" y="12888"/>
                    <a:pt x="0" y="959"/>
                  </a:cubicBezTo>
                  <a:cubicBezTo>
                    <a:pt x="-1" y="639"/>
                    <a:pt x="7" y="319"/>
                    <a:pt x="21" y="0"/>
                  </a:cubicBezTo>
                </a:path>
                <a:path w="43200" h="22559" stroke="0" extrusionOk="0">
                  <a:moveTo>
                    <a:pt x="43192" y="374"/>
                  </a:moveTo>
                  <a:cubicBezTo>
                    <a:pt x="43197" y="569"/>
                    <a:pt x="43200" y="764"/>
                    <a:pt x="43200" y="959"/>
                  </a:cubicBezTo>
                  <a:cubicBezTo>
                    <a:pt x="43200" y="12888"/>
                    <a:pt x="33529" y="22559"/>
                    <a:pt x="21600" y="22559"/>
                  </a:cubicBezTo>
                  <a:cubicBezTo>
                    <a:pt x="9670" y="22559"/>
                    <a:pt x="0" y="12888"/>
                    <a:pt x="0" y="959"/>
                  </a:cubicBezTo>
                  <a:cubicBezTo>
                    <a:pt x="-1" y="639"/>
                    <a:pt x="7" y="319"/>
                    <a:pt x="21" y="0"/>
                  </a:cubicBezTo>
                  <a:lnTo>
                    <a:pt x="21600" y="959"/>
                  </a:lnTo>
                  <a:close/>
                </a:path>
              </a:pathLst>
            </a:custGeom>
            <a:noFill/>
            <a:ln w="28575">
              <a:solidFill>
                <a:srgbClr val="FF66FF"/>
              </a:solidFill>
              <a:round/>
              <a:headEnd/>
              <a:tailEnd/>
            </a:ln>
          </p:spPr>
          <p:txBody>
            <a:bodyPr/>
            <a:lstStyle/>
            <a:p>
              <a:endParaRPr lang="id-ID"/>
            </a:p>
          </p:txBody>
        </p:sp>
        <p:sp>
          <p:nvSpPr>
            <p:cNvPr id="24" name="Text Box 79"/>
            <p:cNvSpPr txBox="1">
              <a:spLocks noChangeArrowheads="1"/>
            </p:cNvSpPr>
            <p:nvPr/>
          </p:nvSpPr>
          <p:spPr bwMode="auto">
            <a:xfrm>
              <a:off x="288" y="3237"/>
              <a:ext cx="429" cy="295"/>
            </a:xfrm>
            <a:prstGeom prst="rect">
              <a:avLst/>
            </a:prstGeom>
            <a:noFill/>
            <a:ln w="9525">
              <a:noFill/>
              <a:miter lim="800000"/>
              <a:headEnd/>
              <a:tailEnd/>
            </a:ln>
          </p:spPr>
          <p:txBody>
            <a:bodyPr/>
            <a:lstStyle/>
            <a:p>
              <a:pPr eaLnBrk="0" hangingPunct="0"/>
              <a:r>
                <a:rPr lang="en-US" sz="1400">
                  <a:latin typeface="Times New Roman" pitchFamily="18" charset="0"/>
                </a:rPr>
                <a:t> V</a:t>
              </a:r>
              <a:r>
                <a:rPr lang="en-US" sz="1400" baseline="-25000">
                  <a:latin typeface="Times New Roman" pitchFamily="18" charset="0"/>
                </a:rPr>
                <a:t>o</a:t>
              </a:r>
              <a:endParaRPr lang="en-US" sz="1400">
                <a:latin typeface="Times New Roman" pitchFamily="18" charset="0"/>
              </a:endParaRPr>
            </a:p>
          </p:txBody>
        </p:sp>
        <p:sp>
          <p:nvSpPr>
            <p:cNvPr id="25" name="Text Box 80"/>
            <p:cNvSpPr txBox="1">
              <a:spLocks noChangeArrowheads="1"/>
            </p:cNvSpPr>
            <p:nvPr/>
          </p:nvSpPr>
          <p:spPr bwMode="auto">
            <a:xfrm>
              <a:off x="3074" y="4025"/>
              <a:ext cx="321" cy="295"/>
            </a:xfrm>
            <a:prstGeom prst="rect">
              <a:avLst/>
            </a:prstGeom>
            <a:noFill/>
            <a:ln w="9525">
              <a:noFill/>
              <a:miter lim="800000"/>
              <a:headEnd/>
              <a:tailEnd/>
            </a:ln>
          </p:spPr>
          <p:txBody>
            <a:bodyPr/>
            <a:lstStyle/>
            <a:p>
              <a:pPr eaLnBrk="0" hangingPunct="0"/>
              <a:r>
                <a:rPr lang="en-US" sz="1400">
                  <a:latin typeface="Times New Roman" pitchFamily="18" charset="0"/>
                </a:rPr>
                <a:t>t</a:t>
              </a:r>
            </a:p>
          </p:txBody>
        </p:sp>
        <p:sp>
          <p:nvSpPr>
            <p:cNvPr id="26" name="Arc 78"/>
            <p:cNvSpPr>
              <a:spLocks/>
            </p:cNvSpPr>
            <p:nvPr/>
          </p:nvSpPr>
          <p:spPr bwMode="auto">
            <a:xfrm flipV="1">
              <a:off x="1574" y="3828"/>
              <a:ext cx="535" cy="295"/>
            </a:xfrm>
            <a:custGeom>
              <a:avLst/>
              <a:gdLst>
                <a:gd name="G0" fmla="+- 21600 0 0"/>
                <a:gd name="G1" fmla="+- 959 0 0"/>
                <a:gd name="G2" fmla="+- 21600 0 0"/>
                <a:gd name="T0" fmla="*/ 43192 w 43200"/>
                <a:gd name="T1" fmla="*/ 375 h 22559"/>
                <a:gd name="T2" fmla="*/ 21 w 43200"/>
                <a:gd name="T3" fmla="*/ 0 h 22559"/>
                <a:gd name="T4" fmla="*/ 21600 w 43200"/>
                <a:gd name="T5" fmla="*/ 959 h 22559"/>
              </a:gdLst>
              <a:ahLst/>
              <a:cxnLst>
                <a:cxn ang="0">
                  <a:pos x="T0" y="T1"/>
                </a:cxn>
                <a:cxn ang="0">
                  <a:pos x="T2" y="T3"/>
                </a:cxn>
                <a:cxn ang="0">
                  <a:pos x="T4" y="T5"/>
                </a:cxn>
              </a:cxnLst>
              <a:rect l="0" t="0" r="r" b="b"/>
              <a:pathLst>
                <a:path w="43200" h="22559" fill="none" extrusionOk="0">
                  <a:moveTo>
                    <a:pt x="43192" y="374"/>
                  </a:moveTo>
                  <a:cubicBezTo>
                    <a:pt x="43197" y="569"/>
                    <a:pt x="43200" y="764"/>
                    <a:pt x="43200" y="959"/>
                  </a:cubicBezTo>
                  <a:cubicBezTo>
                    <a:pt x="43200" y="12888"/>
                    <a:pt x="33529" y="22559"/>
                    <a:pt x="21600" y="22559"/>
                  </a:cubicBezTo>
                  <a:cubicBezTo>
                    <a:pt x="9670" y="22559"/>
                    <a:pt x="0" y="12888"/>
                    <a:pt x="0" y="959"/>
                  </a:cubicBezTo>
                  <a:cubicBezTo>
                    <a:pt x="-1" y="639"/>
                    <a:pt x="7" y="319"/>
                    <a:pt x="21" y="0"/>
                  </a:cubicBezTo>
                </a:path>
                <a:path w="43200" h="22559" stroke="0" extrusionOk="0">
                  <a:moveTo>
                    <a:pt x="43192" y="374"/>
                  </a:moveTo>
                  <a:cubicBezTo>
                    <a:pt x="43197" y="569"/>
                    <a:pt x="43200" y="764"/>
                    <a:pt x="43200" y="959"/>
                  </a:cubicBezTo>
                  <a:cubicBezTo>
                    <a:pt x="43200" y="12888"/>
                    <a:pt x="33529" y="22559"/>
                    <a:pt x="21600" y="22559"/>
                  </a:cubicBezTo>
                  <a:cubicBezTo>
                    <a:pt x="9670" y="22559"/>
                    <a:pt x="0" y="12888"/>
                    <a:pt x="0" y="959"/>
                  </a:cubicBezTo>
                  <a:cubicBezTo>
                    <a:pt x="-1" y="639"/>
                    <a:pt x="7" y="319"/>
                    <a:pt x="21" y="0"/>
                  </a:cubicBezTo>
                  <a:lnTo>
                    <a:pt x="21600" y="959"/>
                  </a:lnTo>
                  <a:close/>
                </a:path>
              </a:pathLst>
            </a:custGeom>
            <a:noFill/>
            <a:ln w="28575">
              <a:solidFill>
                <a:srgbClr val="FF66FF"/>
              </a:solidFill>
              <a:round/>
              <a:headEnd/>
              <a:tailEnd/>
            </a:ln>
          </p:spPr>
          <p:txBody>
            <a:bodyPr/>
            <a:lstStyle/>
            <a:p>
              <a:endParaRPr lang="id-ID"/>
            </a:p>
          </p:txBody>
        </p:sp>
      </p:grpSp>
      <p:pic>
        <p:nvPicPr>
          <p:cNvPr id="28" name="Picture 27" descr="Tel-U.png"/>
          <p:cNvPicPr>
            <a:picLocks noChangeAspect="1"/>
          </p:cNvPicPr>
          <p:nvPr/>
        </p:nvPicPr>
        <p:blipFill>
          <a:blip r:embed="rId2" cstate="print"/>
          <a:stretch>
            <a:fillRect/>
          </a:stretch>
        </p:blipFill>
        <p:spPr>
          <a:xfrm>
            <a:off x="357158" y="214290"/>
            <a:ext cx="1143008" cy="1143008"/>
          </a:xfrm>
          <a:prstGeom prst="rect">
            <a:avLst/>
          </a:prstGeom>
        </p:spPr>
      </p:pic>
    </p:spTree>
    <p:extLst>
      <p:ext uri="{BB962C8B-B14F-4D97-AF65-F5344CB8AC3E}">
        <p14:creationId xmlns:p14="http://schemas.microsoft.com/office/powerpoint/2010/main" val="2020688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id-ID" dirty="0" smtClean="0"/>
              <a:t>Penyearah </a:t>
            </a:r>
            <a:br>
              <a:rPr lang="id-ID" dirty="0" smtClean="0"/>
            </a:br>
            <a:r>
              <a:rPr lang="id-ID" dirty="0" smtClean="0"/>
              <a:t>Gelombang Penuh</a:t>
            </a:r>
            <a:endParaRPr lang="id-ID" dirty="0"/>
          </a:p>
        </p:txBody>
      </p:sp>
      <p:sp>
        <p:nvSpPr>
          <p:cNvPr id="4" name="Content Placeholder 3"/>
          <p:cNvSpPr>
            <a:spLocks noGrp="1"/>
          </p:cNvSpPr>
          <p:nvPr>
            <p:ph idx="1"/>
          </p:nvPr>
        </p:nvSpPr>
        <p:spPr/>
        <p:txBody>
          <a:bodyPr/>
          <a:lstStyle/>
          <a:p>
            <a:pPr>
              <a:lnSpc>
                <a:spcPct val="90000"/>
              </a:lnSpc>
            </a:pPr>
            <a:r>
              <a:rPr lang="id-ID" dirty="0" smtClean="0"/>
              <a:t>Proses </a:t>
            </a:r>
            <a:r>
              <a:rPr lang="en-US" dirty="0" err="1" smtClean="0"/>
              <a:t>penyearahan</a:t>
            </a:r>
            <a:r>
              <a:rPr lang="id-ID" dirty="0" smtClean="0"/>
              <a:t> sinyal dilakukan </a:t>
            </a:r>
            <a:r>
              <a:rPr lang="en-US" dirty="0" err="1" smtClean="0"/>
              <a:t>pada</a:t>
            </a:r>
            <a:r>
              <a:rPr lang="en-US" dirty="0" smtClean="0"/>
              <a:t> </a:t>
            </a:r>
            <a:r>
              <a:rPr lang="en-US" dirty="0" err="1" smtClean="0"/>
              <a:t>seluruh</a:t>
            </a:r>
            <a:r>
              <a:rPr lang="en-US" dirty="0" smtClean="0"/>
              <a:t> </a:t>
            </a:r>
            <a:r>
              <a:rPr lang="en-US" dirty="0" err="1" smtClean="0"/>
              <a:t>siklus</a:t>
            </a:r>
            <a:r>
              <a:rPr lang="en-US" dirty="0" smtClean="0"/>
              <a:t> </a:t>
            </a:r>
            <a:r>
              <a:rPr lang="en-US" dirty="0" err="1" smtClean="0"/>
              <a:t>sinyal</a:t>
            </a:r>
            <a:r>
              <a:rPr lang="id-ID" dirty="0" smtClean="0"/>
              <a:t> </a:t>
            </a:r>
            <a:r>
              <a:rPr lang="en-US" dirty="0" err="1" smtClean="0"/>
              <a:t>masukan</a:t>
            </a:r>
            <a:r>
              <a:rPr lang="en-US" dirty="0" smtClean="0"/>
              <a:t>.</a:t>
            </a:r>
          </a:p>
          <a:p>
            <a:pPr>
              <a:lnSpc>
                <a:spcPct val="90000"/>
              </a:lnSpc>
            </a:pPr>
            <a:r>
              <a:rPr lang="id-ID" dirty="0" smtClean="0"/>
              <a:t>R</a:t>
            </a:r>
            <a:r>
              <a:rPr lang="en-US" dirty="0" err="1" smtClean="0"/>
              <a:t>ealisasi</a:t>
            </a:r>
            <a:r>
              <a:rPr lang="id-ID" dirty="0" smtClean="0"/>
              <a:t> rangkiaian</a:t>
            </a:r>
            <a:r>
              <a:rPr lang="en-US" dirty="0" smtClean="0"/>
              <a:t> </a:t>
            </a:r>
            <a:r>
              <a:rPr lang="en-US" dirty="0" err="1" smtClean="0"/>
              <a:t>dapat</a:t>
            </a:r>
            <a:r>
              <a:rPr lang="id-ID" dirty="0" smtClean="0"/>
              <a:t> </a:t>
            </a:r>
            <a:r>
              <a:rPr lang="en-US" dirty="0" err="1" smtClean="0"/>
              <a:t>menggunakan</a:t>
            </a:r>
            <a:r>
              <a:rPr lang="en-US" dirty="0" smtClean="0"/>
              <a:t> 2</a:t>
            </a:r>
            <a:r>
              <a:rPr lang="id-ID" dirty="0" smtClean="0"/>
              <a:t> atau 4 buah dioda</a:t>
            </a:r>
            <a:r>
              <a:rPr lang="en-US" dirty="0" smtClean="0"/>
              <a:t>.</a:t>
            </a:r>
          </a:p>
          <a:p>
            <a:pPr>
              <a:lnSpc>
                <a:spcPct val="90000"/>
              </a:lnSpc>
            </a:pPr>
            <a:r>
              <a:rPr lang="en-US" dirty="0" err="1" smtClean="0"/>
              <a:t>Rangkaian</a:t>
            </a:r>
            <a:r>
              <a:rPr lang="en-US" dirty="0" smtClean="0"/>
              <a:t> </a:t>
            </a:r>
            <a:r>
              <a:rPr lang="en-US" dirty="0" err="1" smtClean="0"/>
              <a:t>penyearah</a:t>
            </a:r>
            <a:r>
              <a:rPr lang="id-ID" dirty="0" smtClean="0"/>
              <a:t> </a:t>
            </a:r>
            <a:r>
              <a:rPr lang="en-US" dirty="0" smtClean="0"/>
              <a:t>yang </a:t>
            </a:r>
            <a:r>
              <a:rPr lang="en-US" dirty="0" err="1" smtClean="0"/>
              <a:t>dikenal</a:t>
            </a:r>
            <a:r>
              <a:rPr lang="en-US" dirty="0" smtClean="0"/>
              <a:t> </a:t>
            </a:r>
            <a:r>
              <a:rPr lang="en-US" dirty="0" err="1" smtClean="0"/>
              <a:t>luas</a:t>
            </a:r>
            <a:r>
              <a:rPr lang="id-ID" dirty="0" smtClean="0"/>
              <a:t> </a:t>
            </a:r>
            <a:r>
              <a:rPr lang="en-US" dirty="0" err="1" smtClean="0"/>
              <a:t>penggunaannya</a:t>
            </a:r>
            <a:r>
              <a:rPr lang="id-ID" dirty="0" smtClean="0"/>
              <a:t> </a:t>
            </a:r>
            <a:r>
              <a:rPr lang="en-US" dirty="0" err="1" smtClean="0"/>
              <a:t>menggunakan</a:t>
            </a:r>
            <a:r>
              <a:rPr lang="en-US" dirty="0" smtClean="0"/>
              <a:t> 4 </a:t>
            </a:r>
            <a:r>
              <a:rPr lang="en-US" dirty="0" err="1" smtClean="0"/>
              <a:t>buah</a:t>
            </a:r>
            <a:r>
              <a:rPr lang="id-ID" dirty="0" smtClean="0"/>
              <a:t> </a:t>
            </a:r>
            <a:r>
              <a:rPr lang="en-US" dirty="0" err="1" smtClean="0"/>
              <a:t>dioda</a:t>
            </a:r>
            <a:r>
              <a:rPr lang="id-ID" dirty="0" smtClean="0"/>
              <a:t> disebut juga bridge</a:t>
            </a:r>
            <a:r>
              <a:rPr lang="en-US" dirty="0" smtClean="0"/>
              <a:t>.</a:t>
            </a:r>
          </a:p>
          <a:p>
            <a:endParaRPr lang="id-ID" dirty="0"/>
          </a:p>
        </p:txBody>
      </p:sp>
      <p:pic>
        <p:nvPicPr>
          <p:cNvPr id="6" name="Picture 5" descr="Tel-U.png"/>
          <p:cNvPicPr>
            <a:picLocks noChangeAspect="1"/>
          </p:cNvPicPr>
          <p:nvPr/>
        </p:nvPicPr>
        <p:blipFill>
          <a:blip r:embed="rId2" cstate="print"/>
          <a:stretch>
            <a:fillRect/>
          </a:stretch>
        </p:blipFill>
        <p:spPr>
          <a:xfrm>
            <a:off x="357158" y="214290"/>
            <a:ext cx="1143008" cy="1143008"/>
          </a:xfrm>
          <a:prstGeom prst="rect">
            <a:avLst/>
          </a:prstGeom>
        </p:spPr>
      </p:pic>
    </p:spTree>
    <p:extLst>
      <p:ext uri="{BB962C8B-B14F-4D97-AF65-F5344CB8AC3E}">
        <p14:creationId xmlns:p14="http://schemas.microsoft.com/office/powerpoint/2010/main" val="208449852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Gelombang Penuh</a:t>
            </a:r>
            <a:endParaRPr lang="id-ID" dirty="0"/>
          </a:p>
        </p:txBody>
      </p:sp>
      <p:pic>
        <p:nvPicPr>
          <p:cNvPr id="49154" name="Picture 2"/>
          <p:cNvPicPr>
            <a:picLocks noChangeAspect="1" noChangeArrowheads="1"/>
          </p:cNvPicPr>
          <p:nvPr/>
        </p:nvPicPr>
        <p:blipFill>
          <a:blip r:embed="rId2" cstate="print"/>
          <a:srcRect/>
          <a:stretch>
            <a:fillRect/>
          </a:stretch>
        </p:blipFill>
        <p:spPr bwMode="auto">
          <a:xfrm>
            <a:off x="1161239" y="1628800"/>
            <a:ext cx="6620888" cy="4752528"/>
          </a:xfrm>
          <a:prstGeom prst="rect">
            <a:avLst/>
          </a:prstGeom>
          <a:noFill/>
          <a:ln w="9525">
            <a:noFill/>
            <a:miter lim="800000"/>
            <a:headEnd/>
            <a:tailEnd/>
          </a:ln>
        </p:spPr>
      </p:pic>
      <p:pic>
        <p:nvPicPr>
          <p:cNvPr id="5" name="Picture 4" descr="Tel-U.png"/>
          <p:cNvPicPr>
            <a:picLocks noChangeAspect="1"/>
          </p:cNvPicPr>
          <p:nvPr/>
        </p:nvPicPr>
        <p:blipFill>
          <a:blip r:embed="rId3" cstate="print"/>
          <a:stretch>
            <a:fillRect/>
          </a:stretch>
        </p:blipFill>
        <p:spPr>
          <a:xfrm>
            <a:off x="357158" y="214290"/>
            <a:ext cx="1143008" cy="1143008"/>
          </a:xfrm>
          <a:prstGeom prst="rect">
            <a:avLst/>
          </a:prstGeom>
        </p:spPr>
      </p:pic>
    </p:spTree>
    <p:extLst>
      <p:ext uri="{BB962C8B-B14F-4D97-AF65-F5344CB8AC3E}">
        <p14:creationId xmlns:p14="http://schemas.microsoft.com/office/powerpoint/2010/main" val="335096459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Proses Menyearahkan</a:t>
            </a:r>
            <a:endParaRPr lang="id-ID" dirty="0"/>
          </a:p>
        </p:txBody>
      </p:sp>
      <p:sp>
        <p:nvSpPr>
          <p:cNvPr id="3" name="Content Placeholder 2"/>
          <p:cNvSpPr>
            <a:spLocks noGrp="1"/>
          </p:cNvSpPr>
          <p:nvPr>
            <p:ph idx="1"/>
          </p:nvPr>
        </p:nvSpPr>
        <p:spPr/>
        <p:txBody>
          <a:bodyPr>
            <a:normAutofit/>
          </a:bodyPr>
          <a:lstStyle/>
          <a:p>
            <a:pPr>
              <a:lnSpc>
                <a:spcPct val="80000"/>
              </a:lnSpc>
            </a:pPr>
            <a:r>
              <a:rPr lang="en-US" dirty="0" err="1" smtClean="0"/>
              <a:t>Dioda</a:t>
            </a:r>
            <a:r>
              <a:rPr lang="en-US" dirty="0" smtClean="0"/>
              <a:t> </a:t>
            </a:r>
            <a:r>
              <a:rPr lang="en-US" dirty="0" err="1" smtClean="0"/>
              <a:t>akan</a:t>
            </a:r>
            <a:r>
              <a:rPr lang="en-US" dirty="0" smtClean="0"/>
              <a:t> ON </a:t>
            </a:r>
            <a:r>
              <a:rPr lang="en-US" dirty="0" err="1" smtClean="0"/>
              <a:t>secara</a:t>
            </a:r>
            <a:r>
              <a:rPr lang="id-ID" dirty="0" smtClean="0"/>
              <a:t> </a:t>
            </a:r>
            <a:r>
              <a:rPr lang="en-US" dirty="0" err="1" smtClean="0"/>
              <a:t>bergantian</a:t>
            </a:r>
            <a:r>
              <a:rPr lang="en-US" dirty="0" smtClean="0"/>
              <a:t> </a:t>
            </a:r>
            <a:r>
              <a:rPr lang="en-US" dirty="0" err="1" smtClean="0"/>
              <a:t>pada</a:t>
            </a:r>
            <a:r>
              <a:rPr lang="en-US" dirty="0" smtClean="0"/>
              <a:t> </a:t>
            </a:r>
            <a:r>
              <a:rPr lang="en-US" dirty="0" err="1" smtClean="0"/>
              <a:t>setiap</a:t>
            </a:r>
            <a:r>
              <a:rPr lang="en-US" dirty="0" smtClean="0"/>
              <a:t> </a:t>
            </a:r>
            <a:r>
              <a:rPr lang="en-US" dirty="0" err="1" smtClean="0"/>
              <a:t>siklus</a:t>
            </a:r>
            <a:r>
              <a:rPr lang="id-ID" dirty="0" smtClean="0"/>
              <a:t> sinyal masukan</a:t>
            </a:r>
            <a:endParaRPr lang="en-US" dirty="0" smtClean="0"/>
          </a:p>
          <a:p>
            <a:pPr>
              <a:lnSpc>
                <a:spcPct val="80000"/>
              </a:lnSpc>
            </a:pPr>
            <a:r>
              <a:rPr lang="en-US" dirty="0" err="1" smtClean="0"/>
              <a:t>Pada</a:t>
            </a:r>
            <a:r>
              <a:rPr lang="en-US" dirty="0" smtClean="0"/>
              <a:t> </a:t>
            </a:r>
            <a:r>
              <a:rPr lang="en-US" dirty="0" err="1" smtClean="0"/>
              <a:t>penyearah</a:t>
            </a:r>
            <a:r>
              <a:rPr lang="en-US" dirty="0" smtClean="0"/>
              <a:t> </a:t>
            </a:r>
            <a:r>
              <a:rPr lang="en-US" dirty="0" err="1" smtClean="0"/>
              <a:t>gelombang</a:t>
            </a:r>
            <a:r>
              <a:rPr lang="id-ID" dirty="0" smtClean="0"/>
              <a:t> </a:t>
            </a:r>
            <a:r>
              <a:rPr lang="en-US" dirty="0" smtClean="0"/>
              <a:t>yang</a:t>
            </a:r>
            <a:r>
              <a:rPr lang="id-ID" dirty="0" smtClean="0"/>
              <a:t> </a:t>
            </a:r>
            <a:r>
              <a:rPr lang="en-US" dirty="0" err="1" smtClean="0"/>
              <a:t>menggunakan</a:t>
            </a:r>
            <a:r>
              <a:rPr lang="en-US" dirty="0" smtClean="0"/>
              <a:t> 2</a:t>
            </a:r>
            <a:r>
              <a:rPr lang="id-ID" dirty="0" smtClean="0"/>
              <a:t> buah d</a:t>
            </a:r>
            <a:r>
              <a:rPr lang="en-US" dirty="0" err="1" smtClean="0"/>
              <a:t>ioda</a:t>
            </a:r>
            <a:r>
              <a:rPr lang="id-ID" dirty="0" smtClean="0"/>
              <a:t>:</a:t>
            </a:r>
          </a:p>
          <a:p>
            <a:pPr lvl="1">
              <a:lnSpc>
                <a:spcPct val="80000"/>
              </a:lnSpc>
            </a:pPr>
            <a:r>
              <a:rPr lang="en-US" dirty="0" smtClean="0"/>
              <a:t>D1 ON </a:t>
            </a:r>
            <a:r>
              <a:rPr lang="en-US" dirty="0" err="1" smtClean="0"/>
              <a:t>pada</a:t>
            </a:r>
            <a:r>
              <a:rPr lang="en-US" dirty="0" smtClean="0"/>
              <a:t> </a:t>
            </a:r>
            <a:r>
              <a:rPr lang="en-US" dirty="0" err="1" smtClean="0"/>
              <a:t>siklus</a:t>
            </a:r>
            <a:r>
              <a:rPr lang="en-US" dirty="0" smtClean="0"/>
              <a:t> </a:t>
            </a:r>
            <a:r>
              <a:rPr lang="en-US" dirty="0" err="1" smtClean="0"/>
              <a:t>positif</a:t>
            </a:r>
            <a:endParaRPr lang="id-ID" dirty="0" smtClean="0"/>
          </a:p>
          <a:p>
            <a:pPr lvl="1">
              <a:lnSpc>
                <a:spcPct val="80000"/>
              </a:lnSpc>
            </a:pPr>
            <a:r>
              <a:rPr lang="en-US" dirty="0" smtClean="0"/>
              <a:t>D2</a:t>
            </a:r>
            <a:r>
              <a:rPr lang="id-ID" dirty="0" smtClean="0"/>
              <a:t> ON</a:t>
            </a:r>
            <a:r>
              <a:rPr lang="en-US" dirty="0" smtClean="0"/>
              <a:t> </a:t>
            </a:r>
            <a:r>
              <a:rPr lang="en-US" dirty="0" err="1" smtClean="0"/>
              <a:t>pada</a:t>
            </a:r>
            <a:r>
              <a:rPr lang="en-US" dirty="0" smtClean="0"/>
              <a:t> </a:t>
            </a:r>
            <a:r>
              <a:rPr lang="en-US" dirty="0" err="1" smtClean="0"/>
              <a:t>siklus</a:t>
            </a:r>
            <a:r>
              <a:rPr lang="en-US" dirty="0" smtClean="0"/>
              <a:t> </a:t>
            </a:r>
            <a:r>
              <a:rPr lang="en-US" dirty="0" err="1" smtClean="0"/>
              <a:t>negatif</a:t>
            </a:r>
            <a:r>
              <a:rPr lang="en-US" dirty="0" smtClean="0"/>
              <a:t>.</a:t>
            </a:r>
          </a:p>
          <a:p>
            <a:pPr>
              <a:lnSpc>
                <a:spcPct val="80000"/>
              </a:lnSpc>
            </a:pPr>
            <a:r>
              <a:rPr lang="id-ID" dirty="0" smtClean="0"/>
              <a:t>P</a:t>
            </a:r>
            <a:r>
              <a:rPr lang="en-US" dirty="0" err="1" smtClean="0"/>
              <a:t>ada</a:t>
            </a:r>
            <a:r>
              <a:rPr lang="en-US" dirty="0" smtClean="0"/>
              <a:t> </a:t>
            </a:r>
            <a:r>
              <a:rPr lang="en-US" dirty="0" err="1" smtClean="0"/>
              <a:t>penyearahgelombang</a:t>
            </a:r>
            <a:r>
              <a:rPr lang="en-US" dirty="0" smtClean="0"/>
              <a:t> </a:t>
            </a:r>
            <a:r>
              <a:rPr lang="en-US" dirty="0" err="1" smtClean="0"/>
              <a:t>penuh</a:t>
            </a:r>
            <a:r>
              <a:rPr lang="en-US" dirty="0" smtClean="0"/>
              <a:t> </a:t>
            </a:r>
            <a:r>
              <a:rPr lang="en-US" dirty="0" err="1" smtClean="0"/>
              <a:t>dengan</a:t>
            </a:r>
            <a:r>
              <a:rPr lang="id-ID" dirty="0" smtClean="0"/>
              <a:t> </a:t>
            </a:r>
            <a:r>
              <a:rPr lang="en-US" dirty="0" err="1" smtClean="0"/>
              <a:t>menggunakan</a:t>
            </a:r>
            <a:r>
              <a:rPr lang="en-US" dirty="0" smtClean="0"/>
              <a:t> 4 </a:t>
            </a:r>
            <a:r>
              <a:rPr lang="id-ID" dirty="0" smtClean="0"/>
              <a:t>buah </a:t>
            </a:r>
            <a:r>
              <a:rPr lang="en-US" dirty="0" err="1" smtClean="0"/>
              <a:t>dioda</a:t>
            </a:r>
            <a:r>
              <a:rPr lang="id-ID" dirty="0" smtClean="0"/>
              <a:t>:</a:t>
            </a:r>
          </a:p>
          <a:p>
            <a:pPr lvl="1">
              <a:lnSpc>
                <a:spcPct val="80000"/>
              </a:lnSpc>
            </a:pPr>
            <a:r>
              <a:rPr lang="id-ID" dirty="0" err="1" smtClean="0"/>
              <a:t>P</a:t>
            </a:r>
            <a:r>
              <a:rPr lang="en-US" dirty="0" err="1" smtClean="0"/>
              <a:t>asangan</a:t>
            </a:r>
            <a:r>
              <a:rPr lang="en-US" dirty="0" smtClean="0"/>
              <a:t> D1 </a:t>
            </a:r>
            <a:r>
              <a:rPr lang="id-ID" dirty="0" smtClean="0"/>
              <a:t>dan</a:t>
            </a:r>
            <a:r>
              <a:rPr lang="en-US" dirty="0" smtClean="0"/>
              <a:t> D</a:t>
            </a:r>
            <a:r>
              <a:rPr lang="id-ID" dirty="0" smtClean="0"/>
              <a:t>2</a:t>
            </a:r>
            <a:r>
              <a:rPr lang="en-US" dirty="0" smtClean="0"/>
              <a:t> ON </a:t>
            </a:r>
            <a:r>
              <a:rPr lang="en-US" dirty="0" err="1" smtClean="0"/>
              <a:t>saat</a:t>
            </a:r>
            <a:r>
              <a:rPr lang="id-ID" dirty="0" smtClean="0"/>
              <a:t> </a:t>
            </a:r>
            <a:r>
              <a:rPr lang="en-US" dirty="0" err="1" smtClean="0"/>
              <a:t>siklus</a:t>
            </a:r>
            <a:r>
              <a:rPr lang="en-US" dirty="0" smtClean="0"/>
              <a:t> </a:t>
            </a:r>
            <a:r>
              <a:rPr lang="en-US" dirty="0" err="1" smtClean="0"/>
              <a:t>sinyal</a:t>
            </a:r>
            <a:r>
              <a:rPr lang="en-US" dirty="0" smtClean="0"/>
              <a:t> </a:t>
            </a:r>
            <a:r>
              <a:rPr lang="en-US" dirty="0" err="1" smtClean="0"/>
              <a:t>positif</a:t>
            </a:r>
            <a:r>
              <a:rPr lang="en-US" dirty="0" smtClean="0"/>
              <a:t> </a:t>
            </a:r>
            <a:endParaRPr lang="id-ID" dirty="0" smtClean="0"/>
          </a:p>
          <a:p>
            <a:pPr lvl="1">
              <a:lnSpc>
                <a:spcPct val="80000"/>
              </a:lnSpc>
            </a:pPr>
            <a:r>
              <a:rPr lang="id-ID" dirty="0" err="1" smtClean="0"/>
              <a:t>P</a:t>
            </a:r>
            <a:r>
              <a:rPr lang="en-US" dirty="0" err="1" smtClean="0"/>
              <a:t>asangan</a:t>
            </a:r>
            <a:r>
              <a:rPr lang="en-US" dirty="0" smtClean="0"/>
              <a:t> D</a:t>
            </a:r>
            <a:r>
              <a:rPr lang="id-ID" dirty="0" smtClean="0"/>
              <a:t>3</a:t>
            </a:r>
            <a:r>
              <a:rPr lang="en-US" dirty="0" smtClean="0"/>
              <a:t> </a:t>
            </a:r>
            <a:r>
              <a:rPr lang="en-US" dirty="0" err="1" smtClean="0"/>
              <a:t>dan</a:t>
            </a:r>
            <a:r>
              <a:rPr lang="en-US" dirty="0" smtClean="0"/>
              <a:t> D4 </a:t>
            </a:r>
            <a:r>
              <a:rPr lang="en-US" dirty="0" err="1" smtClean="0"/>
              <a:t>saat</a:t>
            </a:r>
            <a:r>
              <a:rPr lang="id-ID" dirty="0" smtClean="0"/>
              <a:t> </a:t>
            </a:r>
            <a:r>
              <a:rPr lang="en-US" dirty="0" err="1" smtClean="0"/>
              <a:t>siklus</a:t>
            </a:r>
            <a:r>
              <a:rPr lang="en-US" dirty="0" smtClean="0"/>
              <a:t> </a:t>
            </a:r>
            <a:r>
              <a:rPr lang="en-US" dirty="0" err="1" smtClean="0"/>
              <a:t>sinyal</a:t>
            </a:r>
            <a:r>
              <a:rPr lang="en-US" dirty="0" smtClean="0"/>
              <a:t> </a:t>
            </a:r>
            <a:r>
              <a:rPr lang="en-US" dirty="0" err="1" smtClean="0"/>
              <a:t>negatif</a:t>
            </a:r>
            <a:endParaRPr lang="en-US" dirty="0" smtClean="0"/>
          </a:p>
          <a:p>
            <a:endParaRPr lang="id-ID" dirty="0"/>
          </a:p>
        </p:txBody>
      </p:sp>
      <p:pic>
        <p:nvPicPr>
          <p:cNvPr id="5" name="Picture 4" descr="Tel-U.png"/>
          <p:cNvPicPr>
            <a:picLocks noChangeAspect="1"/>
          </p:cNvPicPr>
          <p:nvPr/>
        </p:nvPicPr>
        <p:blipFill>
          <a:blip r:embed="rId2" cstate="print"/>
          <a:stretch>
            <a:fillRect/>
          </a:stretch>
        </p:blipFill>
        <p:spPr>
          <a:xfrm>
            <a:off x="357158" y="214290"/>
            <a:ext cx="1143008" cy="1143008"/>
          </a:xfrm>
          <a:prstGeom prst="rect">
            <a:avLst/>
          </a:prstGeom>
        </p:spPr>
      </p:pic>
    </p:spTree>
    <p:extLst>
      <p:ext uri="{BB962C8B-B14F-4D97-AF65-F5344CB8AC3E}">
        <p14:creationId xmlns:p14="http://schemas.microsoft.com/office/powerpoint/2010/main" val="63764762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Rectifier 2 Dioda</a:t>
            </a:r>
            <a:endParaRPr lang="id-ID" dirty="0"/>
          </a:p>
        </p:txBody>
      </p:sp>
      <p:pic>
        <p:nvPicPr>
          <p:cNvPr id="68609" name="Picture 1"/>
          <p:cNvPicPr>
            <a:picLocks noChangeAspect="1" noChangeArrowheads="1"/>
          </p:cNvPicPr>
          <p:nvPr/>
        </p:nvPicPr>
        <p:blipFill>
          <a:blip r:embed="rId2" cstate="print"/>
          <a:srcRect/>
          <a:stretch>
            <a:fillRect/>
          </a:stretch>
        </p:blipFill>
        <p:spPr bwMode="auto">
          <a:xfrm>
            <a:off x="2443163" y="1881188"/>
            <a:ext cx="4257675" cy="3095625"/>
          </a:xfrm>
          <a:prstGeom prst="rect">
            <a:avLst/>
          </a:prstGeom>
          <a:noFill/>
          <a:ln w="9525">
            <a:noFill/>
            <a:miter lim="800000"/>
            <a:headEnd/>
            <a:tailEnd/>
          </a:ln>
        </p:spPr>
      </p:pic>
      <p:pic>
        <p:nvPicPr>
          <p:cNvPr id="6" name="Picture 5" descr="Tel-U.png"/>
          <p:cNvPicPr>
            <a:picLocks noChangeAspect="1"/>
          </p:cNvPicPr>
          <p:nvPr/>
        </p:nvPicPr>
        <p:blipFill>
          <a:blip r:embed="rId3" cstate="print"/>
          <a:stretch>
            <a:fillRect/>
          </a:stretch>
        </p:blipFill>
        <p:spPr>
          <a:xfrm>
            <a:off x="357158" y="214290"/>
            <a:ext cx="1143008" cy="1143008"/>
          </a:xfrm>
          <a:prstGeom prst="rect">
            <a:avLst/>
          </a:prstGeom>
        </p:spPr>
      </p:pic>
    </p:spTree>
    <p:extLst>
      <p:ext uri="{BB962C8B-B14F-4D97-AF65-F5344CB8AC3E}">
        <p14:creationId xmlns:p14="http://schemas.microsoft.com/office/powerpoint/2010/main" val="68504329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Analisa Rangkaian</a:t>
            </a:r>
            <a:endParaRPr lang="id-ID" dirty="0"/>
          </a:p>
        </p:txBody>
      </p:sp>
      <p:pic>
        <p:nvPicPr>
          <p:cNvPr id="77826" name="Picture 2"/>
          <p:cNvPicPr>
            <a:picLocks noChangeAspect="1" noChangeArrowheads="1"/>
          </p:cNvPicPr>
          <p:nvPr/>
        </p:nvPicPr>
        <p:blipFill>
          <a:blip r:embed="rId2" cstate="print"/>
          <a:srcRect/>
          <a:stretch>
            <a:fillRect/>
          </a:stretch>
        </p:blipFill>
        <p:spPr bwMode="auto">
          <a:xfrm>
            <a:off x="395536" y="1844824"/>
            <a:ext cx="4104456" cy="3078342"/>
          </a:xfrm>
          <a:prstGeom prst="rect">
            <a:avLst/>
          </a:prstGeom>
          <a:noFill/>
          <a:ln w="9525">
            <a:noFill/>
            <a:miter lim="800000"/>
            <a:headEnd/>
            <a:tailEnd/>
          </a:ln>
        </p:spPr>
      </p:pic>
      <p:pic>
        <p:nvPicPr>
          <p:cNvPr id="77827" name="Picture 3"/>
          <p:cNvPicPr>
            <a:picLocks noChangeAspect="1" noChangeArrowheads="1"/>
          </p:cNvPicPr>
          <p:nvPr/>
        </p:nvPicPr>
        <p:blipFill>
          <a:blip r:embed="rId3" cstate="print"/>
          <a:srcRect/>
          <a:stretch>
            <a:fillRect/>
          </a:stretch>
        </p:blipFill>
        <p:spPr bwMode="auto">
          <a:xfrm>
            <a:off x="4804654" y="1916832"/>
            <a:ext cx="4005202" cy="3024336"/>
          </a:xfrm>
          <a:prstGeom prst="rect">
            <a:avLst/>
          </a:prstGeom>
          <a:noFill/>
          <a:ln w="9525">
            <a:noFill/>
            <a:miter lim="800000"/>
            <a:headEnd/>
            <a:tailEnd/>
          </a:ln>
        </p:spPr>
      </p:pic>
      <p:sp>
        <p:nvSpPr>
          <p:cNvPr id="5" name="TextBox 4"/>
          <p:cNvSpPr txBox="1"/>
          <p:nvPr/>
        </p:nvSpPr>
        <p:spPr>
          <a:xfrm>
            <a:off x="1043608" y="5301208"/>
            <a:ext cx="2376264" cy="461665"/>
          </a:xfrm>
          <a:prstGeom prst="rect">
            <a:avLst/>
          </a:prstGeom>
          <a:noFill/>
        </p:spPr>
        <p:txBody>
          <a:bodyPr wrap="square" rtlCol="0">
            <a:spAutoFit/>
          </a:bodyPr>
          <a:lstStyle/>
          <a:p>
            <a:r>
              <a:rPr lang="id-ID" sz="2400" b="1" dirty="0" smtClean="0"/>
              <a:t>a. Siklus Positif</a:t>
            </a:r>
            <a:endParaRPr lang="id-ID" sz="2400" b="1" dirty="0"/>
          </a:p>
        </p:txBody>
      </p:sp>
      <p:sp>
        <p:nvSpPr>
          <p:cNvPr id="7" name="TextBox 6"/>
          <p:cNvSpPr txBox="1"/>
          <p:nvPr/>
        </p:nvSpPr>
        <p:spPr>
          <a:xfrm>
            <a:off x="5580112" y="5301208"/>
            <a:ext cx="2229969" cy="461665"/>
          </a:xfrm>
          <a:prstGeom prst="rect">
            <a:avLst/>
          </a:prstGeom>
          <a:noFill/>
        </p:spPr>
        <p:txBody>
          <a:bodyPr wrap="none" rtlCol="0">
            <a:spAutoFit/>
          </a:bodyPr>
          <a:lstStyle/>
          <a:p>
            <a:r>
              <a:rPr lang="id-ID" sz="2400" b="1" dirty="0" smtClean="0"/>
              <a:t>b. Siklus Negatif</a:t>
            </a:r>
            <a:endParaRPr lang="id-ID" sz="2400" b="1" dirty="0"/>
          </a:p>
        </p:txBody>
      </p:sp>
      <p:pic>
        <p:nvPicPr>
          <p:cNvPr id="9" name="Picture 8" descr="Tel-U.png"/>
          <p:cNvPicPr>
            <a:picLocks noChangeAspect="1"/>
          </p:cNvPicPr>
          <p:nvPr/>
        </p:nvPicPr>
        <p:blipFill>
          <a:blip r:embed="rId4" cstate="print"/>
          <a:stretch>
            <a:fillRect/>
          </a:stretch>
        </p:blipFill>
        <p:spPr>
          <a:xfrm>
            <a:off x="357158" y="214290"/>
            <a:ext cx="1143008" cy="1143008"/>
          </a:xfrm>
          <a:prstGeom prst="rect">
            <a:avLst/>
          </a:prstGeom>
        </p:spPr>
      </p:pic>
    </p:spTree>
    <p:extLst>
      <p:ext uri="{BB962C8B-B14F-4D97-AF65-F5344CB8AC3E}">
        <p14:creationId xmlns:p14="http://schemas.microsoft.com/office/powerpoint/2010/main" val="31724219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Elektron Valensi</a:t>
            </a:r>
            <a:endParaRPr lang="id-ID" dirty="0"/>
          </a:p>
        </p:txBody>
      </p:sp>
      <p:pic>
        <p:nvPicPr>
          <p:cNvPr id="36866" name="Picture 2"/>
          <p:cNvPicPr>
            <a:picLocks noGrp="1" noChangeAspect="1" noChangeArrowheads="1"/>
          </p:cNvPicPr>
          <p:nvPr>
            <p:ph idx="1"/>
          </p:nvPr>
        </p:nvPicPr>
        <p:blipFill>
          <a:blip r:embed="rId2"/>
          <a:srcRect/>
          <a:stretch>
            <a:fillRect/>
          </a:stretch>
        </p:blipFill>
        <p:spPr bwMode="auto">
          <a:xfrm>
            <a:off x="750984" y="1857365"/>
            <a:ext cx="7835057" cy="4529642"/>
          </a:xfrm>
          <a:prstGeom prst="rect">
            <a:avLst/>
          </a:prstGeom>
          <a:noFill/>
          <a:ln w="9525">
            <a:noFill/>
            <a:miter lim="800000"/>
            <a:headEnd/>
            <a:tailEnd/>
          </a:ln>
          <a:effectLst/>
        </p:spPr>
      </p:pic>
      <p:pic>
        <p:nvPicPr>
          <p:cNvPr id="5" name="Picture 4" descr="Tel-U.png"/>
          <p:cNvPicPr>
            <a:picLocks noChangeAspect="1"/>
          </p:cNvPicPr>
          <p:nvPr/>
        </p:nvPicPr>
        <p:blipFill>
          <a:blip r:embed="rId3" cstate="print"/>
          <a:stretch>
            <a:fillRect/>
          </a:stretch>
        </p:blipFill>
        <p:spPr>
          <a:xfrm>
            <a:off x="357158" y="214290"/>
            <a:ext cx="1143008" cy="1143008"/>
          </a:xfrm>
          <a:prstGeom prst="rect">
            <a:avLst/>
          </a:prstGeom>
        </p:spPr>
      </p:pic>
      <p:sp>
        <p:nvSpPr>
          <p:cNvPr id="6" name="Slide Number Placeholder 5"/>
          <p:cNvSpPr>
            <a:spLocks noGrp="1"/>
          </p:cNvSpPr>
          <p:nvPr>
            <p:ph type="sldNum" sz="quarter" idx="12"/>
          </p:nvPr>
        </p:nvSpPr>
        <p:spPr/>
        <p:txBody>
          <a:bodyPr/>
          <a:lstStyle/>
          <a:p>
            <a:fld id="{BBEA9C55-DF84-48B1-A654-5F0F2B7DCC05}" type="slidenum">
              <a:rPr lang="id-ID" smtClean="0"/>
              <a:pPr/>
              <a:t>6</a:t>
            </a:fld>
            <a:endParaRPr lang="id-ID"/>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Rectifier Bridge</a:t>
            </a:r>
            <a:endParaRPr lang="id-ID" dirty="0"/>
          </a:p>
        </p:txBody>
      </p:sp>
      <p:pic>
        <p:nvPicPr>
          <p:cNvPr id="67585" name="Picture 1"/>
          <p:cNvPicPr>
            <a:picLocks noChangeAspect="1" noChangeArrowheads="1"/>
          </p:cNvPicPr>
          <p:nvPr/>
        </p:nvPicPr>
        <p:blipFill>
          <a:blip r:embed="rId2" cstate="print"/>
          <a:srcRect/>
          <a:stretch>
            <a:fillRect/>
          </a:stretch>
        </p:blipFill>
        <p:spPr bwMode="auto">
          <a:xfrm>
            <a:off x="611560" y="1988840"/>
            <a:ext cx="2914650" cy="2533650"/>
          </a:xfrm>
          <a:prstGeom prst="rect">
            <a:avLst/>
          </a:prstGeom>
          <a:noFill/>
          <a:ln w="9525">
            <a:noFill/>
            <a:miter lim="800000"/>
            <a:headEnd/>
            <a:tailEnd/>
          </a:ln>
        </p:spPr>
      </p:pic>
      <p:pic>
        <p:nvPicPr>
          <p:cNvPr id="67586" name="Picture 2"/>
          <p:cNvPicPr>
            <a:picLocks noChangeAspect="1" noChangeArrowheads="1"/>
          </p:cNvPicPr>
          <p:nvPr/>
        </p:nvPicPr>
        <p:blipFill>
          <a:blip r:embed="rId3" cstate="print"/>
          <a:srcRect/>
          <a:stretch>
            <a:fillRect/>
          </a:stretch>
        </p:blipFill>
        <p:spPr bwMode="auto">
          <a:xfrm>
            <a:off x="3872934" y="2276872"/>
            <a:ext cx="5051201" cy="2304256"/>
          </a:xfrm>
          <a:prstGeom prst="rect">
            <a:avLst/>
          </a:prstGeom>
          <a:noFill/>
          <a:ln w="9525">
            <a:noFill/>
            <a:miter lim="800000"/>
            <a:headEnd/>
            <a:tailEnd/>
          </a:ln>
        </p:spPr>
      </p:pic>
      <p:pic>
        <p:nvPicPr>
          <p:cNvPr id="6" name="Picture 5" descr="Tel-U.png"/>
          <p:cNvPicPr>
            <a:picLocks noChangeAspect="1"/>
          </p:cNvPicPr>
          <p:nvPr/>
        </p:nvPicPr>
        <p:blipFill>
          <a:blip r:embed="rId4" cstate="print"/>
          <a:stretch>
            <a:fillRect/>
          </a:stretch>
        </p:blipFill>
        <p:spPr>
          <a:xfrm>
            <a:off x="357158" y="214290"/>
            <a:ext cx="1143008" cy="1143008"/>
          </a:xfrm>
          <a:prstGeom prst="rect">
            <a:avLst/>
          </a:prstGeom>
        </p:spPr>
      </p:pic>
    </p:spTree>
    <p:extLst>
      <p:ext uri="{BB962C8B-B14F-4D97-AF65-F5344CB8AC3E}">
        <p14:creationId xmlns:p14="http://schemas.microsoft.com/office/powerpoint/2010/main" val="201125054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Analisa Rangkaian</a:t>
            </a:r>
            <a:endParaRPr lang="id-ID" dirty="0"/>
          </a:p>
        </p:txBody>
      </p:sp>
      <p:pic>
        <p:nvPicPr>
          <p:cNvPr id="66561" name="Picture 1"/>
          <p:cNvPicPr>
            <a:picLocks noChangeAspect="1" noChangeArrowheads="1"/>
          </p:cNvPicPr>
          <p:nvPr/>
        </p:nvPicPr>
        <p:blipFill>
          <a:blip r:embed="rId2" cstate="print"/>
          <a:srcRect/>
          <a:stretch>
            <a:fillRect/>
          </a:stretch>
        </p:blipFill>
        <p:spPr bwMode="auto">
          <a:xfrm>
            <a:off x="1862043" y="1700808"/>
            <a:ext cx="4505643" cy="2232248"/>
          </a:xfrm>
          <a:prstGeom prst="rect">
            <a:avLst/>
          </a:prstGeom>
          <a:noFill/>
          <a:ln w="9525">
            <a:noFill/>
            <a:miter lim="800000"/>
            <a:headEnd/>
            <a:tailEnd/>
          </a:ln>
        </p:spPr>
      </p:pic>
      <p:pic>
        <p:nvPicPr>
          <p:cNvPr id="66562" name="Picture 2"/>
          <p:cNvPicPr>
            <a:picLocks noChangeAspect="1" noChangeArrowheads="1"/>
          </p:cNvPicPr>
          <p:nvPr/>
        </p:nvPicPr>
        <p:blipFill>
          <a:blip r:embed="rId3" cstate="print"/>
          <a:srcRect/>
          <a:stretch>
            <a:fillRect/>
          </a:stretch>
        </p:blipFill>
        <p:spPr bwMode="auto">
          <a:xfrm>
            <a:off x="1865677" y="4221088"/>
            <a:ext cx="4650218" cy="2304256"/>
          </a:xfrm>
          <a:prstGeom prst="rect">
            <a:avLst/>
          </a:prstGeom>
          <a:noFill/>
          <a:ln w="9525">
            <a:noFill/>
            <a:miter lim="800000"/>
            <a:headEnd/>
            <a:tailEnd/>
          </a:ln>
        </p:spPr>
      </p:pic>
      <p:sp>
        <p:nvSpPr>
          <p:cNvPr id="7" name="TextBox 6"/>
          <p:cNvSpPr txBox="1"/>
          <p:nvPr/>
        </p:nvSpPr>
        <p:spPr>
          <a:xfrm>
            <a:off x="6660232" y="2852936"/>
            <a:ext cx="2092111" cy="461665"/>
          </a:xfrm>
          <a:prstGeom prst="rect">
            <a:avLst/>
          </a:prstGeom>
          <a:noFill/>
        </p:spPr>
        <p:txBody>
          <a:bodyPr wrap="none" rtlCol="0">
            <a:spAutoFit/>
          </a:bodyPr>
          <a:lstStyle/>
          <a:p>
            <a:r>
              <a:rPr lang="id-ID" sz="2400" b="1" dirty="0" smtClean="0"/>
              <a:t>a. Siklus Positif</a:t>
            </a:r>
            <a:endParaRPr lang="id-ID" sz="2400" b="1" dirty="0"/>
          </a:p>
        </p:txBody>
      </p:sp>
      <p:sp>
        <p:nvSpPr>
          <p:cNvPr id="8" name="TextBox 7"/>
          <p:cNvSpPr txBox="1"/>
          <p:nvPr/>
        </p:nvSpPr>
        <p:spPr>
          <a:xfrm>
            <a:off x="6660232" y="5445224"/>
            <a:ext cx="2229969" cy="461665"/>
          </a:xfrm>
          <a:prstGeom prst="rect">
            <a:avLst/>
          </a:prstGeom>
          <a:noFill/>
        </p:spPr>
        <p:txBody>
          <a:bodyPr wrap="none" rtlCol="0">
            <a:spAutoFit/>
          </a:bodyPr>
          <a:lstStyle/>
          <a:p>
            <a:r>
              <a:rPr lang="id-ID" sz="2400" b="1" dirty="0" smtClean="0"/>
              <a:t>b. Siklus Negatif</a:t>
            </a:r>
            <a:endParaRPr lang="id-ID" sz="2400" b="1" dirty="0"/>
          </a:p>
        </p:txBody>
      </p:sp>
      <p:pic>
        <p:nvPicPr>
          <p:cNvPr id="10" name="Picture 9" descr="Tel-U.png"/>
          <p:cNvPicPr>
            <a:picLocks noChangeAspect="1"/>
          </p:cNvPicPr>
          <p:nvPr/>
        </p:nvPicPr>
        <p:blipFill>
          <a:blip r:embed="rId4" cstate="print"/>
          <a:stretch>
            <a:fillRect/>
          </a:stretch>
        </p:blipFill>
        <p:spPr>
          <a:xfrm>
            <a:off x="357158" y="214290"/>
            <a:ext cx="1143008" cy="1143008"/>
          </a:xfrm>
          <a:prstGeom prst="rect">
            <a:avLst/>
          </a:prstGeom>
        </p:spPr>
      </p:pic>
    </p:spTree>
    <p:extLst>
      <p:ext uri="{BB962C8B-B14F-4D97-AF65-F5344CB8AC3E}">
        <p14:creationId xmlns:p14="http://schemas.microsoft.com/office/powerpoint/2010/main" val="390218107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id-ID" dirty="0" smtClean="0"/>
              <a:t>Analisa Sinyal</a:t>
            </a:r>
            <a:endParaRPr lang="id-ID" dirty="0"/>
          </a:p>
        </p:txBody>
      </p:sp>
      <p:sp>
        <p:nvSpPr>
          <p:cNvPr id="6150" name="Rectangle 6"/>
          <p:cNvSpPr>
            <a:spLocks noChangeArrowheads="1"/>
          </p:cNvSpPr>
          <p:nvPr/>
        </p:nvSpPr>
        <p:spPr bwMode="auto">
          <a:xfrm>
            <a:off x="0" y="2552700"/>
            <a:ext cx="9144000" cy="0"/>
          </a:xfrm>
          <a:prstGeom prst="rect">
            <a:avLst/>
          </a:prstGeom>
          <a:noFill/>
          <a:ln w="9525">
            <a:noFill/>
            <a:miter lim="800000"/>
            <a:headEnd/>
            <a:tailEnd/>
          </a:ln>
        </p:spPr>
        <p:txBody>
          <a:bodyPr wrap="none" anchor="ctr">
            <a:spAutoFit/>
          </a:bodyPr>
          <a:lstStyle/>
          <a:p>
            <a:endParaRPr lang="id-ID"/>
          </a:p>
        </p:txBody>
      </p:sp>
      <p:graphicFrame>
        <p:nvGraphicFramePr>
          <p:cNvPr id="6146" name="Object 5"/>
          <p:cNvGraphicFramePr>
            <a:graphicFrameLocks noChangeAspect="1"/>
          </p:cNvGraphicFramePr>
          <p:nvPr/>
        </p:nvGraphicFramePr>
        <p:xfrm>
          <a:off x="3444082" y="1844824"/>
          <a:ext cx="5466710" cy="4104456"/>
        </p:xfrm>
        <a:graphic>
          <a:graphicData uri="http://schemas.openxmlformats.org/presentationml/2006/ole">
            <mc:AlternateContent xmlns:mc="http://schemas.openxmlformats.org/markup-compatibility/2006">
              <mc:Choice xmlns:v="urn:schemas-microsoft-com:vml" Requires="v">
                <p:oleObj spid="_x0000_s9219" name="Equation" r:id="rId3" imgW="2946240" imgH="2209680" progId="Equation.3">
                  <p:embed/>
                </p:oleObj>
              </mc:Choice>
              <mc:Fallback>
                <p:oleObj name="Equation" r:id="rId3" imgW="2946240" imgH="22096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44082" y="1844824"/>
                        <a:ext cx="5466710" cy="41044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75779" name="Picture 3"/>
          <p:cNvPicPr>
            <a:picLocks noChangeAspect="1" noChangeArrowheads="1"/>
          </p:cNvPicPr>
          <p:nvPr/>
        </p:nvPicPr>
        <p:blipFill>
          <a:blip r:embed="rId5" cstate="print"/>
          <a:srcRect/>
          <a:stretch>
            <a:fillRect/>
          </a:stretch>
        </p:blipFill>
        <p:spPr bwMode="auto">
          <a:xfrm>
            <a:off x="251521" y="1916832"/>
            <a:ext cx="3086288" cy="3672408"/>
          </a:xfrm>
          <a:prstGeom prst="rect">
            <a:avLst/>
          </a:prstGeom>
          <a:noFill/>
          <a:ln w="9525">
            <a:noFill/>
            <a:miter lim="800000"/>
            <a:headEnd/>
            <a:tailEnd/>
          </a:ln>
        </p:spPr>
      </p:pic>
      <p:pic>
        <p:nvPicPr>
          <p:cNvPr id="7" name="Picture 6" descr="Tel-U.png"/>
          <p:cNvPicPr>
            <a:picLocks noChangeAspect="1"/>
          </p:cNvPicPr>
          <p:nvPr/>
        </p:nvPicPr>
        <p:blipFill>
          <a:blip r:embed="rId6" cstate="print"/>
          <a:stretch>
            <a:fillRect/>
          </a:stretch>
        </p:blipFill>
        <p:spPr>
          <a:xfrm>
            <a:off x="357158" y="214290"/>
            <a:ext cx="1143008" cy="1143008"/>
          </a:xfrm>
          <a:prstGeom prst="rect">
            <a:avLst/>
          </a:prstGeom>
        </p:spPr>
      </p:pic>
    </p:spTree>
    <p:extLst>
      <p:ext uri="{BB962C8B-B14F-4D97-AF65-F5344CB8AC3E}">
        <p14:creationId xmlns:p14="http://schemas.microsoft.com/office/powerpoint/2010/main" val="352196067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sz="3400" dirty="0" err="1"/>
              <a:t>Penyearah</a:t>
            </a:r>
            <a:r>
              <a:rPr lang="en-US" sz="3400" dirty="0"/>
              <a:t> </a:t>
            </a:r>
            <a:r>
              <a:rPr lang="en-US" sz="3400" dirty="0" err="1"/>
              <a:t>Gelombang</a:t>
            </a:r>
            <a:r>
              <a:rPr lang="en-US" sz="3400" dirty="0"/>
              <a:t> </a:t>
            </a:r>
            <a:r>
              <a:rPr lang="en-US" sz="3400" dirty="0" err="1" smtClean="0"/>
              <a:t>Penuh</a:t>
            </a:r>
            <a:endParaRPr lang="en-US" sz="3400" dirty="0"/>
          </a:p>
        </p:txBody>
      </p:sp>
      <p:sp>
        <p:nvSpPr>
          <p:cNvPr id="10243" name="Rectangle 3"/>
          <p:cNvSpPr>
            <a:spLocks noGrp="1" noChangeArrowheads="1"/>
          </p:cNvSpPr>
          <p:nvPr>
            <p:ph idx="1"/>
          </p:nvPr>
        </p:nvSpPr>
        <p:spPr/>
        <p:txBody>
          <a:bodyPr/>
          <a:lstStyle/>
          <a:p>
            <a:r>
              <a:rPr lang="en-US" sz="2600" dirty="0" err="1"/>
              <a:t>Vdc</a:t>
            </a:r>
            <a:r>
              <a:rPr lang="en-US" sz="2600" dirty="0"/>
              <a:t> = 0,636 </a:t>
            </a:r>
            <a:r>
              <a:rPr lang="en-US" sz="2600" dirty="0" err="1"/>
              <a:t>Vm</a:t>
            </a:r>
            <a:endParaRPr lang="en-US" sz="2600" dirty="0"/>
          </a:p>
          <a:p>
            <a:r>
              <a:rPr lang="en-US" sz="2600" dirty="0"/>
              <a:t>PIV Rating :</a:t>
            </a:r>
          </a:p>
          <a:p>
            <a:pPr>
              <a:buFont typeface="Wingdings" pitchFamily="2" charset="2"/>
              <a:buNone/>
            </a:pPr>
            <a:r>
              <a:rPr lang="en-US" sz="2600" dirty="0"/>
              <a:t>	 –</a:t>
            </a:r>
            <a:r>
              <a:rPr lang="en-US" sz="2600" dirty="0" err="1"/>
              <a:t>Untuk</a:t>
            </a:r>
            <a:r>
              <a:rPr lang="en-US" sz="2600" dirty="0"/>
              <a:t> </a:t>
            </a:r>
            <a:r>
              <a:rPr lang="en-US" sz="2600" dirty="0" err="1"/>
              <a:t>penyearah</a:t>
            </a:r>
            <a:r>
              <a:rPr lang="en-US" sz="2600" dirty="0"/>
              <a:t> </a:t>
            </a:r>
            <a:r>
              <a:rPr lang="en-US" sz="2600" dirty="0" err="1"/>
              <a:t>dengan</a:t>
            </a:r>
            <a:r>
              <a:rPr lang="en-US" sz="2600" dirty="0"/>
              <a:t> 2 </a:t>
            </a:r>
            <a:r>
              <a:rPr lang="en-US" sz="2600" dirty="0" err="1"/>
              <a:t>dioda</a:t>
            </a:r>
            <a:r>
              <a:rPr lang="en-US" sz="2600" dirty="0"/>
              <a:t>, PIV = 2Vm </a:t>
            </a:r>
          </a:p>
          <a:p>
            <a:pPr>
              <a:buFont typeface="Wingdings" pitchFamily="2" charset="2"/>
              <a:buNone/>
            </a:pPr>
            <a:r>
              <a:rPr lang="en-US" sz="2600" dirty="0"/>
              <a:t>	–</a:t>
            </a:r>
            <a:r>
              <a:rPr lang="en-US" sz="2600" dirty="0" err="1"/>
              <a:t>Untuk</a:t>
            </a:r>
            <a:r>
              <a:rPr lang="en-US" sz="2600" dirty="0"/>
              <a:t> </a:t>
            </a:r>
            <a:r>
              <a:rPr lang="en-US" sz="2600" dirty="0" err="1"/>
              <a:t>penyearah</a:t>
            </a:r>
            <a:r>
              <a:rPr lang="en-US" sz="2600" dirty="0"/>
              <a:t> </a:t>
            </a:r>
            <a:r>
              <a:rPr lang="en-US" sz="2600" dirty="0" err="1"/>
              <a:t>dengan</a:t>
            </a:r>
            <a:r>
              <a:rPr lang="en-US" sz="2600" dirty="0"/>
              <a:t> 4 </a:t>
            </a:r>
            <a:r>
              <a:rPr lang="en-US" sz="2600" dirty="0" err="1"/>
              <a:t>dioda</a:t>
            </a:r>
            <a:r>
              <a:rPr lang="en-US" sz="2600" dirty="0"/>
              <a:t>, PIV = </a:t>
            </a:r>
            <a:r>
              <a:rPr lang="en-US" sz="2600" dirty="0" err="1"/>
              <a:t>Vm</a:t>
            </a:r>
            <a:endParaRPr lang="en-US" sz="2600" dirty="0"/>
          </a:p>
          <a:p>
            <a:r>
              <a:rPr lang="en-US" sz="2600" dirty="0" err="1"/>
              <a:t>Vripple</a:t>
            </a:r>
            <a:r>
              <a:rPr lang="en-US" sz="2600" dirty="0"/>
              <a:t> = </a:t>
            </a:r>
            <a:r>
              <a:rPr lang="en-US" sz="2600" dirty="0" err="1"/>
              <a:t>Vm</a:t>
            </a:r>
            <a:endParaRPr lang="en-US" sz="2600" dirty="0"/>
          </a:p>
        </p:txBody>
      </p:sp>
      <p:pic>
        <p:nvPicPr>
          <p:cNvPr id="5" name="Picture 4" descr="Tel-U.png"/>
          <p:cNvPicPr>
            <a:picLocks noChangeAspect="1"/>
          </p:cNvPicPr>
          <p:nvPr/>
        </p:nvPicPr>
        <p:blipFill>
          <a:blip r:embed="rId2" cstate="print"/>
          <a:stretch>
            <a:fillRect/>
          </a:stretch>
        </p:blipFill>
        <p:spPr>
          <a:xfrm>
            <a:off x="357158" y="214290"/>
            <a:ext cx="1143008" cy="1143008"/>
          </a:xfrm>
          <a:prstGeom prst="rect">
            <a:avLst/>
          </a:prstGeom>
        </p:spPr>
      </p:pic>
    </p:spTree>
    <p:extLst>
      <p:ext uri="{BB962C8B-B14F-4D97-AF65-F5344CB8AC3E}">
        <p14:creationId xmlns:p14="http://schemas.microsoft.com/office/powerpoint/2010/main" val="190413907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Referensi</a:t>
            </a:r>
            <a:endParaRPr lang="id-ID" dirty="0"/>
          </a:p>
        </p:txBody>
      </p:sp>
      <p:sp>
        <p:nvSpPr>
          <p:cNvPr id="3" name="Content Placeholder 2"/>
          <p:cNvSpPr>
            <a:spLocks noGrp="1"/>
          </p:cNvSpPr>
          <p:nvPr>
            <p:ph idx="1"/>
          </p:nvPr>
        </p:nvSpPr>
        <p:spPr/>
        <p:txBody>
          <a:bodyPr>
            <a:normAutofit lnSpcReduction="10000"/>
          </a:bodyPr>
          <a:lstStyle/>
          <a:p>
            <a:r>
              <a:rPr lang="id-ID" dirty="0" smtClean="0"/>
              <a:t>Adel Sedra and Kenneth Smith. 1998. Microelectronics Circuits, 4th edition. Oxford University Press. New York.</a:t>
            </a:r>
          </a:p>
          <a:p>
            <a:r>
              <a:rPr lang="id-ID" dirty="0" smtClean="0"/>
              <a:t>Thomas L. Floyd and David M. Buchla. 2009. Electronics Fundamentals: Circuits, Devices &amp; Applications (8th Edition). Prentice-Hall.</a:t>
            </a:r>
          </a:p>
          <a:p>
            <a:r>
              <a:rPr lang="id-ID" dirty="0" smtClean="0"/>
              <a:t>Electrical &amp; electronic system pearson education limited 2004</a:t>
            </a:r>
          </a:p>
          <a:p>
            <a:r>
              <a:rPr lang="en-US" dirty="0" err="1" smtClean="0"/>
              <a:t>Jetking</a:t>
            </a:r>
            <a:r>
              <a:rPr lang="en-US" dirty="0" smtClean="0"/>
              <a:t> </a:t>
            </a:r>
            <a:r>
              <a:rPr lang="en-US" dirty="0" err="1" smtClean="0"/>
              <a:t>Infotrain</a:t>
            </a:r>
            <a:r>
              <a:rPr lang="en-US" dirty="0" smtClean="0"/>
              <a:t> Ltd</a:t>
            </a:r>
            <a:r>
              <a:rPr lang="id-ID" dirty="0" smtClean="0"/>
              <a:t> 2010</a:t>
            </a:r>
            <a:endParaRPr lang="en-US" dirty="0" smtClean="0"/>
          </a:p>
          <a:p>
            <a:endParaRPr lang="id-ID" dirty="0"/>
          </a:p>
        </p:txBody>
      </p:sp>
      <p:pic>
        <p:nvPicPr>
          <p:cNvPr id="5" name="Picture 4" descr="Tel-U.png"/>
          <p:cNvPicPr>
            <a:picLocks noChangeAspect="1"/>
          </p:cNvPicPr>
          <p:nvPr/>
        </p:nvPicPr>
        <p:blipFill>
          <a:blip r:embed="rId2" cstate="print"/>
          <a:stretch>
            <a:fillRect/>
          </a:stretch>
        </p:blipFill>
        <p:spPr>
          <a:xfrm>
            <a:off x="357158" y="214290"/>
            <a:ext cx="1143008" cy="1143008"/>
          </a:xfrm>
          <a:prstGeom prst="rect">
            <a:avLst/>
          </a:prstGeom>
        </p:spPr>
      </p:pic>
      <p:sp>
        <p:nvSpPr>
          <p:cNvPr id="6" name="Slide Number Placeholder 5"/>
          <p:cNvSpPr>
            <a:spLocks noGrp="1"/>
          </p:cNvSpPr>
          <p:nvPr>
            <p:ph type="sldNum" sz="quarter" idx="12"/>
          </p:nvPr>
        </p:nvSpPr>
        <p:spPr/>
        <p:txBody>
          <a:bodyPr/>
          <a:lstStyle/>
          <a:p>
            <a:fld id="{BBEA9C55-DF84-48B1-A654-5F0F2B7DCC05}" type="slidenum">
              <a:rPr lang="id-ID" smtClean="0"/>
              <a:pPr/>
              <a:t>64</a:t>
            </a:fld>
            <a:endParaRPr lang="id-ID"/>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cstate="print"/>
          <a:srcRect/>
          <a:stretch>
            <a:fillRect/>
          </a:stretch>
        </p:blipFill>
        <p:spPr bwMode="auto">
          <a:xfrm>
            <a:off x="4572000" y="4578829"/>
            <a:ext cx="4024308" cy="2050576"/>
          </a:xfrm>
          <a:prstGeom prst="rect">
            <a:avLst/>
          </a:prstGeom>
          <a:noFill/>
          <a:ln w="9525">
            <a:noFill/>
            <a:miter lim="800000"/>
            <a:headEnd/>
            <a:tailEnd/>
          </a:ln>
        </p:spPr>
      </p:pic>
      <p:sp>
        <p:nvSpPr>
          <p:cNvPr id="23555" name="Title 1"/>
          <p:cNvSpPr>
            <a:spLocks noGrp="1"/>
          </p:cNvSpPr>
          <p:nvPr>
            <p:ph type="title"/>
          </p:nvPr>
        </p:nvSpPr>
        <p:spPr/>
        <p:txBody>
          <a:bodyPr/>
          <a:lstStyle/>
          <a:p>
            <a:r>
              <a:rPr lang="id-ID" dirty="0" smtClean="0"/>
              <a:t>Karakteristik</a:t>
            </a:r>
          </a:p>
        </p:txBody>
      </p:sp>
      <p:sp>
        <p:nvSpPr>
          <p:cNvPr id="3" name="Content Placeholder 2"/>
          <p:cNvSpPr>
            <a:spLocks noGrp="1"/>
          </p:cNvSpPr>
          <p:nvPr>
            <p:ph idx="1"/>
          </p:nvPr>
        </p:nvSpPr>
        <p:spPr>
          <a:xfrm>
            <a:off x="428596" y="1428736"/>
            <a:ext cx="8486775" cy="3303588"/>
          </a:xfrm>
        </p:spPr>
        <p:txBody>
          <a:bodyPr>
            <a:normAutofit fontScale="85000" lnSpcReduction="20000"/>
          </a:bodyPr>
          <a:lstStyle/>
          <a:p>
            <a:pPr>
              <a:defRPr/>
            </a:pPr>
            <a:r>
              <a:rPr lang="en-US" dirty="0" err="1" smtClean="0"/>
              <a:t>Silikon</a:t>
            </a:r>
            <a:r>
              <a:rPr lang="en-US" dirty="0" smtClean="0"/>
              <a:t> </a:t>
            </a:r>
            <a:r>
              <a:rPr lang="en-US" dirty="0" err="1" smtClean="0"/>
              <a:t>dan</a:t>
            </a:r>
            <a:r>
              <a:rPr lang="en-US" dirty="0" smtClean="0"/>
              <a:t> Germanium </a:t>
            </a:r>
            <a:r>
              <a:rPr lang="en-US" dirty="0" err="1" smtClean="0"/>
              <a:t>seperti</a:t>
            </a:r>
            <a:r>
              <a:rPr lang="en-US" dirty="0" smtClean="0"/>
              <a:t> yang </a:t>
            </a:r>
            <a:r>
              <a:rPr lang="en-US" dirty="0" err="1" smtClean="0"/>
              <a:t>telah</a:t>
            </a:r>
            <a:r>
              <a:rPr lang="en-US" dirty="0" smtClean="0"/>
              <a:t> </a:t>
            </a:r>
            <a:r>
              <a:rPr lang="en-US" dirty="0" err="1" smtClean="0"/>
              <a:t>ditunjukkan</a:t>
            </a:r>
            <a:r>
              <a:rPr lang="en-US" dirty="0" smtClean="0"/>
              <a:t> </a:t>
            </a:r>
            <a:r>
              <a:rPr lang="en-US" dirty="0" err="1" smtClean="0"/>
              <a:t>dalam</a:t>
            </a:r>
            <a:r>
              <a:rPr lang="en-US" dirty="0" smtClean="0"/>
              <a:t> </a:t>
            </a:r>
            <a:r>
              <a:rPr lang="en-US" dirty="0" err="1" smtClean="0"/>
              <a:t>notasi</a:t>
            </a:r>
            <a:r>
              <a:rPr lang="en-US" dirty="0" smtClean="0"/>
              <a:t> spectroscopic </a:t>
            </a:r>
            <a:r>
              <a:rPr lang="en-US" dirty="0" err="1" smtClean="0"/>
              <a:t>akan</a:t>
            </a:r>
            <a:r>
              <a:rPr lang="en-US" dirty="0" smtClean="0"/>
              <a:t> </a:t>
            </a:r>
            <a:r>
              <a:rPr lang="en-US" dirty="0" err="1" smtClean="0"/>
              <a:t>memiliki</a:t>
            </a:r>
            <a:r>
              <a:rPr lang="en-US" dirty="0" smtClean="0"/>
              <a:t> :</a:t>
            </a:r>
          </a:p>
          <a:p>
            <a:pPr lvl="1">
              <a:defRPr/>
            </a:pPr>
            <a:r>
              <a:rPr lang="id-ID" dirty="0" err="1" smtClean="0"/>
              <a:t>E</a:t>
            </a:r>
            <a:r>
              <a:rPr lang="en-US" dirty="0" err="1" smtClean="0"/>
              <a:t>lektron</a:t>
            </a:r>
            <a:r>
              <a:rPr lang="en-US" dirty="0" smtClean="0"/>
              <a:t> </a:t>
            </a:r>
            <a:r>
              <a:rPr lang="en-US" dirty="0" err="1" smtClean="0"/>
              <a:t>valensi</a:t>
            </a:r>
            <a:r>
              <a:rPr lang="en-US" dirty="0" smtClean="0"/>
              <a:t> = 4</a:t>
            </a:r>
          </a:p>
          <a:p>
            <a:pPr lvl="1">
              <a:defRPr/>
            </a:pPr>
            <a:r>
              <a:rPr lang="en-US" dirty="0" err="1" smtClean="0"/>
              <a:t>Elektron</a:t>
            </a:r>
            <a:r>
              <a:rPr lang="en-US" dirty="0" smtClean="0"/>
              <a:t> </a:t>
            </a:r>
            <a:r>
              <a:rPr lang="en-US" dirty="0" err="1" smtClean="0"/>
              <a:t>di</a:t>
            </a:r>
            <a:r>
              <a:rPr lang="en-US" dirty="0" smtClean="0"/>
              <a:t> </a:t>
            </a:r>
            <a:r>
              <a:rPr lang="en-US" dirty="0" err="1" smtClean="0"/>
              <a:t>sisi</a:t>
            </a:r>
            <a:r>
              <a:rPr lang="en-US" dirty="0" smtClean="0"/>
              <a:t> paling </a:t>
            </a:r>
            <a:r>
              <a:rPr lang="en-US" dirty="0" err="1" smtClean="0"/>
              <a:t>luar</a:t>
            </a:r>
            <a:r>
              <a:rPr lang="en-US" dirty="0" smtClean="0"/>
              <a:t> </a:t>
            </a:r>
            <a:r>
              <a:rPr lang="en-US" dirty="0" err="1" smtClean="0"/>
              <a:t>berada</a:t>
            </a:r>
            <a:r>
              <a:rPr lang="en-US" dirty="0" smtClean="0"/>
              <a:t> </a:t>
            </a:r>
            <a:r>
              <a:rPr lang="en-US" dirty="0" err="1" smtClean="0"/>
              <a:t>pada</a:t>
            </a:r>
            <a:r>
              <a:rPr lang="en-US" dirty="0" smtClean="0"/>
              <a:t> sub </a:t>
            </a:r>
            <a:r>
              <a:rPr lang="en-US" dirty="0" err="1" smtClean="0"/>
              <a:t>bagian</a:t>
            </a:r>
            <a:r>
              <a:rPr lang="en-US" dirty="0" smtClean="0"/>
              <a:t> :</a:t>
            </a:r>
          </a:p>
          <a:p>
            <a:pPr lvl="2">
              <a:defRPr/>
            </a:pPr>
            <a:r>
              <a:rPr lang="en-US" dirty="0" smtClean="0"/>
              <a:t>l=0 (s) </a:t>
            </a:r>
            <a:r>
              <a:rPr lang="en-US" dirty="0" err="1" smtClean="0"/>
              <a:t>dan</a:t>
            </a:r>
            <a:r>
              <a:rPr lang="en-US" dirty="0" smtClean="0"/>
              <a:t> l=1 (p)</a:t>
            </a:r>
          </a:p>
          <a:p>
            <a:pPr lvl="1">
              <a:defRPr/>
            </a:pPr>
            <a:r>
              <a:rPr lang="en-US" dirty="0" err="1" smtClean="0"/>
              <a:t>Untuk</a:t>
            </a:r>
            <a:r>
              <a:rPr lang="en-US" dirty="0" smtClean="0"/>
              <a:t> </a:t>
            </a:r>
            <a:r>
              <a:rPr lang="en-US" dirty="0" err="1" smtClean="0"/>
              <a:t>mencapai</a:t>
            </a:r>
            <a:r>
              <a:rPr lang="en-US" dirty="0" smtClean="0"/>
              <a:t> </a:t>
            </a:r>
            <a:r>
              <a:rPr lang="en-US" dirty="0" err="1" smtClean="0"/>
              <a:t>kesetimbangan</a:t>
            </a:r>
            <a:r>
              <a:rPr lang="en-US" dirty="0" smtClean="0"/>
              <a:t> </a:t>
            </a:r>
            <a:r>
              <a:rPr lang="en-US" dirty="0" err="1" smtClean="0"/>
              <a:t>maka</a:t>
            </a:r>
            <a:r>
              <a:rPr lang="en-US" dirty="0" smtClean="0"/>
              <a:t> </a:t>
            </a:r>
            <a:r>
              <a:rPr lang="en-US" dirty="0" err="1" smtClean="0"/>
              <a:t>setiap</a:t>
            </a:r>
            <a:r>
              <a:rPr lang="en-US" dirty="0" smtClean="0"/>
              <a:t> atom </a:t>
            </a:r>
            <a:r>
              <a:rPr lang="en-US" dirty="0" err="1" smtClean="0"/>
              <a:t>pada</a:t>
            </a:r>
            <a:r>
              <a:rPr lang="en-US" dirty="0" smtClean="0"/>
              <a:t> Si </a:t>
            </a:r>
            <a:r>
              <a:rPr lang="en-US" dirty="0" err="1" smtClean="0"/>
              <a:t>dan</a:t>
            </a:r>
            <a:r>
              <a:rPr lang="en-US" dirty="0" smtClean="0"/>
              <a:t> </a:t>
            </a:r>
            <a:r>
              <a:rPr lang="en-US" dirty="0" err="1" smtClean="0"/>
              <a:t>Ge</a:t>
            </a:r>
            <a:r>
              <a:rPr lang="en-US" dirty="0" smtClean="0"/>
              <a:t> </a:t>
            </a:r>
            <a:r>
              <a:rPr lang="en-US" dirty="0" err="1" smtClean="0"/>
              <a:t>membutuhkan</a:t>
            </a:r>
            <a:r>
              <a:rPr lang="en-US" dirty="0" smtClean="0"/>
              <a:t> 8 </a:t>
            </a:r>
            <a:r>
              <a:rPr lang="en-US" dirty="0" err="1" smtClean="0"/>
              <a:t>elektron</a:t>
            </a:r>
            <a:r>
              <a:rPr lang="en-US" dirty="0" smtClean="0"/>
              <a:t> </a:t>
            </a:r>
            <a:r>
              <a:rPr lang="en-US" dirty="0" err="1" smtClean="0"/>
              <a:t>di</a:t>
            </a:r>
            <a:r>
              <a:rPr lang="en-US" dirty="0" smtClean="0"/>
              <a:t> </a:t>
            </a:r>
            <a:r>
              <a:rPr lang="en-US" dirty="0" err="1" smtClean="0"/>
              <a:t>kulit</a:t>
            </a:r>
            <a:r>
              <a:rPr lang="en-US" dirty="0" smtClean="0"/>
              <a:t> </a:t>
            </a:r>
            <a:r>
              <a:rPr lang="en-US" dirty="0" err="1" smtClean="0"/>
              <a:t>terluar</a:t>
            </a:r>
            <a:endParaRPr lang="id-ID" dirty="0" smtClean="0"/>
          </a:p>
          <a:p>
            <a:pPr lvl="1">
              <a:defRPr/>
            </a:pPr>
            <a:r>
              <a:rPr lang="en-US" dirty="0" err="1" smtClean="0"/>
              <a:t>Ikatan</a:t>
            </a:r>
            <a:r>
              <a:rPr lang="en-US" dirty="0" smtClean="0"/>
              <a:t> </a:t>
            </a:r>
            <a:r>
              <a:rPr lang="en-US" dirty="0" err="1" smtClean="0"/>
              <a:t>antar</a:t>
            </a:r>
            <a:r>
              <a:rPr lang="en-US" dirty="0" smtClean="0"/>
              <a:t> atom </a:t>
            </a:r>
            <a:r>
              <a:rPr lang="en-US" dirty="0" err="1" smtClean="0"/>
              <a:t>pada</a:t>
            </a:r>
            <a:r>
              <a:rPr lang="en-US" dirty="0" smtClean="0"/>
              <a:t> Kristal </a:t>
            </a:r>
            <a:r>
              <a:rPr lang="en-US" dirty="0" err="1" smtClean="0"/>
              <a:t>Semikonduktor</a:t>
            </a:r>
            <a:r>
              <a:rPr lang="en-US" dirty="0" smtClean="0"/>
              <a:t> (Si </a:t>
            </a:r>
            <a:r>
              <a:rPr lang="en-US" dirty="0" err="1" smtClean="0"/>
              <a:t>atau</a:t>
            </a:r>
            <a:r>
              <a:rPr lang="en-US" dirty="0" smtClean="0"/>
              <a:t> </a:t>
            </a:r>
            <a:r>
              <a:rPr lang="en-US" dirty="0" err="1" smtClean="0"/>
              <a:t>Ge</a:t>
            </a:r>
            <a:r>
              <a:rPr lang="en-US" dirty="0" smtClean="0"/>
              <a:t>) </a:t>
            </a:r>
            <a:r>
              <a:rPr lang="en-US" dirty="0" err="1" smtClean="0"/>
              <a:t>merupakan</a:t>
            </a:r>
            <a:r>
              <a:rPr lang="en-US" dirty="0" smtClean="0"/>
              <a:t> </a:t>
            </a:r>
            <a:r>
              <a:rPr lang="en-US" dirty="0" err="1" smtClean="0"/>
              <a:t>ikatan</a:t>
            </a:r>
            <a:r>
              <a:rPr lang="en-US" dirty="0" smtClean="0"/>
              <a:t> </a:t>
            </a:r>
            <a:r>
              <a:rPr lang="en-US" dirty="0" err="1" smtClean="0"/>
              <a:t>kovalen</a:t>
            </a:r>
            <a:r>
              <a:rPr lang="en-US" dirty="0" smtClean="0"/>
              <a:t> </a:t>
            </a:r>
            <a:r>
              <a:rPr lang="en-US" dirty="0" err="1" smtClean="0"/>
              <a:t>berbentuk</a:t>
            </a:r>
            <a:r>
              <a:rPr lang="en-US" dirty="0" smtClean="0"/>
              <a:t> Tetrahedral</a:t>
            </a:r>
          </a:p>
        </p:txBody>
      </p:sp>
      <p:pic>
        <p:nvPicPr>
          <p:cNvPr id="6" name="Picture 5" descr="Tel-U.png"/>
          <p:cNvPicPr>
            <a:picLocks noChangeAspect="1"/>
          </p:cNvPicPr>
          <p:nvPr/>
        </p:nvPicPr>
        <p:blipFill>
          <a:blip r:embed="rId3" cstate="print"/>
          <a:stretch>
            <a:fillRect/>
          </a:stretch>
        </p:blipFill>
        <p:spPr>
          <a:xfrm>
            <a:off x="357158" y="214290"/>
            <a:ext cx="1143008" cy="1143008"/>
          </a:xfrm>
          <a:prstGeom prst="rect">
            <a:avLst/>
          </a:prstGeom>
        </p:spPr>
      </p:pic>
      <p:sp>
        <p:nvSpPr>
          <p:cNvPr id="7" name="Slide Number Placeholder 6"/>
          <p:cNvSpPr>
            <a:spLocks noGrp="1"/>
          </p:cNvSpPr>
          <p:nvPr>
            <p:ph type="sldNum" sz="quarter" idx="12"/>
          </p:nvPr>
        </p:nvSpPr>
        <p:spPr/>
        <p:txBody>
          <a:bodyPr/>
          <a:lstStyle/>
          <a:p>
            <a:fld id="{BBEA9C55-DF84-48B1-A654-5F0F2B7DCC05}" type="slidenum">
              <a:rPr lang="id-ID" smtClean="0"/>
              <a:pPr/>
              <a:t>7</a:t>
            </a:fld>
            <a:endParaRPr lang="id-ID"/>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itle 1"/>
          <p:cNvSpPr>
            <a:spLocks noGrp="1"/>
          </p:cNvSpPr>
          <p:nvPr>
            <p:ph type="title"/>
          </p:nvPr>
        </p:nvSpPr>
        <p:spPr/>
        <p:txBody>
          <a:bodyPr/>
          <a:lstStyle/>
          <a:p>
            <a:r>
              <a:rPr lang="en-US" dirty="0" err="1" smtClean="0"/>
              <a:t>Semikonduktor</a:t>
            </a:r>
            <a:r>
              <a:rPr lang="en-US" dirty="0" smtClean="0"/>
              <a:t> </a:t>
            </a:r>
            <a:r>
              <a:rPr lang="en-US" dirty="0" err="1" smtClean="0"/>
              <a:t>Intrinsik</a:t>
            </a:r>
            <a:endParaRPr lang="en-US" dirty="0" smtClean="0"/>
          </a:p>
        </p:txBody>
      </p:sp>
      <p:sp>
        <p:nvSpPr>
          <p:cNvPr id="3" name="Content Placeholder 2"/>
          <p:cNvSpPr>
            <a:spLocks noGrp="1"/>
          </p:cNvSpPr>
          <p:nvPr>
            <p:ph idx="1"/>
          </p:nvPr>
        </p:nvSpPr>
        <p:spPr/>
        <p:txBody>
          <a:bodyPr>
            <a:noAutofit/>
          </a:bodyPr>
          <a:lstStyle/>
          <a:p>
            <a:pPr>
              <a:lnSpc>
                <a:spcPct val="80000"/>
              </a:lnSpc>
            </a:pPr>
            <a:r>
              <a:rPr lang="en-US" sz="2800" dirty="0" err="1" smtClean="0"/>
              <a:t>Terdiri</a:t>
            </a:r>
            <a:r>
              <a:rPr lang="en-US" sz="2800" dirty="0" smtClean="0"/>
              <a:t> </a:t>
            </a:r>
            <a:r>
              <a:rPr lang="en-US" sz="2800" dirty="0" err="1" smtClean="0"/>
              <a:t>dari</a:t>
            </a:r>
            <a:r>
              <a:rPr lang="en-US" sz="2800" dirty="0" smtClean="0"/>
              <a:t> </a:t>
            </a:r>
            <a:r>
              <a:rPr lang="en-US" sz="2800" dirty="0" err="1" smtClean="0"/>
              <a:t>bahan</a:t>
            </a:r>
            <a:r>
              <a:rPr lang="en-US" sz="2800" dirty="0" smtClean="0"/>
              <a:t> </a:t>
            </a:r>
            <a:r>
              <a:rPr lang="en-US" sz="2800" dirty="0" err="1" smtClean="0"/>
              <a:t>semikonduktor</a:t>
            </a:r>
            <a:r>
              <a:rPr lang="en-US" sz="2800" dirty="0" smtClean="0"/>
              <a:t> </a:t>
            </a:r>
            <a:r>
              <a:rPr lang="en-US" sz="2800" dirty="0" err="1" smtClean="0"/>
              <a:t>murni</a:t>
            </a:r>
            <a:r>
              <a:rPr lang="id-ID" sz="2800" dirty="0" smtClean="0"/>
              <a:t> atau s</a:t>
            </a:r>
            <a:r>
              <a:rPr lang="en-US" sz="2800" dirty="0" err="1" smtClean="0"/>
              <a:t>emikonduktor</a:t>
            </a:r>
            <a:r>
              <a:rPr lang="en-US" sz="2800" dirty="0" smtClean="0"/>
              <a:t> yang </a:t>
            </a:r>
            <a:r>
              <a:rPr lang="en-US" sz="2800" dirty="0" err="1" smtClean="0"/>
              <a:t>tidak</a:t>
            </a:r>
            <a:r>
              <a:rPr lang="en-US" sz="2800" dirty="0" smtClean="0"/>
              <a:t> </a:t>
            </a:r>
            <a:r>
              <a:rPr lang="en-US" sz="2800" dirty="0" err="1" smtClean="0"/>
              <a:t>di</a:t>
            </a:r>
            <a:r>
              <a:rPr lang="en-US" sz="2800" dirty="0" smtClean="0"/>
              <a:t> </a:t>
            </a:r>
            <a:r>
              <a:rPr lang="en-US" sz="2800" dirty="0" err="1" smtClean="0"/>
              <a:t>dop</a:t>
            </a:r>
            <a:r>
              <a:rPr lang="en-US" sz="2800" dirty="0" smtClean="0"/>
              <a:t> </a:t>
            </a:r>
            <a:r>
              <a:rPr lang="en-US" sz="2800" dirty="0" err="1" smtClean="0"/>
              <a:t>unsur</a:t>
            </a:r>
            <a:r>
              <a:rPr lang="en-US" sz="2800" dirty="0" smtClean="0"/>
              <a:t> lain</a:t>
            </a:r>
          </a:p>
          <a:p>
            <a:pPr>
              <a:lnSpc>
                <a:spcPct val="80000"/>
              </a:lnSpc>
            </a:pPr>
            <a:r>
              <a:rPr lang="en-US" sz="2800" dirty="0" err="1" smtClean="0"/>
              <a:t>Pada</a:t>
            </a:r>
            <a:r>
              <a:rPr lang="en-US" sz="2800" dirty="0" smtClean="0"/>
              <a:t> </a:t>
            </a:r>
            <a:r>
              <a:rPr lang="en-US" sz="2800" dirty="0" err="1" smtClean="0"/>
              <a:t>suhu</a:t>
            </a:r>
            <a:r>
              <a:rPr lang="en-US" sz="2800" dirty="0" smtClean="0"/>
              <a:t> :</a:t>
            </a:r>
          </a:p>
          <a:p>
            <a:pPr lvl="1">
              <a:lnSpc>
                <a:spcPct val="80000"/>
              </a:lnSpc>
            </a:pPr>
            <a:r>
              <a:rPr lang="en-US" dirty="0" err="1" smtClean="0"/>
              <a:t>Rendah</a:t>
            </a:r>
            <a:r>
              <a:rPr lang="en-US" dirty="0" smtClean="0"/>
              <a:t> (</a:t>
            </a:r>
            <a:r>
              <a:rPr lang="en-US" dirty="0" err="1" smtClean="0"/>
              <a:t>mis</a:t>
            </a:r>
            <a:r>
              <a:rPr lang="en-US" dirty="0" smtClean="0"/>
              <a:t> : 0 K) </a:t>
            </a:r>
            <a:r>
              <a:rPr lang="en-US" dirty="0" smtClean="0">
                <a:sym typeface="Wingdings" pitchFamily="2" charset="2"/>
              </a:rPr>
              <a:t> </a:t>
            </a:r>
            <a:r>
              <a:rPr lang="en-US" dirty="0" err="1" smtClean="0">
                <a:sym typeface="Wingdings" pitchFamily="2" charset="2"/>
              </a:rPr>
              <a:t>bersifat</a:t>
            </a:r>
            <a:r>
              <a:rPr lang="en-US" dirty="0" smtClean="0">
                <a:sym typeface="Wingdings" pitchFamily="2" charset="2"/>
              </a:rPr>
              <a:t> </a:t>
            </a:r>
            <a:r>
              <a:rPr lang="en-US" dirty="0" err="1" smtClean="0">
                <a:sym typeface="Wingdings" pitchFamily="2" charset="2"/>
              </a:rPr>
              <a:t>sebagai</a:t>
            </a:r>
            <a:r>
              <a:rPr lang="en-US" dirty="0" smtClean="0">
                <a:sym typeface="Wingdings" pitchFamily="2" charset="2"/>
              </a:rPr>
              <a:t> isolator </a:t>
            </a:r>
          </a:p>
          <a:p>
            <a:pPr lvl="1">
              <a:lnSpc>
                <a:spcPct val="80000"/>
              </a:lnSpc>
            </a:pPr>
            <a:r>
              <a:rPr lang="en-US" dirty="0" err="1" smtClean="0"/>
              <a:t>Ruang</a:t>
            </a:r>
            <a:r>
              <a:rPr lang="en-US" dirty="0" smtClean="0"/>
              <a:t> (</a:t>
            </a:r>
            <a:r>
              <a:rPr lang="en-US" dirty="0" err="1" smtClean="0"/>
              <a:t>mis</a:t>
            </a:r>
            <a:r>
              <a:rPr lang="en-US" dirty="0" smtClean="0"/>
              <a:t> : 25</a:t>
            </a:r>
            <a:r>
              <a:rPr lang="en-US" baseline="30000" dirty="0" smtClean="0"/>
              <a:t>o</a:t>
            </a:r>
            <a:r>
              <a:rPr lang="en-US" dirty="0" smtClean="0"/>
              <a:t>C) </a:t>
            </a:r>
            <a:r>
              <a:rPr lang="en-US" dirty="0" smtClean="0">
                <a:sym typeface="Wingdings" pitchFamily="2" charset="2"/>
              </a:rPr>
              <a:t> </a:t>
            </a:r>
            <a:r>
              <a:rPr lang="en-US" dirty="0" err="1" smtClean="0">
                <a:sym typeface="Wingdings" pitchFamily="2" charset="2"/>
              </a:rPr>
              <a:t>bersifat</a:t>
            </a:r>
            <a:r>
              <a:rPr lang="en-US" dirty="0" smtClean="0">
                <a:sym typeface="Wingdings" pitchFamily="2" charset="2"/>
              </a:rPr>
              <a:t> </a:t>
            </a:r>
            <a:r>
              <a:rPr lang="en-US" dirty="0" err="1" smtClean="0">
                <a:sym typeface="Wingdings" pitchFamily="2" charset="2"/>
              </a:rPr>
              <a:t>sebagai</a:t>
            </a:r>
            <a:r>
              <a:rPr lang="en-US" dirty="0" smtClean="0">
                <a:sym typeface="Wingdings" pitchFamily="2" charset="2"/>
              </a:rPr>
              <a:t> </a:t>
            </a:r>
            <a:r>
              <a:rPr lang="en-US" dirty="0" err="1" smtClean="0">
                <a:sym typeface="Wingdings" pitchFamily="2" charset="2"/>
              </a:rPr>
              <a:t>konduktor</a:t>
            </a:r>
            <a:r>
              <a:rPr lang="en-US" dirty="0" smtClean="0">
                <a:sym typeface="Wingdings" pitchFamily="2" charset="2"/>
              </a:rPr>
              <a:t> yang </a:t>
            </a:r>
            <a:r>
              <a:rPr lang="en-US" dirty="0" err="1" smtClean="0">
                <a:sym typeface="Wingdings" pitchFamily="2" charset="2"/>
              </a:rPr>
              <a:t>kurang</a:t>
            </a:r>
            <a:r>
              <a:rPr lang="en-US" dirty="0" smtClean="0">
                <a:sym typeface="Wingdings" pitchFamily="2" charset="2"/>
              </a:rPr>
              <a:t> </a:t>
            </a:r>
            <a:r>
              <a:rPr lang="en-US" dirty="0" err="1" smtClean="0">
                <a:sym typeface="Wingdings" pitchFamily="2" charset="2"/>
              </a:rPr>
              <a:t>baik</a:t>
            </a:r>
            <a:r>
              <a:rPr lang="en-US" dirty="0" smtClean="0">
                <a:sym typeface="Wingdings" pitchFamily="2" charset="2"/>
              </a:rPr>
              <a:t> (</a:t>
            </a:r>
            <a:r>
              <a:rPr lang="en-US" dirty="0" err="1" smtClean="0">
                <a:sym typeface="Wingdings" pitchFamily="2" charset="2"/>
              </a:rPr>
              <a:t>semikonduktor</a:t>
            </a:r>
            <a:r>
              <a:rPr lang="en-US" dirty="0" smtClean="0">
                <a:sym typeface="Wingdings" pitchFamily="2" charset="2"/>
              </a:rPr>
              <a:t>)</a:t>
            </a:r>
          </a:p>
          <a:p>
            <a:pPr>
              <a:lnSpc>
                <a:spcPct val="80000"/>
              </a:lnSpc>
            </a:pPr>
            <a:r>
              <a:rPr lang="en-US" sz="2800" dirty="0" err="1" smtClean="0">
                <a:sym typeface="Wingdings" pitchFamily="2" charset="2"/>
              </a:rPr>
              <a:t>Timbulnya</a:t>
            </a:r>
            <a:r>
              <a:rPr lang="en-US" sz="2800" dirty="0" smtClean="0">
                <a:sym typeface="Wingdings" pitchFamily="2" charset="2"/>
              </a:rPr>
              <a:t> </a:t>
            </a:r>
            <a:r>
              <a:rPr lang="en-US" sz="2800" dirty="0" err="1" smtClean="0">
                <a:sym typeface="Wingdings" pitchFamily="2" charset="2"/>
              </a:rPr>
              <a:t>Elektron</a:t>
            </a:r>
            <a:r>
              <a:rPr lang="en-US" sz="2800" dirty="0" smtClean="0">
                <a:sym typeface="Wingdings" pitchFamily="2" charset="2"/>
              </a:rPr>
              <a:t> </a:t>
            </a:r>
            <a:r>
              <a:rPr lang="en-US" sz="2800" dirty="0" err="1" smtClean="0">
                <a:sym typeface="Wingdings" pitchFamily="2" charset="2"/>
              </a:rPr>
              <a:t>dan</a:t>
            </a:r>
            <a:r>
              <a:rPr lang="en-US" sz="2800" dirty="0" smtClean="0">
                <a:sym typeface="Wingdings" pitchFamily="2" charset="2"/>
              </a:rPr>
              <a:t> hole </a:t>
            </a:r>
            <a:r>
              <a:rPr lang="en-US" sz="2800" dirty="0" err="1" smtClean="0">
                <a:sym typeface="Wingdings" pitchFamily="2" charset="2"/>
              </a:rPr>
              <a:t>diakibatkan</a:t>
            </a:r>
            <a:r>
              <a:rPr lang="en-US" sz="2800" dirty="0" smtClean="0">
                <a:sym typeface="Wingdings" pitchFamily="2" charset="2"/>
              </a:rPr>
              <a:t> </a:t>
            </a:r>
            <a:r>
              <a:rPr lang="en-US" sz="2800" dirty="0" err="1" smtClean="0">
                <a:sym typeface="Wingdings" pitchFamily="2" charset="2"/>
              </a:rPr>
              <a:t>oleh</a:t>
            </a:r>
            <a:r>
              <a:rPr lang="en-US" sz="2800" dirty="0" smtClean="0">
                <a:sym typeface="Wingdings" pitchFamily="2" charset="2"/>
              </a:rPr>
              <a:t> </a:t>
            </a:r>
            <a:r>
              <a:rPr lang="en-US" sz="2800" dirty="0" err="1" smtClean="0">
                <a:sym typeface="Wingdings" pitchFamily="2" charset="2"/>
              </a:rPr>
              <a:t>penambahan</a:t>
            </a:r>
            <a:r>
              <a:rPr lang="en-US" sz="2800" dirty="0" smtClean="0">
                <a:sym typeface="Wingdings" pitchFamily="2" charset="2"/>
              </a:rPr>
              <a:t> </a:t>
            </a:r>
            <a:r>
              <a:rPr lang="en-US" sz="2800" dirty="0" err="1" smtClean="0">
                <a:sym typeface="Wingdings" pitchFamily="2" charset="2"/>
              </a:rPr>
              <a:t>suhu</a:t>
            </a:r>
            <a:r>
              <a:rPr lang="en-US" sz="2800" dirty="0" smtClean="0">
                <a:sym typeface="Wingdings" pitchFamily="2" charset="2"/>
              </a:rPr>
              <a:t> yang </a:t>
            </a:r>
            <a:r>
              <a:rPr lang="en-US" sz="2800" dirty="0" err="1" smtClean="0">
                <a:sym typeface="Wingdings" pitchFamily="2" charset="2"/>
              </a:rPr>
              <a:t>mengakibatkan</a:t>
            </a:r>
            <a:r>
              <a:rPr lang="en-US" sz="2800" dirty="0" smtClean="0">
                <a:sym typeface="Wingdings" pitchFamily="2" charset="2"/>
              </a:rPr>
              <a:t> </a:t>
            </a:r>
            <a:r>
              <a:rPr lang="en-US" sz="2800" dirty="0" err="1" smtClean="0">
                <a:sym typeface="Wingdings" pitchFamily="2" charset="2"/>
              </a:rPr>
              <a:t>adanya</a:t>
            </a:r>
            <a:r>
              <a:rPr lang="en-US" sz="2800" dirty="0" smtClean="0">
                <a:sym typeface="Wingdings" pitchFamily="2" charset="2"/>
              </a:rPr>
              <a:t> </a:t>
            </a:r>
            <a:r>
              <a:rPr lang="en-US" sz="2800" dirty="0" err="1" smtClean="0">
                <a:sym typeface="Wingdings" pitchFamily="2" charset="2"/>
              </a:rPr>
              <a:t>energi</a:t>
            </a:r>
            <a:r>
              <a:rPr lang="en-US" sz="2800" dirty="0" smtClean="0">
                <a:sym typeface="Wingdings" pitchFamily="2" charset="2"/>
              </a:rPr>
              <a:t> yang </a:t>
            </a:r>
            <a:r>
              <a:rPr lang="en-US" sz="2800" dirty="0" err="1" smtClean="0">
                <a:sym typeface="Wingdings" pitchFamily="2" charset="2"/>
              </a:rPr>
              <a:t>diberikan</a:t>
            </a:r>
            <a:r>
              <a:rPr lang="en-US" sz="2800" dirty="0" smtClean="0">
                <a:sym typeface="Wingdings" pitchFamily="2" charset="2"/>
              </a:rPr>
              <a:t> </a:t>
            </a:r>
            <a:r>
              <a:rPr lang="en-US" sz="2800" dirty="0" err="1" smtClean="0">
                <a:sym typeface="Wingdings" pitchFamily="2" charset="2"/>
              </a:rPr>
              <a:t>pada</a:t>
            </a:r>
            <a:r>
              <a:rPr lang="en-US" sz="2800" dirty="0" smtClean="0">
                <a:sym typeface="Wingdings" pitchFamily="2" charset="2"/>
              </a:rPr>
              <a:t> </a:t>
            </a:r>
            <a:r>
              <a:rPr lang="en-US" sz="2800" dirty="0" err="1" smtClean="0">
                <a:sym typeface="Wingdings" pitchFamily="2" charset="2"/>
              </a:rPr>
              <a:t>bahan</a:t>
            </a:r>
            <a:r>
              <a:rPr lang="en-US" sz="2800" dirty="0" smtClean="0">
                <a:sym typeface="Wingdings" pitchFamily="2" charset="2"/>
              </a:rPr>
              <a:t> </a:t>
            </a:r>
            <a:r>
              <a:rPr lang="en-US" sz="2800" dirty="0" err="1" smtClean="0">
                <a:sym typeface="Wingdings" pitchFamily="2" charset="2"/>
              </a:rPr>
              <a:t>semikonduktor</a:t>
            </a:r>
            <a:r>
              <a:rPr lang="en-US" sz="2800" dirty="0" smtClean="0">
                <a:sym typeface="Wingdings" pitchFamily="2" charset="2"/>
              </a:rPr>
              <a:t> (</a:t>
            </a:r>
            <a:r>
              <a:rPr lang="en-US" sz="2800" dirty="0" err="1" smtClean="0">
                <a:sym typeface="Wingdings" pitchFamily="2" charset="2"/>
              </a:rPr>
              <a:t>mis</a:t>
            </a:r>
            <a:r>
              <a:rPr lang="en-US" sz="2800" dirty="0" smtClean="0">
                <a:sym typeface="Wingdings" pitchFamily="2" charset="2"/>
              </a:rPr>
              <a:t> Si </a:t>
            </a:r>
            <a:r>
              <a:rPr lang="en-US" sz="2800" dirty="0" err="1" smtClean="0">
                <a:sym typeface="Wingdings" pitchFamily="2" charset="2"/>
              </a:rPr>
              <a:t>dan</a:t>
            </a:r>
            <a:r>
              <a:rPr lang="en-US" sz="2800" dirty="0" smtClean="0">
                <a:sym typeface="Wingdings" pitchFamily="2" charset="2"/>
              </a:rPr>
              <a:t> </a:t>
            </a:r>
            <a:r>
              <a:rPr lang="en-US" sz="2800" dirty="0" err="1" smtClean="0">
                <a:sym typeface="Wingdings" pitchFamily="2" charset="2"/>
              </a:rPr>
              <a:t>Ge</a:t>
            </a:r>
            <a:r>
              <a:rPr lang="en-US" sz="2800" dirty="0" smtClean="0">
                <a:sym typeface="Wingdings" pitchFamily="2" charset="2"/>
              </a:rPr>
              <a:t>)</a:t>
            </a:r>
            <a:endParaRPr lang="id-ID" sz="2800" dirty="0" smtClean="0">
              <a:sym typeface="Wingdings" pitchFamily="2" charset="2"/>
            </a:endParaRPr>
          </a:p>
          <a:p>
            <a:pPr>
              <a:lnSpc>
                <a:spcPct val="80000"/>
              </a:lnSpc>
            </a:pPr>
            <a:r>
              <a:rPr lang="id-ID" sz="2800" dirty="0" smtClean="0">
                <a:sym typeface="Wingdings" pitchFamily="2" charset="2"/>
              </a:rPr>
              <a:t>T</a:t>
            </a:r>
            <a:r>
              <a:rPr lang="en-US" sz="2800" dirty="0" err="1" smtClean="0">
                <a:sym typeface="Wingdings" pitchFamily="2" charset="2"/>
              </a:rPr>
              <a:t>erdapat</a:t>
            </a:r>
            <a:r>
              <a:rPr lang="en-US" sz="2800" dirty="0" smtClean="0">
                <a:sym typeface="Wingdings" pitchFamily="2" charset="2"/>
              </a:rPr>
              <a:t> </a:t>
            </a:r>
            <a:r>
              <a:rPr lang="en-US" sz="2800" dirty="0" err="1" smtClean="0">
                <a:sym typeface="Wingdings" pitchFamily="2" charset="2"/>
              </a:rPr>
              <a:t>ikatan</a:t>
            </a:r>
            <a:r>
              <a:rPr lang="en-US" sz="2800" dirty="0" smtClean="0">
                <a:sym typeface="Wingdings" pitchFamily="2" charset="2"/>
              </a:rPr>
              <a:t> </a:t>
            </a:r>
            <a:r>
              <a:rPr lang="en-US" sz="2800" dirty="0" err="1" smtClean="0">
                <a:sym typeface="Wingdings" pitchFamily="2" charset="2"/>
              </a:rPr>
              <a:t>kovalen</a:t>
            </a:r>
            <a:r>
              <a:rPr lang="en-US" sz="2800" dirty="0" smtClean="0">
                <a:sym typeface="Wingdings" pitchFamily="2" charset="2"/>
              </a:rPr>
              <a:t> yang </a:t>
            </a:r>
            <a:r>
              <a:rPr lang="en-US" sz="2800" dirty="0" err="1" smtClean="0">
                <a:sym typeface="Wingdings" pitchFamily="2" charset="2"/>
              </a:rPr>
              <a:t>terlepas</a:t>
            </a:r>
            <a:r>
              <a:rPr lang="en-US" sz="2800" dirty="0" smtClean="0">
                <a:sym typeface="Wingdings" pitchFamily="2" charset="2"/>
              </a:rPr>
              <a:t> </a:t>
            </a:r>
            <a:r>
              <a:rPr lang="en-US" sz="2800" dirty="0" err="1" smtClean="0">
                <a:sym typeface="Wingdings" pitchFamily="2" charset="2"/>
              </a:rPr>
              <a:t>antar</a:t>
            </a:r>
            <a:r>
              <a:rPr lang="en-US" sz="2800" dirty="0" smtClean="0">
                <a:sym typeface="Wingdings" pitchFamily="2" charset="2"/>
              </a:rPr>
              <a:t> atom </a:t>
            </a:r>
            <a:r>
              <a:rPr lang="en-US" sz="2800" dirty="0" err="1" smtClean="0">
                <a:sym typeface="Wingdings" pitchFamily="2" charset="2"/>
              </a:rPr>
              <a:t>pembentuk</a:t>
            </a:r>
            <a:r>
              <a:rPr lang="en-US" sz="2800" dirty="0" smtClean="0">
                <a:sym typeface="Wingdings" pitchFamily="2" charset="2"/>
              </a:rPr>
              <a:t> </a:t>
            </a:r>
            <a:r>
              <a:rPr lang="en-US" sz="2800" dirty="0" err="1" smtClean="0">
                <a:sym typeface="Wingdings" pitchFamily="2" charset="2"/>
              </a:rPr>
              <a:t>kristal</a:t>
            </a:r>
            <a:r>
              <a:rPr lang="en-US" sz="2800" dirty="0" smtClean="0">
                <a:sym typeface="Wingdings" pitchFamily="2" charset="2"/>
              </a:rPr>
              <a:t>.</a:t>
            </a:r>
            <a:endParaRPr lang="en-US" sz="2800" dirty="0" smtClean="0"/>
          </a:p>
          <a:p>
            <a:pPr lvl="1">
              <a:lnSpc>
                <a:spcPct val="80000"/>
              </a:lnSpc>
            </a:pPr>
            <a:endParaRPr lang="en-US" dirty="0" smtClean="0"/>
          </a:p>
        </p:txBody>
      </p:sp>
      <p:pic>
        <p:nvPicPr>
          <p:cNvPr id="5" name="Picture 4" descr="Tel-U.png"/>
          <p:cNvPicPr>
            <a:picLocks noChangeAspect="1"/>
          </p:cNvPicPr>
          <p:nvPr/>
        </p:nvPicPr>
        <p:blipFill>
          <a:blip r:embed="rId2" cstate="print"/>
          <a:stretch>
            <a:fillRect/>
          </a:stretch>
        </p:blipFill>
        <p:spPr>
          <a:xfrm>
            <a:off x="357158" y="214290"/>
            <a:ext cx="1143008" cy="1143008"/>
          </a:xfrm>
          <a:prstGeom prst="rect">
            <a:avLst/>
          </a:prstGeom>
        </p:spPr>
      </p:pic>
      <p:sp>
        <p:nvSpPr>
          <p:cNvPr id="6" name="Slide Number Placeholder 5"/>
          <p:cNvSpPr>
            <a:spLocks noGrp="1"/>
          </p:cNvSpPr>
          <p:nvPr>
            <p:ph type="sldNum" sz="quarter" idx="12"/>
          </p:nvPr>
        </p:nvSpPr>
        <p:spPr/>
        <p:txBody>
          <a:bodyPr/>
          <a:lstStyle/>
          <a:p>
            <a:fld id="{BBEA9C55-DF84-48B1-A654-5F0F2B7DCC05}" type="slidenum">
              <a:rPr lang="id-ID" smtClean="0"/>
              <a:pPr/>
              <a:t>8</a:t>
            </a:fld>
            <a:endParaRPr lang="id-ID"/>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smtClean="0"/>
              <a:t>Sifat-sifat </a:t>
            </a:r>
            <a:br>
              <a:rPr lang="id-ID" dirty="0" smtClean="0"/>
            </a:br>
            <a:r>
              <a:rPr lang="id-ID" dirty="0" smtClean="0"/>
              <a:t>Semikonduktor Intrinsik</a:t>
            </a:r>
            <a:endParaRPr lang="id-ID" dirty="0"/>
          </a:p>
        </p:txBody>
      </p:sp>
      <p:sp>
        <p:nvSpPr>
          <p:cNvPr id="3" name="Content Placeholder 2"/>
          <p:cNvSpPr>
            <a:spLocks noGrp="1"/>
          </p:cNvSpPr>
          <p:nvPr>
            <p:ph idx="1"/>
          </p:nvPr>
        </p:nvSpPr>
        <p:spPr/>
        <p:txBody>
          <a:bodyPr>
            <a:normAutofit/>
          </a:bodyPr>
          <a:lstStyle/>
          <a:p>
            <a:r>
              <a:rPr lang="id-ID" sz="2400" dirty="0" smtClean="0"/>
              <a:t>Jumlah elektron bebas sama dengan hole</a:t>
            </a:r>
          </a:p>
          <a:p>
            <a:r>
              <a:rPr lang="id-ID" sz="2400" dirty="0" smtClean="0"/>
              <a:t>Hantaran arus disebabkan oleh elektron bebas dan hole</a:t>
            </a:r>
          </a:p>
          <a:p>
            <a:r>
              <a:rPr lang="id-ID" sz="2400" dirty="0" smtClean="0"/>
              <a:t>Arah pergerakan hole sama dengan arah polaritas medan listrik E dan berlawanan arah dengan pergerakan elektron</a:t>
            </a:r>
          </a:p>
          <a:p>
            <a:r>
              <a:rPr lang="id-ID" sz="2400" dirty="0" smtClean="0"/>
              <a:t>Umur rata-rata dari sepasang elektron-hole (</a:t>
            </a:r>
            <a:r>
              <a:rPr lang="id-ID" sz="2400" i="1" dirty="0" smtClean="0"/>
              <a:t>electron-hole pair</a:t>
            </a:r>
            <a:r>
              <a:rPr lang="id-ID" sz="2400" dirty="0" smtClean="0"/>
              <a:t>) 100-1000 detik atau lebih </a:t>
            </a:r>
          </a:p>
          <a:p>
            <a:r>
              <a:rPr lang="id-ID" sz="2400" dirty="0" smtClean="0"/>
              <a:t>Umur rata-rata adalah jumlah waktu saat tertutupnya pasangan elektron-hole sampai bertemunya elektron bebas dengan hole. </a:t>
            </a:r>
          </a:p>
          <a:p>
            <a:r>
              <a:rPr lang="id-ID" sz="2400" dirty="0" smtClean="0"/>
              <a:t>Adapun yang mengisi hole pada umumnya adalah elektron yang terikat dilapisan sebelah bawahnya.</a:t>
            </a:r>
            <a:endParaRPr lang="id-ID" sz="2400" dirty="0"/>
          </a:p>
        </p:txBody>
      </p:sp>
      <p:pic>
        <p:nvPicPr>
          <p:cNvPr id="5" name="Picture 4" descr="Tel-U.png"/>
          <p:cNvPicPr>
            <a:picLocks noChangeAspect="1"/>
          </p:cNvPicPr>
          <p:nvPr/>
        </p:nvPicPr>
        <p:blipFill>
          <a:blip r:embed="rId2" cstate="print"/>
          <a:stretch>
            <a:fillRect/>
          </a:stretch>
        </p:blipFill>
        <p:spPr>
          <a:xfrm>
            <a:off x="357158" y="214290"/>
            <a:ext cx="1143008" cy="1143008"/>
          </a:xfrm>
          <a:prstGeom prst="rect">
            <a:avLst/>
          </a:prstGeom>
        </p:spPr>
      </p:pic>
      <p:sp>
        <p:nvSpPr>
          <p:cNvPr id="6" name="Slide Number Placeholder 5"/>
          <p:cNvSpPr>
            <a:spLocks noGrp="1"/>
          </p:cNvSpPr>
          <p:nvPr>
            <p:ph type="sldNum" sz="quarter" idx="12"/>
          </p:nvPr>
        </p:nvSpPr>
        <p:spPr/>
        <p:txBody>
          <a:bodyPr/>
          <a:lstStyle/>
          <a:p>
            <a:fld id="{BBEA9C55-DF84-48B1-A654-5F0F2B7DCC05}" type="slidenum">
              <a:rPr lang="id-ID" smtClean="0"/>
              <a:pPr/>
              <a:t>9</a:t>
            </a:fld>
            <a:endParaRPr lang="id-ID"/>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2345</TotalTime>
  <Words>1827</Words>
  <Application>Microsoft Office PowerPoint</Application>
  <PresentationFormat>On-screen Show (4:3)</PresentationFormat>
  <Paragraphs>311</Paragraphs>
  <Slides>64</Slides>
  <Notes>2</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64</vt:i4>
      </vt:variant>
    </vt:vector>
  </HeadingPairs>
  <TitlesOfParts>
    <vt:vector size="67" baseType="lpstr">
      <vt:lpstr>Office Theme</vt:lpstr>
      <vt:lpstr>Visio</vt:lpstr>
      <vt:lpstr>Equation</vt:lpstr>
      <vt:lpstr>BAHAN SEMIKONDUKTOR </vt:lpstr>
      <vt:lpstr>Materi Perkuliahan</vt:lpstr>
      <vt:lpstr>Bahan  Semikonduktor</vt:lpstr>
      <vt:lpstr>Golongan  Bahan Semikonduktor</vt:lpstr>
      <vt:lpstr> Konfigurasi Elektron </vt:lpstr>
      <vt:lpstr>Elektron Valensi</vt:lpstr>
      <vt:lpstr>Karakteristik</vt:lpstr>
      <vt:lpstr>Semikonduktor Intrinsik</vt:lpstr>
      <vt:lpstr>Sifat-sifat  Semikonduktor Intrinsik</vt:lpstr>
      <vt:lpstr>Semikonduktor Intrinsik</vt:lpstr>
      <vt:lpstr>Semikonduktor Ekstrinsik</vt:lpstr>
      <vt:lpstr>Semikonduktor  Ekstrinsik Tipe-N</vt:lpstr>
      <vt:lpstr>Semikonduktor  Ekstrinsik Tipe-N</vt:lpstr>
      <vt:lpstr>Tipe-N</vt:lpstr>
      <vt:lpstr>Karakteristik tipe-N</vt:lpstr>
      <vt:lpstr>Semikonduktor  Ekstrinstik Tipe-P</vt:lpstr>
      <vt:lpstr>Semikonduktor  Ekstrinstik Tipe-P</vt:lpstr>
      <vt:lpstr>Tipe-P</vt:lpstr>
      <vt:lpstr>Karakteristik Tipe-P</vt:lpstr>
      <vt:lpstr>Tipe-N dan Tipe-P</vt:lpstr>
      <vt:lpstr>PN Junction</vt:lpstr>
      <vt:lpstr>Foward Bias  Pada PN Junction</vt:lpstr>
      <vt:lpstr>Reverse Bias  Pada PN Junction</vt:lpstr>
      <vt:lpstr>Ohmic Contact  Pada PN Junction</vt:lpstr>
      <vt:lpstr>Karakteristik Tegangan  dan Arus PN Junction </vt:lpstr>
      <vt:lpstr>Dioda PN Junction</vt:lpstr>
      <vt:lpstr>Dioda</vt:lpstr>
      <vt:lpstr>Tegangan Barrier Dioda</vt:lpstr>
      <vt:lpstr>Tegangan Barrier Dioda</vt:lpstr>
      <vt:lpstr>Bias Dioda</vt:lpstr>
      <vt:lpstr>Forward Bias</vt:lpstr>
      <vt:lpstr>Reverse Bias</vt:lpstr>
      <vt:lpstr>Dioda standar</vt:lpstr>
      <vt:lpstr>Dioda Zener</vt:lpstr>
      <vt:lpstr>Dioda Zener</vt:lpstr>
      <vt:lpstr>Dioda LED</vt:lpstr>
      <vt:lpstr>Dioda LED</vt:lpstr>
      <vt:lpstr>Fotodioda</vt:lpstr>
      <vt:lpstr>Fotodioda</vt:lpstr>
      <vt:lpstr>Dioda Schottky</vt:lpstr>
      <vt:lpstr>Dioda Schottky</vt:lpstr>
      <vt:lpstr>Rangkaian Dioda DC</vt:lpstr>
      <vt:lpstr>Rangkaian ekuivalen Dioda</vt:lpstr>
      <vt:lpstr>Rangkaian ekuivalen Dioda</vt:lpstr>
      <vt:lpstr>Analisa Rangkaian Dioda</vt:lpstr>
      <vt:lpstr>Analisa Rangkaian Dioda </vt:lpstr>
      <vt:lpstr>Rangkaian Aplikasi  Rectifier</vt:lpstr>
      <vt:lpstr>Letak Rangkaian Rectifier  di Power Supply</vt:lpstr>
      <vt:lpstr> Parameter Rangkaian Penyearah  Dengan Dioda</vt:lpstr>
      <vt:lpstr>Jenis Rangkaian Rectifier</vt:lpstr>
      <vt:lpstr>Setengah Gelombang</vt:lpstr>
      <vt:lpstr>Proses Menyearahkan </vt:lpstr>
      <vt:lpstr>Analisa Sinyal</vt:lpstr>
      <vt:lpstr>Bentuk Sinyal  Penyearah ½ Gelombang</vt:lpstr>
      <vt:lpstr>Penyearah  Gelombang Penuh</vt:lpstr>
      <vt:lpstr>Gelombang Penuh</vt:lpstr>
      <vt:lpstr>Proses Menyearahkan</vt:lpstr>
      <vt:lpstr>Rectifier 2 Dioda</vt:lpstr>
      <vt:lpstr>Analisa Rangkaian</vt:lpstr>
      <vt:lpstr>Rectifier Bridge</vt:lpstr>
      <vt:lpstr>Analisa Rangkaian</vt:lpstr>
      <vt:lpstr>Analisa Sinyal</vt:lpstr>
      <vt:lpstr>Penyearah Gelombang Penuh</vt:lpstr>
      <vt:lpstr>Referensi</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Faculty_Poltek</dc:creator>
  <cp:lastModifiedBy>Asus</cp:lastModifiedBy>
  <cp:revision>164</cp:revision>
  <dcterms:created xsi:type="dcterms:W3CDTF">2009-03-04T06:32:49Z</dcterms:created>
  <dcterms:modified xsi:type="dcterms:W3CDTF">2015-10-04T22:52:00Z</dcterms:modified>
</cp:coreProperties>
</file>