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337" r:id="rId2"/>
    <p:sldId id="341" r:id="rId3"/>
    <p:sldId id="343" r:id="rId4"/>
    <p:sldId id="345" r:id="rId5"/>
    <p:sldId id="368" r:id="rId6"/>
    <p:sldId id="346" r:id="rId7"/>
    <p:sldId id="347" r:id="rId8"/>
    <p:sldId id="348" r:id="rId9"/>
    <p:sldId id="349" r:id="rId10"/>
    <p:sldId id="350" r:id="rId11"/>
    <p:sldId id="370" r:id="rId12"/>
    <p:sldId id="351" r:id="rId13"/>
    <p:sldId id="352" r:id="rId14"/>
    <p:sldId id="371" r:id="rId15"/>
    <p:sldId id="386" r:id="rId16"/>
    <p:sldId id="387" r:id="rId17"/>
    <p:sldId id="353" r:id="rId18"/>
    <p:sldId id="354" r:id="rId19"/>
    <p:sldId id="367" r:id="rId20"/>
    <p:sldId id="369" r:id="rId21"/>
    <p:sldId id="355" r:id="rId22"/>
    <p:sldId id="356" r:id="rId23"/>
    <p:sldId id="357" r:id="rId24"/>
    <p:sldId id="358" r:id="rId25"/>
    <p:sldId id="359" r:id="rId26"/>
    <p:sldId id="372" r:id="rId27"/>
    <p:sldId id="396" r:id="rId28"/>
    <p:sldId id="373" r:id="rId29"/>
    <p:sldId id="374" r:id="rId30"/>
    <p:sldId id="392" r:id="rId31"/>
    <p:sldId id="360" r:id="rId32"/>
    <p:sldId id="385" r:id="rId33"/>
    <p:sldId id="388" r:id="rId34"/>
    <p:sldId id="376" r:id="rId35"/>
    <p:sldId id="380" r:id="rId36"/>
    <p:sldId id="382" r:id="rId37"/>
    <p:sldId id="381" r:id="rId38"/>
    <p:sldId id="378" r:id="rId39"/>
    <p:sldId id="383" r:id="rId40"/>
    <p:sldId id="362" r:id="rId41"/>
    <p:sldId id="375" r:id="rId42"/>
    <p:sldId id="361" r:id="rId43"/>
    <p:sldId id="393" r:id="rId44"/>
    <p:sldId id="395" r:id="rId45"/>
    <p:sldId id="394" r:id="rId46"/>
    <p:sldId id="389" r:id="rId47"/>
    <p:sldId id="390" r:id="rId48"/>
    <p:sldId id="384" r:id="rId4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9B594-D264-41B9-874C-69A8BD6DBAD2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0AAFB-7F23-416B-A080-4242705E85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58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0AAFB-7F23-416B-A080-4242705E851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78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NS= 50 </a:t>
            </a:r>
            <a:r>
              <a:rPr lang="en-US" dirty="0" err="1" smtClean="0"/>
              <a:t>lilitan</a:t>
            </a:r>
            <a:endParaRPr lang="en-US" dirty="0" smtClean="0"/>
          </a:p>
          <a:p>
            <a:r>
              <a:rPr lang="en-US" dirty="0" err="1" smtClean="0"/>
              <a:t>Efisiensi</a:t>
            </a:r>
            <a:r>
              <a:rPr lang="en-US" dirty="0" smtClean="0"/>
              <a:t> 50%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0AAFB-7F23-416B-A080-4242705E8517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84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500J</a:t>
            </a:r>
          </a:p>
          <a:p>
            <a:r>
              <a:rPr lang="en-US" dirty="0" smtClean="0"/>
              <a:t>3 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0AAFB-7F23-416B-A080-4242705E8517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64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0.8A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0AAFB-7F23-416B-A080-4242705E8517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26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DF29-8961-4133-99C6-E930560E7735}" type="datetime1">
              <a:rPr lang="id-ID" smtClean="0"/>
              <a:pPr/>
              <a:t>15/10/2015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11E5-5797-49BD-8DBD-41059E071238}" type="datetime1">
              <a:rPr lang="id-ID" smtClean="0"/>
              <a:pPr/>
              <a:t>15/10/2015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1B95-1790-4B19-89D1-10F39E3E8F82}" type="datetime1">
              <a:rPr lang="id-ID" smtClean="0"/>
              <a:pPr/>
              <a:t>15/10/2015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180C3-A263-4542-A599-962B95EFA743}" type="datetime1">
              <a:rPr lang="id-ID" smtClean="0"/>
              <a:pPr/>
              <a:t>15/10/2015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607E-80FE-4442-BDBF-9DF87F251A25}" type="datetime1">
              <a:rPr lang="id-ID" smtClean="0"/>
              <a:pPr/>
              <a:t>15/10/2015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C31E-AEA0-423A-8E65-53A13FBF5485}" type="datetime1">
              <a:rPr lang="id-ID" smtClean="0"/>
              <a:pPr/>
              <a:t>15/10/2015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74F2-C4DD-4FA6-BD11-27893F653B80}" type="datetime1">
              <a:rPr lang="id-ID" smtClean="0"/>
              <a:pPr/>
              <a:t>15/10/2015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7BF6-64F7-4292-91AF-60B0F2B518F0}" type="datetime1">
              <a:rPr lang="id-ID" smtClean="0"/>
              <a:pPr/>
              <a:t>15/10/2015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5F87-5E3C-4AC6-A132-87428A33CD82}" type="datetime1">
              <a:rPr lang="id-ID" smtClean="0"/>
              <a:pPr/>
              <a:t>15/10/2015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B08E-6BFD-4A5B-B76F-C94F3E629C28}" type="datetime1">
              <a:rPr lang="id-ID" smtClean="0"/>
              <a:pPr/>
              <a:t>15/10/2015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E88-36AB-4A82-863F-BE5ACB43506F}" type="datetime1">
              <a:rPr lang="id-ID" smtClean="0"/>
              <a:pPr/>
              <a:t>15/10/2015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71A6E-309E-4518-8042-4AE4915F4A5B}" type="datetime1">
              <a:rPr lang="id-ID" smtClean="0"/>
              <a:pPr/>
              <a:t>15/10/2015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A9C55-DF84-48B1-A654-5F0F2B7DCC05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dds@politekniktelkom.ac.id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giva.andriana@politekniktelkom.ac.i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2040" y="260648"/>
            <a:ext cx="399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dirty="0" smtClean="0"/>
              <a:t>TK2092 Elektronika Dasar</a:t>
            </a:r>
            <a:endParaRPr lang="id-ID" sz="28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23390" y="2348202"/>
            <a:ext cx="5292080" cy="64807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KOMPONEN pasif</a:t>
            </a:r>
            <a:br>
              <a:rPr lang="id-ID" dirty="0" smtClean="0"/>
            </a:b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-4555" y="6093296"/>
            <a:ext cx="9220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dirty="0" smtClean="0"/>
              <a:t>Hanya dipergunakan untuk kepentingan pengajaran di lingkungan </a:t>
            </a:r>
            <a:r>
              <a:rPr lang="en-US" sz="2000" b="1" dirty="0" err="1" smtClean="0"/>
              <a:t>Universitas</a:t>
            </a:r>
            <a:r>
              <a:rPr lang="en-US" sz="2000" b="1" dirty="0" smtClean="0"/>
              <a:t> Telkom</a:t>
            </a:r>
            <a:endParaRPr lang="id-ID" sz="2000" b="1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57158" y="2996952"/>
            <a:ext cx="4464496" cy="17128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Disusun oleh: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Duddy Soegiarto, ST.,MT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dds@politekniktelkom.ac.id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Rini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Handayani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ST., MT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rhy@tass.telkomuniversity.ac.id</a:t>
            </a:r>
            <a:endParaRPr kumimoji="0" lang="id-ID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0151" y="764704"/>
            <a:ext cx="4223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dirty="0" smtClean="0"/>
              <a:t>Semester Ganjil 201</a:t>
            </a:r>
            <a:r>
              <a:rPr lang="en-US" sz="2800" b="1" dirty="0" smtClean="0"/>
              <a:t>5</a:t>
            </a:r>
            <a:r>
              <a:rPr lang="id-ID" sz="2800" b="1" dirty="0" smtClean="0"/>
              <a:t>/201</a:t>
            </a:r>
            <a:r>
              <a:rPr lang="en-US" sz="2800" b="1" dirty="0" smtClean="0"/>
              <a:t>6</a:t>
            </a:r>
            <a:endParaRPr lang="id-ID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7158" y="1556792"/>
            <a:ext cx="3400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Fakultas</a:t>
            </a:r>
            <a:r>
              <a:rPr lang="en-US" b="1" dirty="0" smtClean="0"/>
              <a:t> </a:t>
            </a:r>
            <a:r>
              <a:rPr lang="en-US" b="1" dirty="0" err="1" smtClean="0"/>
              <a:t>Ilmu</a:t>
            </a:r>
            <a:r>
              <a:rPr lang="en-US" b="1" dirty="0" smtClean="0"/>
              <a:t> </a:t>
            </a:r>
            <a:r>
              <a:rPr lang="en-US" b="1" dirty="0" err="1" smtClean="0"/>
              <a:t>Terapan</a:t>
            </a:r>
            <a:endParaRPr lang="en-US" b="1" dirty="0" smtClean="0"/>
          </a:p>
          <a:p>
            <a:r>
              <a:rPr lang="en-US" b="1" dirty="0" err="1" smtClean="0"/>
              <a:t>Universitas</a:t>
            </a:r>
            <a:r>
              <a:rPr lang="en-US" b="1" dirty="0" smtClean="0"/>
              <a:t> Telkom </a:t>
            </a:r>
            <a:r>
              <a:rPr lang="id-ID" b="1" dirty="0" smtClean="0"/>
              <a:t>Bandung 201</a:t>
            </a:r>
            <a:r>
              <a:rPr lang="en-US" b="1" dirty="0" smtClean="0"/>
              <a:t>5</a:t>
            </a:r>
            <a:endParaRPr lang="id-ID" b="1" dirty="0" smtClean="0"/>
          </a:p>
        </p:txBody>
      </p:sp>
      <p:pic>
        <p:nvPicPr>
          <p:cNvPr id="13" name="Picture 12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1</a:t>
            </a:fld>
            <a:endParaRPr lang="id-ID"/>
          </a:p>
        </p:txBody>
      </p:sp>
      <p:sp>
        <p:nvSpPr>
          <p:cNvPr id="15" name="Rectangle 14"/>
          <p:cNvSpPr/>
          <p:nvPr/>
        </p:nvSpPr>
        <p:spPr>
          <a:xfrm>
            <a:off x="4351004" y="517443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Revised</a:t>
            </a:r>
            <a:r>
              <a:rPr lang="id-ID" b="1" dirty="0"/>
              <a:t> oleh:</a:t>
            </a:r>
          </a:p>
          <a:p>
            <a:r>
              <a:rPr lang="en-US" b="1" dirty="0" err="1"/>
              <a:t>Giva</a:t>
            </a:r>
            <a:r>
              <a:rPr lang="en-US" b="1" dirty="0"/>
              <a:t> </a:t>
            </a:r>
            <a:r>
              <a:rPr lang="en-US" b="1" dirty="0" err="1"/>
              <a:t>Andriana</a:t>
            </a:r>
            <a:r>
              <a:rPr lang="en-US" b="1" dirty="0"/>
              <a:t> M</a:t>
            </a:r>
            <a:r>
              <a:rPr lang="id-ID" b="1" dirty="0"/>
              <a:t>, ST.,MT</a:t>
            </a:r>
          </a:p>
          <a:p>
            <a:r>
              <a:rPr lang="en-US" b="1" dirty="0" err="1">
                <a:hlinkClick r:id="rId4"/>
              </a:rPr>
              <a:t>giva.andriana</a:t>
            </a:r>
            <a:r>
              <a:rPr lang="id-ID" b="1" dirty="0">
                <a:hlinkClick r:id="rId4"/>
              </a:rPr>
              <a:t>@</a:t>
            </a:r>
            <a:r>
              <a:rPr lang="en-US" b="1" dirty="0" err="1">
                <a:hlinkClick r:id="rId4"/>
              </a:rPr>
              <a:t>tass.telkomuniversity</a:t>
            </a:r>
            <a:r>
              <a:rPr lang="id-ID" b="1" dirty="0">
                <a:hlinkClick r:id="rId4"/>
              </a:rPr>
              <a:t>.ac.id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Jenis Induktor-4</a:t>
            </a:r>
            <a:endParaRPr 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Power Choke Coil Inductor:</a:t>
            </a:r>
          </a:p>
          <a:p>
            <a:pPr lvl="1"/>
            <a:r>
              <a:rPr lang="id-ID" dirty="0" smtClean="0"/>
              <a:t>Induktor yang baik digunakan jika sering dilakukan penyolderan ulang</a:t>
            </a:r>
          </a:p>
          <a:p>
            <a:pPr lvl="1"/>
            <a:r>
              <a:rPr lang="id-ID" dirty="0" smtClean="0"/>
              <a:t>Memiliki kapasitas arus besar sekitar 2A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Wire Wound Chip Inductor:</a:t>
            </a:r>
            <a:endParaRPr lang="en-US" sz="2800" dirty="0" smtClean="0"/>
          </a:p>
          <a:p>
            <a:pPr lvl="1"/>
            <a:r>
              <a:rPr lang="id-ID" dirty="0" smtClean="0"/>
              <a:t>Induktor dengan kehandalan tinggi, tahan terhadap  gangguan yang diakibatkan mekanik dan tekanan</a:t>
            </a:r>
            <a:endParaRPr lang="en-US" dirty="0" smtClean="0"/>
          </a:p>
        </p:txBody>
      </p:sp>
      <p:pic>
        <p:nvPicPr>
          <p:cNvPr id="13316" name="Picture 5" descr="supplier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2708920"/>
            <a:ext cx="1447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Wire Wound Chip Inductors"/>
          <p:cNvPicPr>
            <a:picLocks noChangeAspect="1" noChangeArrowheads="1"/>
          </p:cNvPicPr>
          <p:nvPr/>
        </p:nvPicPr>
        <p:blipFill>
          <a:blip r:embed="rId3" cstate="print"/>
          <a:srcRect l="-7201" t="-2083" r="-4800" b="6250"/>
          <a:stretch>
            <a:fillRect/>
          </a:stretch>
        </p:blipFill>
        <p:spPr bwMode="auto">
          <a:xfrm>
            <a:off x="7308304" y="3861048"/>
            <a:ext cx="152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Tel-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10</a:t>
            </a:fld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Nilai Induktor</a:t>
            </a:r>
            <a:endParaRPr lang="id-ID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5832648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11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Hubungan Induktor-1</a:t>
            </a:r>
            <a:endParaRPr 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sz="2400" dirty="0" smtClean="0"/>
              <a:t>Induktor dapat dihubungkan dengan berbagai bentuk kombinasi untuk mendapatkan suatu nilai induktor total dalam suatu rangkaian</a:t>
            </a:r>
            <a:endParaRPr lang="en-US" sz="2400" dirty="0" smtClean="0"/>
          </a:p>
          <a:p>
            <a:r>
              <a:rPr lang="id-ID" sz="2400" dirty="0" smtClean="0"/>
              <a:t>Beberapa rangkaian kombinasi induktor adalah</a:t>
            </a:r>
            <a:r>
              <a:rPr lang="en-US" sz="2400" dirty="0" smtClean="0"/>
              <a:t>:</a:t>
            </a:r>
          </a:p>
          <a:p>
            <a:pPr lvl="1"/>
            <a:r>
              <a:rPr lang="en-US" sz="2400" b="1" dirty="0" smtClean="0"/>
              <a:t>Inductors </a:t>
            </a:r>
            <a:r>
              <a:rPr lang="id-ID" sz="2400" b="1" dirty="0" smtClean="0"/>
              <a:t>hubungan</a:t>
            </a:r>
            <a:r>
              <a:rPr lang="en-US" sz="2400" b="1" dirty="0" smtClean="0"/>
              <a:t> Seri</a:t>
            </a:r>
          </a:p>
          <a:p>
            <a:pPr marL="857250" lvl="2" indent="0"/>
            <a:r>
              <a:rPr lang="id-ID" sz="2100" dirty="0" smtClean="0"/>
              <a:t> Total induktansi pada hubungan seri dirumuskan dengan:</a:t>
            </a:r>
            <a:endParaRPr lang="en-US" sz="2100" dirty="0" smtClean="0"/>
          </a:p>
          <a:p>
            <a:pPr lvl="1" eaLnBrk="1" hangingPunct="1">
              <a:buFont typeface="Wingdings" pitchFamily="2" charset="2"/>
              <a:buChar char="Ø"/>
            </a:pPr>
            <a:endParaRPr lang="en-US" sz="2400" dirty="0" smtClean="0"/>
          </a:p>
          <a:p>
            <a:pPr algn="ctr">
              <a:buNone/>
            </a:pPr>
            <a:endParaRPr lang="id-ID" dirty="0" smtClean="0"/>
          </a:p>
          <a:p>
            <a:pPr algn="ctr">
              <a:buNone/>
            </a:pPr>
            <a:r>
              <a:rPr lang="en-US" dirty="0" smtClean="0"/>
              <a:t>LT = L1 + L2+…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293096"/>
            <a:ext cx="2971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12</a:t>
            </a:fld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Hubungan Induktor-2</a:t>
            </a:r>
            <a:endParaRPr 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Inductors </a:t>
            </a:r>
            <a:r>
              <a:rPr lang="id-ID" b="1" dirty="0" smtClean="0"/>
              <a:t>hubungan</a:t>
            </a:r>
            <a:r>
              <a:rPr lang="en-US" b="1" dirty="0" smtClean="0"/>
              <a:t> Parallel</a:t>
            </a:r>
            <a:endParaRPr lang="id-ID" b="1" dirty="0" smtClean="0"/>
          </a:p>
          <a:p>
            <a:pPr lvl="1"/>
            <a:r>
              <a:rPr lang="id-ID" dirty="0" smtClean="0"/>
              <a:t>Nilai total induktor pada hubungan paralel dirumuskan dengan:</a:t>
            </a:r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  <a:p>
            <a:pPr lvl="1" algn="ctr" eaLnBrk="1" hangingPunct="1">
              <a:buFont typeface="Wingdings" pitchFamily="2" charset="2"/>
              <a:buNone/>
            </a:pPr>
            <a:r>
              <a:rPr lang="en-US" dirty="0" smtClean="0"/>
              <a:t>1/LT = 1/L1 + 1/L2+…</a:t>
            </a:r>
            <a:endParaRPr lang="id-ID" dirty="0" smtClean="0"/>
          </a:p>
          <a:p>
            <a:pPr lvl="1" algn="ctr" eaLnBrk="1" hangingPunct="1">
              <a:buFont typeface="Wingdings" pitchFamily="2" charset="2"/>
              <a:buNone/>
            </a:pPr>
            <a:endParaRPr lang="id-ID" sz="2400" dirty="0" smtClean="0"/>
          </a:p>
          <a:p>
            <a:pPr lvl="1" algn="ctr"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509120"/>
            <a:ext cx="22860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13</a:t>
            </a:fld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Pengisian dan Pengosongan </a:t>
            </a:r>
            <a:br>
              <a:rPr lang="id-ID" dirty="0" smtClean="0"/>
            </a:br>
            <a:r>
              <a:rPr lang="id-ID" dirty="0" smtClean="0"/>
              <a:t>Induktor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Saat kehilangan sumber tegangan dia akan memberikan tegangan keluar untuk sesaat. </a:t>
            </a:r>
          </a:p>
          <a:p>
            <a:r>
              <a:rPr lang="id-ID" dirty="0" smtClean="0"/>
              <a:t>Saat mendapat tegangan induktor  juga memiliki karateristik menjadikan intinya bersifat magnet (untuk inti besi tentu).</a:t>
            </a:r>
          </a:p>
          <a:p>
            <a:r>
              <a:rPr lang="id-ID" dirty="0" smtClean="0"/>
              <a:t>Karakteristik magnet ini juga saring dimanfaatkan dalam berbagai perangkat elektronika.</a:t>
            </a:r>
            <a:endParaRPr lang="id-ID" dirty="0"/>
          </a:p>
        </p:txBody>
      </p:sp>
      <p:pic>
        <p:nvPicPr>
          <p:cNvPr id="5" name="Picture 4" descr="Tel-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14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Berapa</a:t>
            </a:r>
            <a:r>
              <a:rPr lang="en-US" dirty="0" smtClean="0"/>
              <a:t> L </a:t>
            </a:r>
            <a:r>
              <a:rPr lang="en-US" dirty="0" err="1" smtClean="0"/>
              <a:t>totalnya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15</a:t>
            </a:fld>
            <a:endParaRPr lang="id-ID"/>
          </a:p>
        </p:txBody>
      </p:sp>
      <p:pic>
        <p:nvPicPr>
          <p:cNvPr id="7" name="Picture 6" descr="Tel-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28098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95550"/>
            <a:ext cx="311467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71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 smtClean="0"/>
              <a:t>Ltotal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16</a:t>
            </a:fld>
            <a:endParaRPr lang="id-ID"/>
          </a:p>
        </p:txBody>
      </p:sp>
      <p:pic>
        <p:nvPicPr>
          <p:cNvPr id="5" name="Picture 4" descr="Tel-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352995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372803"/>
            <a:ext cx="3505200" cy="1803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20608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16016" y="393305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406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   Kapasitansi dan Kapasitor-1</a:t>
            </a:r>
            <a:endParaRPr lang="en-US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d-ID" sz="2800" dirty="0" smtClean="0"/>
              <a:t>Kapasitansi adalah kemampuan komponen untuk menyimpan energi listrik yang disebabkan medan</a:t>
            </a:r>
            <a:endParaRPr lang="en-US" sz="2800" dirty="0" smtClean="0"/>
          </a:p>
          <a:p>
            <a:r>
              <a:rPr lang="id-ID" sz="2800" dirty="0" smtClean="0"/>
              <a:t>Jumlah elektron yang dapat disimpan untuk menghasilkan tegangan merupakan ukuran besarnya kapasitansi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Capacitance is a measure of the amount of charge that a capacitor can store for a given applied voltage</a:t>
            </a:r>
          </a:p>
          <a:p>
            <a:pPr>
              <a:lnSpc>
                <a:spcPct val="90000"/>
              </a:lnSpc>
            </a:pPr>
            <a:r>
              <a:rPr lang="id-ID" sz="2800" dirty="0" smtClean="0"/>
              <a:t>Kapasitansi adalah ukuran dari kemampuan kapasitor untuk dapat memberikan tegangan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id-ID" sz="2800" dirty="0" smtClean="0"/>
              <a:t>Satuan kapasitansi adalah </a:t>
            </a:r>
            <a:r>
              <a:rPr lang="en-US" sz="2800" dirty="0" smtClean="0"/>
              <a:t>Farad (F)</a:t>
            </a:r>
          </a:p>
        </p:txBody>
      </p:sp>
      <p:pic>
        <p:nvPicPr>
          <p:cNvPr id="5" name="Picture 4" descr="Tel-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17</a:t>
            </a:fld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    Kapasitansi dan Kapasitor-2</a:t>
            </a:r>
            <a:endParaRPr lang="en-US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Kapasitor adalah komponen yang dapat menyimpan energi listrik</a:t>
            </a:r>
            <a:endParaRPr lang="en-US" dirty="0" smtClean="0"/>
          </a:p>
          <a:p>
            <a:r>
              <a:rPr lang="id-ID" dirty="0" smtClean="0"/>
              <a:t>Kapasitor dibuat sesuai nilai-nilai kapasitansi tertentu sesua kebutuhan</a:t>
            </a:r>
            <a:endParaRPr lang="en-US" dirty="0" smtClean="0"/>
          </a:p>
          <a:p>
            <a:r>
              <a:rPr lang="id-ID" dirty="0" smtClean="0"/>
              <a:t>Kapasitor memiliki kemampuan menyimpan elektron dan melepaskannya pada waktu tertentu</a:t>
            </a:r>
            <a:endParaRPr lang="en-US" dirty="0" smtClean="0"/>
          </a:p>
        </p:txBody>
      </p:sp>
      <p:pic>
        <p:nvPicPr>
          <p:cNvPr id="5" name="Picture 4" descr="Tel-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18</a:t>
            </a:fld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Konstruksi Kapasitor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1. Kutub negatif</a:t>
            </a:r>
          </a:p>
          <a:p>
            <a:r>
              <a:rPr lang="id-ID" dirty="0" smtClean="0"/>
              <a:t>2. Kutub positif</a:t>
            </a:r>
          </a:p>
          <a:p>
            <a:r>
              <a:rPr lang="id-ID" dirty="0" smtClean="0"/>
              <a:t>3. Dielektrik (isolator)</a:t>
            </a:r>
          </a:p>
          <a:p>
            <a:r>
              <a:rPr lang="id-ID" dirty="0" smtClean="0"/>
              <a:t>4. Plat logam</a:t>
            </a:r>
          </a:p>
          <a:p>
            <a:r>
              <a:rPr lang="id-ID" dirty="0" smtClean="0"/>
              <a:t>5. Alumunium</a:t>
            </a:r>
          </a:p>
          <a:p>
            <a:r>
              <a:rPr lang="id-ID" dirty="0" smtClean="0"/>
              <a:t>6. Plastik isolasi</a:t>
            </a:r>
          </a:p>
          <a:p>
            <a:endParaRPr lang="id-ID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97307"/>
            <a:ext cx="3960439" cy="516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19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5400" dirty="0" smtClean="0"/>
              <a:t>Materi Perkuliahan</a:t>
            </a:r>
            <a:endParaRPr lang="id-ID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Komponen kapasitor dan induktor</a:t>
            </a:r>
          </a:p>
          <a:p>
            <a:r>
              <a:rPr lang="id-ID" dirty="0" smtClean="0"/>
              <a:t>Rangkaian seri dan paralel kapasitor dan induktor</a:t>
            </a:r>
          </a:p>
          <a:p>
            <a:r>
              <a:rPr lang="id-ID" dirty="0" smtClean="0"/>
              <a:t>Transformator</a:t>
            </a:r>
            <a:endParaRPr lang="id-ID" dirty="0"/>
          </a:p>
        </p:txBody>
      </p:sp>
      <p:pic>
        <p:nvPicPr>
          <p:cNvPr id="5" name="Picture 4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2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Jenis-Jenis Kapasitor</a:t>
            </a:r>
            <a:endParaRPr lang="id-ID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267" y="1556792"/>
            <a:ext cx="6920373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20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Jenis Kapasitor-1</a:t>
            </a:r>
            <a:endParaRPr lang="en-US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724400"/>
          </a:xfrm>
        </p:spPr>
        <p:txBody>
          <a:bodyPr/>
          <a:lstStyle/>
          <a:p>
            <a:r>
              <a:rPr lang="id-ID" sz="2800" dirty="0" smtClean="0"/>
              <a:t>Kapasitor terdiri dari berbagai jenis, beberapa jenis yang sering digunakan adalah:</a:t>
            </a:r>
            <a:endParaRPr lang="en-US" sz="2800" dirty="0" smtClean="0"/>
          </a:p>
          <a:p>
            <a:pPr lvl="1"/>
            <a:r>
              <a:rPr lang="en-US" b="1" dirty="0" smtClean="0"/>
              <a:t>Ceramic Capacitors:</a:t>
            </a:r>
            <a:endParaRPr lang="id-ID" b="1" dirty="0" smtClean="0"/>
          </a:p>
          <a:p>
            <a:pPr lvl="2"/>
            <a:r>
              <a:rPr lang="id-ID" sz="2800" dirty="0" smtClean="0"/>
              <a:t>Berasal dari dielektrik berjenis keramik</a:t>
            </a:r>
          </a:p>
          <a:p>
            <a:pPr lvl="2"/>
            <a:r>
              <a:rPr lang="id-ID" sz="2800" dirty="0" smtClean="0"/>
              <a:t>Memiliki sifat kehilangan daya kecil dan </a:t>
            </a:r>
            <a:r>
              <a:rPr lang="en-US" sz="2800" dirty="0" smtClean="0"/>
              <a:t> </a:t>
            </a:r>
            <a:r>
              <a:rPr lang="id-ID" sz="2800" dirty="0" smtClean="0"/>
              <a:t>kestabilan yang cukup baik</a:t>
            </a:r>
            <a:endParaRPr lang="en-US" sz="2800" dirty="0" smtClean="0"/>
          </a:p>
          <a:p>
            <a:pPr lvl="1" eaLnBrk="1" hangingPunct="1">
              <a:buFont typeface="Wingdings" pitchFamily="2" charset="2"/>
              <a:buChar char="Ø"/>
            </a:pPr>
            <a:endParaRPr lang="en-US" dirty="0" smtClean="0"/>
          </a:p>
          <a:p>
            <a:pPr lvl="1" eaLnBrk="1" hangingPunct="1">
              <a:buFont typeface="Wingdings" pitchFamily="2" charset="2"/>
              <a:buChar char="Ø"/>
            </a:pPr>
            <a:endParaRPr lang="en-US" dirty="0" smtClean="0"/>
          </a:p>
          <a:p>
            <a:pPr lvl="1" eaLnBrk="1" hangingPunct="1">
              <a:buFont typeface="Wingdings" pitchFamily="2" charset="2"/>
              <a:buChar char="Ø"/>
            </a:pPr>
            <a:endParaRPr lang="en-US" dirty="0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 t="8000"/>
          <a:stretch>
            <a:fillRect/>
          </a:stretch>
        </p:blipFill>
        <p:spPr bwMode="auto">
          <a:xfrm>
            <a:off x="3419872" y="4653136"/>
            <a:ext cx="1676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21</a:t>
            </a:fld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Jenis Kapasitor-2</a:t>
            </a:r>
            <a:endParaRPr lang="en-US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6477000" cy="453072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Electrolytic Capacitors:</a:t>
            </a:r>
            <a:endParaRPr lang="id-ID" sz="2400" b="1" dirty="0" smtClean="0"/>
          </a:p>
          <a:p>
            <a:pPr lvl="1"/>
            <a:r>
              <a:rPr lang="id-ID" sz="2400" dirty="0" smtClean="0"/>
              <a:t>Jenis kapasitor yang banyak digunakan dan merupakan kapasitor polar</a:t>
            </a:r>
          </a:p>
          <a:p>
            <a:pPr lvl="1"/>
            <a:r>
              <a:rPr lang="id-ID" sz="2400" dirty="0" smtClean="0"/>
              <a:t>Pada aplikasi, jenis kapasitor ini digunakan karena nilai-nya diatas </a:t>
            </a:r>
            <a:r>
              <a:rPr lang="en-US" sz="2400" dirty="0" smtClean="0"/>
              <a:t>1 microfarad.</a:t>
            </a:r>
            <a:br>
              <a:rPr lang="en-US" sz="2400" dirty="0" smtClean="0"/>
            </a:br>
            <a:endParaRPr lang="en-US" sz="2400" b="1" dirty="0" smtClean="0"/>
          </a:p>
          <a:p>
            <a:r>
              <a:rPr lang="en-US" sz="2400" b="1" dirty="0" smtClean="0"/>
              <a:t>Plastic Film Capacitors:</a:t>
            </a:r>
            <a:endParaRPr lang="id-ID" sz="2400" b="1" dirty="0" smtClean="0"/>
          </a:p>
          <a:p>
            <a:pPr lvl="1"/>
            <a:r>
              <a:rPr lang="id-ID" sz="2400" dirty="0" smtClean="0"/>
              <a:t>Kapasitor untuk penggunaan umum dan merupakan jenis kapasitor non-polar</a:t>
            </a:r>
            <a:endParaRPr lang="en-US" sz="2400" dirty="0" smtClean="0"/>
          </a:p>
          <a:p>
            <a:pPr lvl="2" eaLnBrk="1" hangingPunct="1"/>
            <a:endParaRPr lang="en-US" sz="2000" dirty="0" smtClean="0"/>
          </a:p>
          <a:p>
            <a:pPr lvl="2" eaLnBrk="1" hangingPunct="1"/>
            <a:endParaRPr lang="en-US" sz="2000" dirty="0" smtClean="0"/>
          </a:p>
          <a:p>
            <a:pPr lvl="2" eaLnBrk="1" hangingPunct="1"/>
            <a:endParaRPr lang="en-US" sz="2000" dirty="0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 r="24516"/>
          <a:stretch>
            <a:fillRect/>
          </a:stretch>
        </p:blipFill>
        <p:spPr bwMode="auto">
          <a:xfrm>
            <a:off x="6804248" y="5013176"/>
            <a:ext cx="17811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/>
          <a:srcRect t="4144" b="3453"/>
          <a:stretch>
            <a:fillRect/>
          </a:stretch>
        </p:blipFill>
        <p:spPr bwMode="auto">
          <a:xfrm>
            <a:off x="7164288" y="2420888"/>
            <a:ext cx="15748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Tel-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22</a:t>
            </a:fld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Jenis Kapasitor-3</a:t>
            </a:r>
            <a:endParaRPr lang="en-US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id-ID" sz="3600" b="1" dirty="0" smtClean="0"/>
              <a:t>Beberapa jenis </a:t>
            </a:r>
            <a:r>
              <a:rPr lang="en-US" sz="3600" b="1" dirty="0" smtClean="0"/>
              <a:t> plastic film capacitors </a:t>
            </a:r>
            <a:r>
              <a:rPr lang="id-ID" sz="3600" b="1" dirty="0" smtClean="0"/>
              <a:t>adalah:</a:t>
            </a:r>
            <a:endParaRPr lang="en-US" sz="3600" b="1" dirty="0" smtClean="0"/>
          </a:p>
          <a:p>
            <a:pPr lvl="1"/>
            <a:r>
              <a:rPr lang="en-US" dirty="0" smtClean="0"/>
              <a:t>Mylar		</a:t>
            </a:r>
          </a:p>
          <a:p>
            <a:pPr lvl="1"/>
            <a:r>
              <a:rPr lang="en-US" dirty="0" smtClean="0"/>
              <a:t>Polycarbonate</a:t>
            </a:r>
          </a:p>
          <a:p>
            <a:pPr lvl="1"/>
            <a:r>
              <a:rPr lang="en-US" dirty="0" smtClean="0"/>
              <a:t>Polyester	</a:t>
            </a:r>
          </a:p>
          <a:p>
            <a:pPr lvl="1"/>
            <a:r>
              <a:rPr lang="en-US" dirty="0" smtClean="0"/>
              <a:t>Polystyrene </a:t>
            </a:r>
            <a:r>
              <a:rPr lang="en-US" dirty="0" err="1" smtClean="0"/>
              <a:t>Polystyrene</a:t>
            </a:r>
            <a:r>
              <a:rPr lang="en-US" dirty="0" smtClean="0"/>
              <a:t> Film Capacitor</a:t>
            </a:r>
          </a:p>
          <a:p>
            <a:pPr lvl="1"/>
            <a:r>
              <a:rPr lang="en-US" dirty="0" smtClean="0"/>
              <a:t>Polyester Film Capacitors	</a:t>
            </a:r>
          </a:p>
          <a:p>
            <a:pPr lvl="1"/>
            <a:r>
              <a:rPr lang="en-US" dirty="0" smtClean="0"/>
              <a:t>Polypropylene Capacitors</a:t>
            </a:r>
          </a:p>
          <a:p>
            <a:pPr lvl="1"/>
            <a:r>
              <a:rPr lang="en-US" dirty="0" err="1" smtClean="0"/>
              <a:t>Metallized</a:t>
            </a:r>
            <a:r>
              <a:rPr lang="en-US" dirty="0" smtClean="0"/>
              <a:t> Polyester Film Capacitors</a:t>
            </a:r>
          </a:p>
          <a:p>
            <a:pPr lvl="2" eaLnBrk="1" hangingPunct="1">
              <a:buFont typeface="Wingdings" pitchFamily="2" charset="2"/>
              <a:buChar char="§"/>
            </a:pPr>
            <a:endParaRPr lang="en-US" sz="2400" dirty="0" smtClean="0"/>
          </a:p>
          <a:p>
            <a:pPr lvl="2" eaLnBrk="1" hangingPunct="1">
              <a:buFont typeface="Wingdings" pitchFamily="2" charset="2"/>
              <a:buChar char="§"/>
            </a:pPr>
            <a:endParaRPr lang="en-US" sz="2400" dirty="0" smtClean="0"/>
          </a:p>
          <a:p>
            <a:pPr eaLnBrk="1" hangingPunct="1">
              <a:buFont typeface="Wingdings" pitchFamily="2" charset="2"/>
              <a:buChar char="§"/>
            </a:pPr>
            <a:endParaRPr lang="en-US" sz="2400" dirty="0" smtClean="0"/>
          </a:p>
        </p:txBody>
      </p:sp>
      <p:pic>
        <p:nvPicPr>
          <p:cNvPr id="5" name="Picture 4" descr="Tel-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23</a:t>
            </a:fld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Jenis Kapasitor-4</a:t>
            </a:r>
            <a:endParaRPr lang="en-US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6172200" cy="4530725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Silver Mica Capacitors:</a:t>
            </a:r>
            <a:endParaRPr lang="id-ID" sz="2800" b="1" dirty="0" smtClean="0"/>
          </a:p>
          <a:p>
            <a:pPr lvl="1"/>
            <a:r>
              <a:rPr lang="id-ID" dirty="0" smtClean="0"/>
              <a:t>Dibuat dengan menggunakan plat elektroda perak dan dielektrik mica film</a:t>
            </a:r>
            <a:endParaRPr lang="en-US" dirty="0" smtClean="0"/>
          </a:p>
          <a:p>
            <a:r>
              <a:rPr lang="en-US" sz="2800" b="1" dirty="0" smtClean="0"/>
              <a:t>Tantalum Capacitors:</a:t>
            </a:r>
            <a:endParaRPr lang="id-ID" sz="2800" b="1" dirty="0" smtClean="0"/>
          </a:p>
          <a:p>
            <a:pPr lvl="1"/>
            <a:r>
              <a:rPr lang="id-ID" dirty="0" smtClean="0"/>
              <a:t>Jenis kapasitor yang menggunakan oksidasi film pada tantalum</a:t>
            </a:r>
          </a:p>
          <a:p>
            <a:pPr lvl="1"/>
            <a:r>
              <a:rPr lang="id-ID" dirty="0" smtClean="0"/>
              <a:t>Ukurannya lebih kecil dibandingkan kapasitor elektrolit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676400"/>
            <a:ext cx="1828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Tantalum Capacitor"/>
          <p:cNvPicPr>
            <a:picLocks noChangeAspect="1" noChangeArrowheads="1"/>
          </p:cNvPicPr>
          <p:nvPr/>
        </p:nvPicPr>
        <p:blipFill>
          <a:blip r:embed="rId3" cstate="print"/>
          <a:srcRect l="23172" t="11076" r="18207" b="13846"/>
          <a:stretch>
            <a:fillRect/>
          </a:stretch>
        </p:blipFill>
        <p:spPr bwMode="auto">
          <a:xfrm>
            <a:off x="7086600" y="388620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Tel-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24</a:t>
            </a:fld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/>
          <a:lstStyle/>
          <a:p>
            <a:r>
              <a:rPr lang="id-ID" dirty="0" smtClean="0"/>
              <a:t>Jenis Kapasitor-5</a:t>
            </a:r>
            <a:endParaRPr lang="en-US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6705600" cy="4530725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Electric Double Layer Capacitors (Super Capacitors):</a:t>
            </a:r>
            <a:endParaRPr lang="id-ID" sz="2800" b="1" dirty="0" smtClean="0"/>
          </a:p>
          <a:p>
            <a:pPr lvl="1"/>
            <a:r>
              <a:rPr lang="id-ID" dirty="0" smtClean="0"/>
              <a:t>Kapasitor yang memiliki nilai antara</a:t>
            </a:r>
            <a:r>
              <a:rPr lang="en-US" dirty="0" smtClean="0"/>
              <a:t> 0.47F</a:t>
            </a:r>
            <a:r>
              <a:rPr lang="id-ID" dirty="0" smtClean="0"/>
              <a:t> sampai</a:t>
            </a:r>
            <a:r>
              <a:rPr lang="en-US" dirty="0" smtClean="0"/>
              <a:t> 470,000µF</a:t>
            </a:r>
            <a:endParaRPr lang="id-ID" dirty="0" smtClean="0"/>
          </a:p>
          <a:p>
            <a:pPr lvl="1"/>
            <a:r>
              <a:rPr lang="id-ID" dirty="0" smtClean="0"/>
              <a:t>Termasuk jenis kapasitor polar</a:t>
            </a:r>
            <a:endParaRPr lang="en-US" dirty="0" smtClean="0"/>
          </a:p>
          <a:p>
            <a:r>
              <a:rPr lang="en-US" sz="2800" b="1" dirty="0" smtClean="0"/>
              <a:t>Trimmer Capacitors</a:t>
            </a:r>
            <a:r>
              <a:rPr lang="id-ID" sz="2800" b="1" dirty="0" smtClean="0"/>
              <a:t>:</a:t>
            </a:r>
          </a:p>
          <a:p>
            <a:pPr lvl="1"/>
            <a:r>
              <a:rPr lang="id-ID" dirty="0" smtClean="0"/>
              <a:t>Jenis kapasitor versi kecil dari variable kapasitor</a:t>
            </a:r>
          </a:p>
          <a:p>
            <a:pPr lvl="1"/>
            <a:r>
              <a:rPr lang="id-ID" dirty="0" smtClean="0"/>
              <a:t>Dibuat untuk mudah di hubungkan dengan PCB </a:t>
            </a:r>
            <a:endParaRPr lang="en-US" b="1" dirty="0" smtClean="0"/>
          </a:p>
        </p:txBody>
      </p:sp>
      <p:pic>
        <p:nvPicPr>
          <p:cNvPr id="27652" name="Picture 5" descr="Super capacitors"/>
          <p:cNvPicPr>
            <a:picLocks noChangeAspect="1" noChangeArrowheads="1"/>
          </p:cNvPicPr>
          <p:nvPr/>
        </p:nvPicPr>
        <p:blipFill>
          <a:blip r:embed="rId2" cstate="print"/>
          <a:srcRect l="1744" t="18988" r="3488" b="5696"/>
          <a:stretch>
            <a:fillRect/>
          </a:stretch>
        </p:blipFill>
        <p:spPr bwMode="auto">
          <a:xfrm>
            <a:off x="7391400" y="16764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 descr="Trimmer Capacitor"/>
          <p:cNvPicPr>
            <a:picLocks noChangeAspect="1" noChangeArrowheads="1"/>
          </p:cNvPicPr>
          <p:nvPr/>
        </p:nvPicPr>
        <p:blipFill>
          <a:blip r:embed="rId3" cstate="print"/>
          <a:srcRect l="-3183" t="5244" r="-3979" b="4196"/>
          <a:stretch>
            <a:fillRect/>
          </a:stretch>
        </p:blipFill>
        <p:spPr bwMode="auto">
          <a:xfrm>
            <a:off x="7467600" y="4267200"/>
            <a:ext cx="1676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el-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25</a:t>
            </a:fld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Nilai Kapasitor</a:t>
            </a:r>
            <a:endParaRPr lang="id-ID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510440"/>
            <a:ext cx="4105242" cy="515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26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/>
          <a:lstStyle/>
          <a:p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Kapasitor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27</a:t>
            </a:fld>
            <a:endParaRPr lang="id-ID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693240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  <p:pic>
        <p:nvPicPr>
          <p:cNvPr id="1028" name="Picture 4" descr="https://infokomel.files.wordpress.com/2011/02/nilaikapasit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653136"/>
            <a:ext cx="338137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374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Hubungan Kapasitor-1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Seperti resistor dan induktor, kapasitor dapat dihubungkan dengan beberapa kombinasi</a:t>
            </a:r>
          </a:p>
          <a:p>
            <a:r>
              <a:rPr lang="id-ID" dirty="0" smtClean="0"/>
              <a:t>Kapasitor terhubung seri:</a:t>
            </a:r>
          </a:p>
          <a:p>
            <a:pPr lvl="1"/>
            <a:r>
              <a:rPr lang="id-ID" dirty="0" smtClean="0"/>
              <a:t>Rumus pengganti rangkaian kapasitor seri adalah</a:t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b="1" dirty="0" smtClean="0"/>
              <a:t> </a:t>
            </a:r>
            <a:endParaRPr lang="id-ID" dirty="0" smtClean="0"/>
          </a:p>
          <a:p>
            <a:endParaRPr lang="id-ID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717032"/>
            <a:ext cx="4056683" cy="277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28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Hubungan Kapasitor-2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Kapasitor  terhubung paralel</a:t>
            </a:r>
          </a:p>
          <a:p>
            <a:r>
              <a:rPr lang="id-ID" dirty="0" smtClean="0"/>
              <a:t>Rumus pengganti rangkaian resistor paralel:</a:t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996952"/>
            <a:ext cx="615315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29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Induktansi dan Induktor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d-ID" b="1" dirty="0" smtClean="0"/>
              <a:t>Induktansi</a:t>
            </a:r>
            <a:r>
              <a:rPr lang="id-ID" dirty="0" smtClean="0"/>
              <a:t> adalah sifat dari suatu rangkaian listrik   yang menyebabkan timbulnya potensial listrik dengan nilai sebanding dengan arus  yang mengalir pada rangkaian tersebut, sifat ini disebut juga </a:t>
            </a:r>
            <a:r>
              <a:rPr lang="id-ID" b="1" dirty="0" smtClean="0"/>
              <a:t>induktansi sendiri</a:t>
            </a:r>
            <a:endParaRPr lang="id-ID" dirty="0" smtClean="0"/>
          </a:p>
          <a:p>
            <a:r>
              <a:rPr lang="id-ID" dirty="0" smtClean="0"/>
              <a:t>Sebuah </a:t>
            </a:r>
            <a:r>
              <a:rPr lang="id-ID" b="1" dirty="0" smtClean="0"/>
              <a:t>induktor</a:t>
            </a:r>
            <a:r>
              <a:rPr lang="id-ID" dirty="0" smtClean="0"/>
              <a:t> adalah sebuah komponen elektronika pasif  yang dapat menyimpan energi berupa medan magnet akibat  arus listrik yang melintasinya.</a:t>
            </a:r>
            <a:endParaRPr lang="id-ID" dirty="0"/>
          </a:p>
        </p:txBody>
      </p:sp>
      <p:pic>
        <p:nvPicPr>
          <p:cNvPr id="5" name="Picture 4" descr="Tel-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3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/>
          <a:lstStyle/>
          <a:p>
            <a:r>
              <a:rPr lang="id-ID" dirty="0"/>
              <a:t>Hubungan </a:t>
            </a:r>
            <a:r>
              <a:rPr lang="id-ID" dirty="0" smtClean="0"/>
              <a:t>Kapasitor-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30</a:t>
            </a:fld>
            <a:endParaRPr lang="id-ID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4340565" cy="317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792" y="2204864"/>
            <a:ext cx="4323869" cy="310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4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d-ID" sz="3800" dirty="0" smtClean="0"/>
              <a:t>Pengisian dan Pengosongan </a:t>
            </a:r>
            <a:br>
              <a:rPr lang="id-ID" sz="3800" dirty="0" smtClean="0"/>
            </a:br>
            <a:r>
              <a:rPr lang="id-ID" sz="3800" dirty="0" smtClean="0"/>
              <a:t>Kapasitor</a:t>
            </a:r>
            <a:endParaRPr lang="en-US" sz="3800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sz="2800" dirty="0" smtClean="0"/>
              <a:t>Jika suatu kapasitor dengan kapasitansi C dihubungkan dengan suatu sumber tegangan V maka setelah beberapa waktu kapasitor akan terisi muatan inilah yang disebut proses pengisian kapasitor</a:t>
            </a:r>
          </a:p>
          <a:p>
            <a:r>
              <a:rPr lang="id-ID" sz="2800" dirty="0" smtClean="0"/>
              <a:t>Bila kapasitor yang terisi penuh muatan kemudian pelat – pelat kapasitor tersebut terhubung singkat dengan suatu penghantar maka akan terjadi pengosongan (discharging) pada kapasitor  berupa penyaluran arus  pada penghantar tersebut.</a:t>
            </a:r>
            <a:endParaRPr lang="en-US" sz="2800" dirty="0" smtClean="0"/>
          </a:p>
        </p:txBody>
      </p:sp>
      <p:pic>
        <p:nvPicPr>
          <p:cNvPr id="5" name="Picture 4" descr="Tel-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31</a:t>
            </a:fld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Berapa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Ctotalnya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32</a:t>
            </a:fld>
            <a:endParaRPr lang="id-ID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5256585" cy="253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4797152"/>
            <a:ext cx="30384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Tel-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6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tentukan</a:t>
            </a:r>
            <a:r>
              <a:rPr lang="en-US" dirty="0"/>
              <a:t> </a:t>
            </a:r>
            <a:r>
              <a:rPr lang="en-US" dirty="0" smtClean="0"/>
              <a:t>C total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33</a:t>
            </a:fld>
            <a:endParaRPr lang="id-ID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8880"/>
            <a:ext cx="372427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28098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Tel-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1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Transformator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500" dirty="0" smtClean="0"/>
              <a:t>Transformator (trafo) adalah alat yang digunakan untuk menaikkan atau menurunkan tegangan bolak-balik (AC). </a:t>
            </a:r>
          </a:p>
          <a:p>
            <a:r>
              <a:rPr lang="id-ID" sz="2500" dirty="0" smtClean="0"/>
              <a:t>Transformator terdiri dari 3 komponen pokok yaitu: </a:t>
            </a:r>
          </a:p>
          <a:p>
            <a:pPr lvl="1"/>
            <a:r>
              <a:rPr lang="id-ID" sz="2500" dirty="0" smtClean="0"/>
              <a:t>Kumparan pertama (primer) yang bertindak sebagai input</a:t>
            </a:r>
          </a:p>
          <a:p>
            <a:pPr lvl="1"/>
            <a:r>
              <a:rPr lang="id-ID" sz="2500" dirty="0" smtClean="0"/>
              <a:t>Kumparan kedua (skunder) yang bertindak sebagai output </a:t>
            </a:r>
          </a:p>
          <a:p>
            <a:pPr lvl="1"/>
            <a:r>
              <a:rPr lang="id-ID" sz="2500" dirty="0" smtClean="0"/>
              <a:t>Inti besi yang berfungsi untuk memperkuat medan magnet yang dihasilkan.</a:t>
            </a:r>
            <a:endParaRPr lang="id-ID" sz="2500" dirty="0"/>
          </a:p>
        </p:txBody>
      </p:sp>
      <p:pic>
        <p:nvPicPr>
          <p:cNvPr id="7170" name="Picture 2" descr="http://genius.smpn1-mgl.sch.id/file.php/1/ANIMASI/fisika/Transformator/images/hal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1" y="5013176"/>
            <a:ext cx="3074707" cy="1844824"/>
          </a:xfrm>
          <a:prstGeom prst="rect">
            <a:avLst/>
          </a:prstGeom>
          <a:noFill/>
        </p:spPr>
      </p:pic>
      <p:pic>
        <p:nvPicPr>
          <p:cNvPr id="6" name="Picture 5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34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Prinsip Kerja </a:t>
            </a:r>
            <a:br>
              <a:rPr lang="id-ID" dirty="0" smtClean="0"/>
            </a:br>
            <a:r>
              <a:rPr lang="id-ID" dirty="0" smtClean="0"/>
              <a:t>Transformator-1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Ketika Kumparan primer dihubungkan dengan sumber tegangan bolak-balik, perubahan arus listrik pada kumparan primer menimbulkan medan magnet yang berubah. </a:t>
            </a:r>
          </a:p>
          <a:p>
            <a:r>
              <a:rPr lang="id-ID" dirty="0" smtClean="0"/>
              <a:t>Medan magnet yang berubah diperkuat oleh adanya inti besi, kemudian  dihantarkan ke kumparan sekunder </a:t>
            </a:r>
          </a:p>
          <a:p>
            <a:r>
              <a:rPr lang="id-ID" dirty="0" smtClean="0"/>
              <a:t>Pada ujung-ujung kumparan sekunder akan timbul ggl induksi</a:t>
            </a:r>
          </a:p>
          <a:p>
            <a:r>
              <a:rPr lang="id-ID" dirty="0" smtClean="0"/>
              <a:t>Efek ini dinamakan induktansi timbal-balik (</a:t>
            </a:r>
            <a:r>
              <a:rPr lang="id-ID" i="1" dirty="0" smtClean="0"/>
              <a:t>mutual inductance</a:t>
            </a:r>
            <a:r>
              <a:rPr lang="id-ID" dirty="0" smtClean="0"/>
              <a:t>)</a:t>
            </a:r>
            <a:endParaRPr lang="id-ID" dirty="0"/>
          </a:p>
        </p:txBody>
      </p:sp>
      <p:pic>
        <p:nvPicPr>
          <p:cNvPr id="5" name="Picture 4" descr="Tel-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35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Prinsip Kerja </a:t>
            </a:r>
            <a:br>
              <a:rPr lang="id-ID" dirty="0" smtClean="0"/>
            </a:br>
            <a:r>
              <a:rPr lang="id-ID" dirty="0" smtClean="0"/>
              <a:t>Transformator-2</a:t>
            </a:r>
            <a:endParaRPr lang="id-ID" dirty="0"/>
          </a:p>
        </p:txBody>
      </p:sp>
      <p:pic>
        <p:nvPicPr>
          <p:cNvPr id="563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6492" y="1700808"/>
            <a:ext cx="6189843" cy="464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36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Konsep Lilitan </a:t>
            </a:r>
            <a:br>
              <a:rPr lang="id-ID" dirty="0" smtClean="0"/>
            </a:br>
            <a:r>
              <a:rPr lang="id-ID" dirty="0" smtClean="0"/>
              <a:t>Transformator</a:t>
            </a:r>
            <a:endParaRPr lang="id-ID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541965"/>
            <a:ext cx="3672408" cy="51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37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Jenis Trasformator </a:t>
            </a:r>
            <a:br>
              <a:rPr lang="id-ID" dirty="0" smtClean="0"/>
            </a:br>
            <a:r>
              <a:rPr lang="id-ID" dirty="0" smtClean="0"/>
              <a:t>Step-Down</a:t>
            </a:r>
            <a:endParaRPr lang="id-ID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6790" y="2060848"/>
            <a:ext cx="607790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348880"/>
            <a:ext cx="20859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Tel-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38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Jenis Trasformator </a:t>
            </a:r>
            <a:br>
              <a:rPr lang="id-ID" dirty="0" smtClean="0"/>
            </a:br>
            <a:r>
              <a:rPr lang="id-ID" dirty="0" smtClean="0"/>
              <a:t>Step-Down CT</a:t>
            </a:r>
            <a:endParaRPr lang="id-ID" dirty="0"/>
          </a:p>
        </p:txBody>
      </p:sp>
      <p:pic>
        <p:nvPicPr>
          <p:cNvPr id="573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6390" y="2492896"/>
            <a:ext cx="538259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80928"/>
            <a:ext cx="3124054" cy="22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el-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39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Induktansi dan Induktor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Satuan dari induktansi adalah Henry</a:t>
            </a:r>
          </a:p>
          <a:p>
            <a:r>
              <a:rPr lang="id-ID" dirty="0" smtClean="0"/>
              <a:t>Simbol induktansi adalah  “L”, </a:t>
            </a:r>
          </a:p>
          <a:p>
            <a:r>
              <a:rPr lang="id-ID" dirty="0" smtClean="0"/>
              <a:t>Nilai suatu induktor sekitar microH sampai dengan beberapa Henry</a:t>
            </a:r>
          </a:p>
          <a:p>
            <a:r>
              <a:rPr lang="id-ID" dirty="0" smtClean="0"/>
              <a:t>Simbol rangkaian</a:t>
            </a:r>
          </a:p>
          <a:p>
            <a:endParaRPr lang="id-ID" dirty="0" smtClean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800600"/>
            <a:ext cx="24669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Trasformator Ideal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Pada transformator ideal, tidak ada energi yang diubah menjadi bentuk energi lain di dalam transformator sehingga daya listrik pada kumparan skunder sama dengan daya listrik pada kumparan primer. </a:t>
            </a:r>
          </a:p>
          <a:p>
            <a:r>
              <a:rPr lang="id-ID" dirty="0" smtClean="0"/>
              <a:t>Atau dapat dikatakan efisiensi pada transformator ideal adalah 100 persen. </a:t>
            </a:r>
            <a:br>
              <a:rPr lang="id-ID" dirty="0" smtClean="0"/>
            </a:br>
            <a:endParaRPr lang="id-ID" dirty="0" smtClean="0"/>
          </a:p>
          <a:p>
            <a:endParaRPr lang="id-ID" dirty="0"/>
          </a:p>
        </p:txBody>
      </p:sp>
      <p:pic>
        <p:nvPicPr>
          <p:cNvPr id="5" name="Picture 4" descr="Tel-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40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Persamaan-Persamaan </a:t>
            </a:r>
            <a:br>
              <a:rPr lang="id-ID" dirty="0" smtClean="0"/>
            </a:br>
            <a:r>
              <a:rPr lang="id-ID" dirty="0" smtClean="0"/>
              <a:t>Transformator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800" dirty="0" smtClean="0"/>
              <a:t>Untuk transformator ideal berlaku persamaan sebagai berikut:</a:t>
            </a:r>
            <a:endParaRPr lang="id-ID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420888"/>
            <a:ext cx="6128676" cy="42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41</a:t>
            </a:fld>
            <a:endParaRPr lang="id-ID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761" y="5445224"/>
            <a:ext cx="2343657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Persamaan-Persamaan </a:t>
            </a:r>
            <a:br>
              <a:rPr lang="id-ID" dirty="0" smtClean="0"/>
            </a:br>
            <a:r>
              <a:rPr lang="id-ID" dirty="0" smtClean="0"/>
              <a:t>Transformator</a:t>
            </a:r>
            <a:endParaRPr lang="id-ID" dirty="0"/>
          </a:p>
        </p:txBody>
      </p:sp>
      <p:pic>
        <p:nvPicPr>
          <p:cNvPr id="1638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5214" y="2204864"/>
            <a:ext cx="8347420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42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menyalakan</a:t>
            </a:r>
            <a:r>
              <a:rPr lang="en-US" dirty="0"/>
              <a:t> </a:t>
            </a:r>
            <a:r>
              <a:rPr lang="en-US" dirty="0" err="1"/>
              <a:t>lampu</a:t>
            </a:r>
            <a:r>
              <a:rPr lang="en-US" dirty="0"/>
              <a:t> 10 volt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PLN 220 volt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transformator</a:t>
            </a:r>
            <a:r>
              <a:rPr lang="en-US" dirty="0"/>
              <a:t> step down.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lilitan</a:t>
            </a:r>
            <a:r>
              <a:rPr lang="en-US" dirty="0"/>
              <a:t> primer </a:t>
            </a:r>
            <a:r>
              <a:rPr lang="en-US" dirty="0" err="1"/>
              <a:t>transformator</a:t>
            </a:r>
            <a:r>
              <a:rPr lang="en-US" dirty="0"/>
              <a:t> 1.100 </a:t>
            </a:r>
            <a:r>
              <a:rPr lang="en-US" dirty="0" err="1"/>
              <a:t>lilitan</a:t>
            </a:r>
            <a:r>
              <a:rPr lang="en-US" dirty="0"/>
              <a:t>, </a:t>
            </a:r>
            <a:r>
              <a:rPr lang="en-US" dirty="0" err="1"/>
              <a:t>berapakah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lilitan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kumparan</a:t>
            </a:r>
            <a:r>
              <a:rPr lang="en-US" dirty="0"/>
              <a:t> </a:t>
            </a:r>
            <a:r>
              <a:rPr lang="en-US" dirty="0" err="1"/>
              <a:t>sekundernya</a:t>
            </a:r>
            <a:r>
              <a:rPr lang="en-US" dirty="0"/>
              <a:t> ?</a:t>
            </a:r>
          </a:p>
          <a:p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trafo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primer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sekundernya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0,8 A </a:t>
            </a:r>
            <a:r>
              <a:rPr lang="en-US" dirty="0" err="1"/>
              <a:t>dan</a:t>
            </a:r>
            <a:r>
              <a:rPr lang="en-US" dirty="0"/>
              <a:t> 0,5 A.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lilitan</a:t>
            </a:r>
            <a:r>
              <a:rPr lang="en-US" dirty="0"/>
              <a:t> primer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sekunder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100 </a:t>
            </a:r>
            <a:r>
              <a:rPr lang="en-US" dirty="0" err="1"/>
              <a:t>dan</a:t>
            </a:r>
            <a:r>
              <a:rPr lang="en-US" dirty="0"/>
              <a:t> 800, </a:t>
            </a:r>
            <a:r>
              <a:rPr lang="en-US" dirty="0" err="1"/>
              <a:t>berapakah</a:t>
            </a:r>
            <a:r>
              <a:rPr lang="en-US" dirty="0"/>
              <a:t> </a:t>
            </a:r>
            <a:r>
              <a:rPr lang="en-US" dirty="0" err="1"/>
              <a:t>efisiensi</a:t>
            </a:r>
            <a:r>
              <a:rPr lang="en-US" dirty="0"/>
              <a:t> </a:t>
            </a:r>
            <a:r>
              <a:rPr lang="en-US" dirty="0" err="1"/>
              <a:t>trafo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43</a:t>
            </a:fld>
            <a:endParaRPr lang="id-ID"/>
          </a:p>
        </p:txBody>
      </p:sp>
      <p:pic>
        <p:nvPicPr>
          <p:cNvPr id="5" name="Picture 4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Efisiensi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trafo</a:t>
            </a:r>
            <a:r>
              <a:rPr lang="en-US" dirty="0"/>
              <a:t> 60%.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yang </a:t>
            </a:r>
            <a:r>
              <a:rPr lang="en-US" dirty="0" err="1"/>
              <a:t>dikeluarkan</a:t>
            </a:r>
            <a:r>
              <a:rPr lang="en-US" dirty="0"/>
              <a:t> 300 J, </a:t>
            </a:r>
            <a:r>
              <a:rPr lang="en-US" dirty="0" err="1"/>
              <a:t>berapakah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yang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trafo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/>
              <a:t>trafo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efisiensi</a:t>
            </a:r>
            <a:r>
              <a:rPr lang="en-US" dirty="0"/>
              <a:t> 75%. </a:t>
            </a:r>
            <a:r>
              <a:rPr lang="en-US" dirty="0" err="1"/>
              <a:t>Tegangan</a:t>
            </a:r>
            <a:r>
              <a:rPr lang="en-US" dirty="0"/>
              <a:t> </a:t>
            </a:r>
            <a:r>
              <a:rPr lang="en-US" dirty="0" err="1"/>
              <a:t>inputnya</a:t>
            </a:r>
            <a:r>
              <a:rPr lang="en-US" dirty="0"/>
              <a:t> 220 V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/>
              <a:t> </a:t>
            </a:r>
            <a:r>
              <a:rPr lang="en-US" dirty="0" err="1"/>
              <a:t>outputnya</a:t>
            </a:r>
            <a:r>
              <a:rPr lang="en-US" dirty="0"/>
              <a:t> 110 V.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primer yang </a:t>
            </a:r>
            <a:r>
              <a:rPr lang="en-US" dirty="0" err="1"/>
              <a:t>mengalir</a:t>
            </a:r>
            <a:r>
              <a:rPr lang="en-US" dirty="0"/>
              <a:t> 2 A, </a:t>
            </a:r>
            <a:r>
              <a:rPr lang="en-US" dirty="0" err="1"/>
              <a:t>berapakah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sekundernya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44</a:t>
            </a:fld>
            <a:endParaRPr lang="id-ID"/>
          </a:p>
        </p:txBody>
      </p:sp>
      <p:pic>
        <p:nvPicPr>
          <p:cNvPr id="5" name="Picture 4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7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transformator</a:t>
            </a:r>
            <a:r>
              <a:rPr lang="en-US" dirty="0"/>
              <a:t> step down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lilitan</a:t>
            </a:r>
            <a:r>
              <a:rPr lang="en-US" dirty="0"/>
              <a:t> primer 1000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lilitan</a:t>
            </a:r>
            <a:r>
              <a:rPr lang="en-US" dirty="0"/>
              <a:t> </a:t>
            </a:r>
            <a:r>
              <a:rPr lang="en-US" dirty="0" err="1"/>
              <a:t>sekunder</a:t>
            </a:r>
            <a:r>
              <a:rPr lang="en-US" dirty="0"/>
              <a:t> 200,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menyalakan</a:t>
            </a:r>
            <a:r>
              <a:rPr lang="en-US" dirty="0"/>
              <a:t> </a:t>
            </a:r>
            <a:r>
              <a:rPr lang="en-US" dirty="0" err="1"/>
              <a:t>lampu</a:t>
            </a:r>
            <a:r>
              <a:rPr lang="en-US" dirty="0"/>
              <a:t> 12 V, 48 W.</a:t>
            </a:r>
          </a:p>
          <a:p>
            <a:r>
              <a:rPr lang="en-US" dirty="0" err="1"/>
              <a:t>Tentukan</a:t>
            </a:r>
            <a:r>
              <a:rPr lang="en-US" dirty="0"/>
              <a:t> : </a:t>
            </a:r>
          </a:p>
          <a:p>
            <a:pPr marL="0" indent="0">
              <a:buNone/>
            </a:pPr>
            <a:r>
              <a:rPr lang="en-US" dirty="0" smtClean="0"/>
              <a:t>	a</a:t>
            </a:r>
            <a:r>
              <a:rPr lang="en-US" dirty="0"/>
              <a:t>.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</a:t>
            </a:r>
            <a:r>
              <a:rPr lang="en-US" dirty="0" err="1"/>
              <a:t>sekunder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b</a:t>
            </a:r>
            <a:r>
              <a:rPr lang="en-US" dirty="0"/>
              <a:t>.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primer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45</a:t>
            </a:fld>
            <a:endParaRPr lang="id-ID"/>
          </a:p>
        </p:txBody>
      </p:sp>
      <p:pic>
        <p:nvPicPr>
          <p:cNvPr id="5" name="Picture 4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4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46</a:t>
            </a:fld>
            <a:endParaRPr lang="id-ID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1791"/>
            <a:ext cx="527894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94" y="3861048"/>
            <a:ext cx="641985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Tel-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1556792"/>
            <a:ext cx="1550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Berapa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Ctotal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30" y="4917361"/>
            <a:ext cx="1788790" cy="178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3142" y="3717032"/>
            <a:ext cx="2486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Berapa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Ctotal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masing2 </a:t>
            </a:r>
            <a:r>
              <a:rPr lang="en-US" dirty="0" err="1" smtClean="0"/>
              <a:t>kapasitor</a:t>
            </a:r>
            <a:r>
              <a:rPr lang="en-US" dirty="0" smtClean="0"/>
              <a:t> </a:t>
            </a:r>
            <a:r>
              <a:rPr lang="en-US" dirty="0" err="1" smtClean="0"/>
              <a:t>bernilai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di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09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1143000"/>
          </a:xfrm>
        </p:spPr>
        <p:txBody>
          <a:bodyPr/>
          <a:lstStyle/>
          <a:p>
            <a:r>
              <a:rPr lang="en-US" dirty="0" err="1" smtClean="0"/>
              <a:t>Latihan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112987"/>
          </a:xfrm>
        </p:spPr>
        <p:txBody>
          <a:bodyPr/>
          <a:lstStyle/>
          <a:p>
            <a:r>
              <a:rPr lang="en-US" dirty="0" err="1" smtClean="0"/>
              <a:t>Berapa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RAB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47</a:t>
            </a:fld>
            <a:endParaRPr lang="id-ID"/>
          </a:p>
        </p:txBody>
      </p:sp>
      <p:pic>
        <p:nvPicPr>
          <p:cNvPr id="2050" name="Picture 2" descr="Image result for cara menghitung kapasitor seri paral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12455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8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Referensi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Adel Sedra and Kenneth Smith. 1998. Microelectronics Circuits, 4th edition. Oxford University Press. New York.</a:t>
            </a:r>
          </a:p>
          <a:p>
            <a:r>
              <a:rPr lang="id-ID" dirty="0" smtClean="0"/>
              <a:t>Thomas L. Floyd and David M. Buchla. 2009. Electronics Fundamentals: Circuits, Devices &amp; Applications (8th Edition). Prentice-Hall.</a:t>
            </a:r>
          </a:p>
          <a:p>
            <a:r>
              <a:rPr lang="id-ID" dirty="0" smtClean="0"/>
              <a:t>Electrical &amp; electronic system pearson education limited 2004</a:t>
            </a:r>
          </a:p>
          <a:p>
            <a:r>
              <a:rPr lang="en-US" dirty="0" err="1" smtClean="0"/>
              <a:t>Jetking</a:t>
            </a:r>
            <a:r>
              <a:rPr lang="en-US" dirty="0" smtClean="0"/>
              <a:t> </a:t>
            </a:r>
            <a:r>
              <a:rPr lang="en-US" dirty="0" err="1" smtClean="0"/>
              <a:t>Infotrain</a:t>
            </a:r>
            <a:r>
              <a:rPr lang="en-US" dirty="0" smtClean="0"/>
              <a:t> Ltd</a:t>
            </a:r>
            <a:r>
              <a:rPr lang="id-ID" dirty="0" smtClean="0"/>
              <a:t> 2010</a:t>
            </a:r>
            <a:endParaRPr lang="en-US" dirty="0" smtClean="0"/>
          </a:p>
          <a:p>
            <a:endParaRPr lang="id-ID" dirty="0"/>
          </a:p>
        </p:txBody>
      </p:sp>
      <p:pic>
        <p:nvPicPr>
          <p:cNvPr id="5" name="Picture 4" descr="Tel-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48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Konstruksi Induktor</a:t>
            </a:r>
            <a:endParaRPr lang="id-ID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349" y="2204864"/>
            <a:ext cx="7303125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5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Jenis-Jenis Induktor</a:t>
            </a:r>
            <a:endParaRPr lang="id-ID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935" y="1988840"/>
            <a:ext cx="697010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6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Jenis Induktor-1</a:t>
            </a:r>
            <a:endParaRPr lang="en-US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2400" dirty="0" smtClean="0"/>
              <a:t>Untuk memilih jenis induktor biasanya berdasarkan ukuran, daerah kerja frekuensi dan daya yang diperlukan</a:t>
            </a:r>
            <a:endParaRPr lang="en-US" sz="2400" dirty="0" smtClean="0"/>
          </a:p>
          <a:p>
            <a:r>
              <a:rPr lang="id-ID" sz="2400" dirty="0" smtClean="0"/>
              <a:t>Berikut merupakan babarapa jenis induktor yang sering digunakan</a:t>
            </a:r>
            <a:r>
              <a:rPr lang="en-US" sz="2400" dirty="0" smtClean="0"/>
              <a:t>:</a:t>
            </a:r>
          </a:p>
          <a:p>
            <a:pPr lvl="1"/>
            <a:r>
              <a:rPr lang="en-US" sz="2400" b="1" dirty="0" smtClean="0"/>
              <a:t>Bar-Coil Inductor:</a:t>
            </a:r>
            <a:endParaRPr lang="id-ID" sz="2400" b="1" dirty="0" smtClean="0"/>
          </a:p>
          <a:p>
            <a:pPr lvl="2">
              <a:buNone/>
            </a:pPr>
            <a:r>
              <a:rPr lang="en-US" sz="2000" b="1" dirty="0" smtClean="0"/>
              <a:t>- </a:t>
            </a:r>
            <a:r>
              <a:rPr lang="id-ID" sz="2000" b="1" dirty="0" smtClean="0"/>
              <a:t> </a:t>
            </a:r>
            <a:r>
              <a:rPr lang="id-ID" sz="2000" dirty="0" smtClean="0"/>
              <a:t>Memiliki kehilangan daya tranmisi yang kecil, kapasitas arus cukup besar  dengan akurasi yang baik </a:t>
            </a:r>
            <a:endParaRPr lang="en-US" dirty="0" smtClean="0"/>
          </a:p>
          <a:p>
            <a:pPr lvl="1" eaLnBrk="1" hangingPunct="1">
              <a:buFont typeface="Wingdings" pitchFamily="2" charset="2"/>
              <a:buChar char="Ø"/>
            </a:pPr>
            <a:endParaRPr lang="en-US" dirty="0" smtClean="0"/>
          </a:p>
          <a:p>
            <a:pPr lvl="1" eaLnBrk="1" hangingPunct="1">
              <a:buFont typeface="Wingdings" pitchFamily="2" charset="2"/>
              <a:buChar char="Ø"/>
            </a:pPr>
            <a:endParaRPr lang="en-US" dirty="0" smtClean="0"/>
          </a:p>
        </p:txBody>
      </p:sp>
      <p:pic>
        <p:nvPicPr>
          <p:cNvPr id="9220" name="Picture 5" descr="Bar-Coil"/>
          <p:cNvPicPr>
            <a:picLocks noChangeAspect="1" noChangeArrowheads="1"/>
          </p:cNvPicPr>
          <p:nvPr/>
        </p:nvPicPr>
        <p:blipFill>
          <a:blip r:embed="rId2" cstate="print"/>
          <a:srcRect t="6680"/>
          <a:stretch>
            <a:fillRect/>
          </a:stretch>
        </p:blipFill>
        <p:spPr bwMode="auto">
          <a:xfrm>
            <a:off x="5867400" y="4495800"/>
            <a:ext cx="20574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7</a:t>
            </a:fld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Jenis Induktor-2</a:t>
            </a:r>
            <a:endParaRPr lang="en-US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7315200" cy="464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/>
              <a:t>Surface Mount Inductor:</a:t>
            </a:r>
            <a:endParaRPr lang="id-ID" sz="2800" b="1" dirty="0" smtClean="0"/>
          </a:p>
          <a:p>
            <a:pPr lvl="1">
              <a:defRPr/>
            </a:pPr>
            <a:r>
              <a:rPr lang="id-ID" dirty="0" smtClean="0"/>
              <a:t>Induktor ini berukuran kecil  dan digunakan pada area rangkaian dengan ukuran kecil</a:t>
            </a:r>
            <a:endParaRPr lang="en-US" dirty="0" smtClean="0"/>
          </a:p>
          <a:p>
            <a:pPr>
              <a:defRPr/>
            </a:pPr>
            <a:r>
              <a:rPr lang="en-US" sz="2800" b="1" dirty="0" smtClean="0"/>
              <a:t>SMD Power Inductors:</a:t>
            </a:r>
            <a:endParaRPr lang="id-ID" sz="2800" b="1" dirty="0" smtClean="0"/>
          </a:p>
          <a:p>
            <a:pPr lvl="1">
              <a:defRPr/>
            </a:pPr>
            <a:r>
              <a:rPr lang="id-ID" dirty="0" smtClean="0"/>
              <a:t>Induktor jenis ini memiliki ketahanan terhadap panas</a:t>
            </a:r>
            <a:endParaRPr lang="en-US" dirty="0" smtClean="0"/>
          </a:p>
          <a:p>
            <a:pPr marL="342900" lvl="2" indent="-342900">
              <a:buSzPct val="90000"/>
              <a:defRPr/>
            </a:pPr>
            <a:r>
              <a:rPr lang="en-US" sz="2800" b="1" dirty="0" smtClean="0"/>
              <a:t>Flat Coil Surface Mount Power Inductors :-</a:t>
            </a:r>
          </a:p>
          <a:p>
            <a:pPr lvl="1">
              <a:defRPr/>
            </a:pPr>
            <a:r>
              <a:rPr lang="id-ID" dirty="0" smtClean="0"/>
              <a:t>Induktor ini dapat beroperasi pada suhu rendah sekitar 5 derajat  </a:t>
            </a:r>
            <a:r>
              <a:rPr lang="en-US" dirty="0" smtClean="0"/>
              <a:t>Celsius.</a:t>
            </a:r>
          </a:p>
          <a:p>
            <a:pPr lvl="2" eaLnBrk="1" hangingPunct="1">
              <a:buFont typeface="Wingdings" pitchFamily="2" charset="2"/>
              <a:buChar char="Ø"/>
              <a:defRPr/>
            </a:pPr>
            <a:endParaRPr lang="en-US" sz="2400" dirty="0" smtClean="0"/>
          </a:p>
          <a:p>
            <a:pPr lvl="2" eaLnBrk="1" hangingPunct="1">
              <a:buFont typeface="Wingdings" pitchFamily="2" charset="2"/>
              <a:buChar char="Ø"/>
              <a:defRPr/>
            </a:pPr>
            <a:endParaRPr lang="en-US" sz="2400" dirty="0" smtClean="0"/>
          </a:p>
          <a:p>
            <a:pPr lvl="2" eaLnBrk="1" hangingPunct="1">
              <a:buFont typeface="Wingdings" pitchFamily="2" charset="2"/>
              <a:buChar char="Ø"/>
              <a:defRPr/>
            </a:pPr>
            <a:endParaRPr lang="en-US" sz="2400" dirty="0" smtClean="0"/>
          </a:p>
          <a:p>
            <a:pPr lvl="2" eaLnBrk="1" hangingPunct="1">
              <a:buFont typeface="Wingdings" pitchFamily="2" charset="2"/>
              <a:buChar char="Ø"/>
              <a:defRPr/>
            </a:pPr>
            <a:endParaRPr lang="en-US" sz="2400" dirty="0" smtClean="0"/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dirty="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 l="27499" t="12917" r="30417" b="58749"/>
          <a:stretch>
            <a:fillRect/>
          </a:stretch>
        </p:blipFill>
        <p:spPr bwMode="auto">
          <a:xfrm>
            <a:off x="6948264" y="1700808"/>
            <a:ext cx="19240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Flat Coil Surface Mount Power Inductors"/>
          <p:cNvPicPr>
            <a:picLocks noChangeAspect="1" noChangeArrowheads="1"/>
          </p:cNvPicPr>
          <p:nvPr/>
        </p:nvPicPr>
        <p:blipFill>
          <a:blip r:embed="rId3" cstate="print"/>
          <a:srcRect r="6250" b="3125"/>
          <a:stretch>
            <a:fillRect/>
          </a:stretch>
        </p:blipFill>
        <p:spPr bwMode="auto">
          <a:xfrm>
            <a:off x="7020272" y="4941168"/>
            <a:ext cx="16002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Tel-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8</a:t>
            </a:fld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Jenis Induktor-3</a:t>
            </a:r>
            <a:endParaRPr lang="en-US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Thin Film Inductor:</a:t>
            </a:r>
            <a:endParaRPr lang="id-ID" sz="2800" b="1" dirty="0" smtClean="0"/>
          </a:p>
          <a:p>
            <a:pPr lvl="1"/>
            <a:r>
              <a:rPr lang="id-ID" dirty="0" smtClean="0"/>
              <a:t>Induktor ini berukuran kecil dan tipis biasa digunakan untuk peralatan elektronik kecil dan tipis</a:t>
            </a:r>
            <a:endParaRPr lang="en-US" dirty="0" smtClean="0"/>
          </a:p>
          <a:p>
            <a:r>
              <a:rPr lang="en-US" sz="2800" b="1" dirty="0" err="1" smtClean="0"/>
              <a:t>Toroid</a:t>
            </a:r>
            <a:r>
              <a:rPr lang="en-US" sz="2800" b="1" dirty="0" smtClean="0"/>
              <a:t> Type Inductor (Ring shaped core):</a:t>
            </a:r>
          </a:p>
          <a:p>
            <a:pPr lvl="1"/>
            <a:r>
              <a:rPr lang="en-US" b="1" dirty="0" smtClean="0"/>
              <a:t> </a:t>
            </a:r>
            <a:r>
              <a:rPr lang="id-ID" dirty="0" smtClean="0"/>
              <a:t>Berukuran kecil, ringan dan rendah EMI</a:t>
            </a:r>
            <a:endParaRPr lang="en-US" dirty="0" smtClean="0"/>
          </a:p>
          <a:p>
            <a:r>
              <a:rPr lang="en-US" sz="2800" b="1" dirty="0" smtClean="0"/>
              <a:t>High Current Choke Coil:-</a:t>
            </a:r>
            <a:endParaRPr lang="id-ID" sz="2800" b="1" dirty="0" smtClean="0"/>
          </a:p>
          <a:p>
            <a:pPr lvl="1"/>
            <a:r>
              <a:rPr lang="id-ID" dirty="0" smtClean="0"/>
              <a:t>Dibuat dari batang inti besi dengan kemampuan saturasi arus tinggi</a:t>
            </a:r>
            <a:endParaRPr lang="en-US" dirty="0" smtClean="0"/>
          </a:p>
        </p:txBody>
      </p:sp>
      <p:pic>
        <p:nvPicPr>
          <p:cNvPr id="12292" name="Picture 5" descr="metal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2996952"/>
            <a:ext cx="13716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Toroid Inductor"/>
          <p:cNvPicPr>
            <a:picLocks noChangeAspect="1" noChangeArrowheads="1"/>
          </p:cNvPicPr>
          <p:nvPr/>
        </p:nvPicPr>
        <p:blipFill>
          <a:blip r:embed="rId3" cstate="print"/>
          <a:srcRect l="11700" t="17999" r="4860" b="14575"/>
          <a:stretch>
            <a:fillRect/>
          </a:stretch>
        </p:blipFill>
        <p:spPr bwMode="auto">
          <a:xfrm>
            <a:off x="7308304" y="3861048"/>
            <a:ext cx="1447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 descr="High Current Choke Coil copy-new"/>
          <p:cNvPicPr>
            <a:picLocks noChangeAspect="1" noChangeArrowheads="1"/>
          </p:cNvPicPr>
          <p:nvPr/>
        </p:nvPicPr>
        <p:blipFill>
          <a:blip r:embed="rId4" cstate="print"/>
          <a:srcRect l="-8772" t="6667" r="-5263" b="6667"/>
          <a:stretch>
            <a:fillRect/>
          </a:stretch>
        </p:blipFill>
        <p:spPr bwMode="auto">
          <a:xfrm>
            <a:off x="6732240" y="5445224"/>
            <a:ext cx="160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Tel-U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9</a:t>
            </a:fld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2382</TotalTime>
  <Words>1255</Words>
  <Application>Microsoft Office PowerPoint</Application>
  <PresentationFormat>On-screen Show (4:3)</PresentationFormat>
  <Paragraphs>248</Paragraphs>
  <Slides>48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Wingdings</vt:lpstr>
      <vt:lpstr>Office Theme</vt:lpstr>
      <vt:lpstr>KOMPONEN pasif </vt:lpstr>
      <vt:lpstr>Materi Perkuliahan</vt:lpstr>
      <vt:lpstr>Induktansi dan Induktor</vt:lpstr>
      <vt:lpstr>Induktansi dan Induktor</vt:lpstr>
      <vt:lpstr>Konstruksi Induktor</vt:lpstr>
      <vt:lpstr>Jenis-Jenis Induktor</vt:lpstr>
      <vt:lpstr>Jenis Induktor-1</vt:lpstr>
      <vt:lpstr>Jenis Induktor-2</vt:lpstr>
      <vt:lpstr>Jenis Induktor-3</vt:lpstr>
      <vt:lpstr>Jenis Induktor-4</vt:lpstr>
      <vt:lpstr>Nilai Induktor</vt:lpstr>
      <vt:lpstr>Hubungan Induktor-1</vt:lpstr>
      <vt:lpstr>Hubungan Induktor-2</vt:lpstr>
      <vt:lpstr>Pengisian dan Pengosongan  Induktor</vt:lpstr>
      <vt:lpstr>Berapa L totalnya</vt:lpstr>
      <vt:lpstr>Latihan tentukan Ltotal</vt:lpstr>
      <vt:lpstr>    Kapasitansi dan Kapasitor-1</vt:lpstr>
      <vt:lpstr>    Kapasitansi dan Kapasitor-2</vt:lpstr>
      <vt:lpstr>Konstruksi Kapasitor</vt:lpstr>
      <vt:lpstr>Jenis-Jenis Kapasitor</vt:lpstr>
      <vt:lpstr>Jenis Kapasitor-1</vt:lpstr>
      <vt:lpstr>Jenis Kapasitor-2</vt:lpstr>
      <vt:lpstr>Jenis Kapasitor-3</vt:lpstr>
      <vt:lpstr>Jenis Kapasitor-4</vt:lpstr>
      <vt:lpstr>Jenis Kapasitor-5</vt:lpstr>
      <vt:lpstr>Nilai Kapasitor</vt:lpstr>
      <vt:lpstr>Tabel Nilai Kapasitor</vt:lpstr>
      <vt:lpstr>Hubungan Kapasitor-1</vt:lpstr>
      <vt:lpstr>Hubungan Kapasitor-2</vt:lpstr>
      <vt:lpstr>Hubungan Kapasitor-3</vt:lpstr>
      <vt:lpstr>Pengisian dan Pengosongan  Kapasitor</vt:lpstr>
      <vt:lpstr>Berapa Nilai Ctotalnya?</vt:lpstr>
      <vt:lpstr>Latihan tentukan C total</vt:lpstr>
      <vt:lpstr>Transformator</vt:lpstr>
      <vt:lpstr>Prinsip Kerja  Transformator-1</vt:lpstr>
      <vt:lpstr>Prinsip Kerja  Transformator-2</vt:lpstr>
      <vt:lpstr>Konsep Lilitan  Transformator</vt:lpstr>
      <vt:lpstr>Jenis Trasformator  Step-Down</vt:lpstr>
      <vt:lpstr>Jenis Trasformator  Step-Down CT</vt:lpstr>
      <vt:lpstr>Trasformator Ideal</vt:lpstr>
      <vt:lpstr>Persamaan-Persamaan  Transformator</vt:lpstr>
      <vt:lpstr>Persamaan-Persamaan  Transformator</vt:lpstr>
      <vt:lpstr>Latihan</vt:lpstr>
      <vt:lpstr>Latihan</vt:lpstr>
      <vt:lpstr>Latihan</vt:lpstr>
      <vt:lpstr>Latihan</vt:lpstr>
      <vt:lpstr>Latihan</vt:lpstr>
      <vt:lpstr>Referensi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Faculty_Poltek</dc:creator>
  <cp:lastModifiedBy>Muhammad Ikhsan Sani</cp:lastModifiedBy>
  <cp:revision>179</cp:revision>
  <dcterms:created xsi:type="dcterms:W3CDTF">2009-03-04T06:32:49Z</dcterms:created>
  <dcterms:modified xsi:type="dcterms:W3CDTF">2015-10-15T09:24:55Z</dcterms:modified>
</cp:coreProperties>
</file>