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37" r:id="rId2"/>
    <p:sldId id="302" r:id="rId3"/>
    <p:sldId id="387" r:id="rId4"/>
    <p:sldId id="388" r:id="rId5"/>
    <p:sldId id="414" r:id="rId6"/>
    <p:sldId id="390" r:id="rId7"/>
    <p:sldId id="391" r:id="rId8"/>
    <p:sldId id="392" r:id="rId9"/>
    <p:sldId id="393" r:id="rId10"/>
    <p:sldId id="394" r:id="rId11"/>
    <p:sldId id="395" r:id="rId12"/>
    <p:sldId id="416" r:id="rId13"/>
    <p:sldId id="417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8" r:id="rId33"/>
    <p:sldId id="419" r:id="rId34"/>
    <p:sldId id="420" r:id="rId35"/>
    <p:sldId id="421" r:id="rId36"/>
    <p:sldId id="422" r:id="rId37"/>
    <p:sldId id="330" r:id="rId3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9B594-D264-41B9-874C-69A8BD6DBAD2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0AAFB-7F23-416B-A080-4242705E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2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0AAFB-7F23-416B-A080-4242705E85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8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3928-EA6A-4652-B254-B15B15D0F74A}" type="datetime1">
              <a:rPr lang="id-ID" smtClean="0"/>
              <a:t>08/09/2015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2124-2DDF-4B87-91C8-622EB1CD4C7E}" type="datetime1">
              <a:rPr lang="id-ID" smtClean="0"/>
              <a:t>08/09/2015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7D43-A96C-4F18-B483-5748D7D0FDFD}" type="datetime1">
              <a:rPr lang="id-ID" smtClean="0"/>
              <a:t>08/09/2015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601E-9965-4074-A9E6-D13E05EA789A}" type="datetime1">
              <a:rPr lang="id-ID" smtClean="0"/>
              <a:t>08/09/2015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3CAFF-EAF1-4AB7-B28A-221CB6FA0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005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600200"/>
            <a:ext cx="40005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886200"/>
            <a:ext cx="40005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6013-1C37-40CF-99B6-66CBBAD36C58}" type="datetime1">
              <a:rPr lang="id-ID" smtClean="0"/>
              <a:t>08/09/2015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C1671-2871-467C-9965-5B477B22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BC0C-B520-437D-BE91-43E9462C72F7}" type="datetime1">
              <a:rPr lang="id-ID" smtClean="0"/>
              <a:t>08/09/2015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840-C8EC-44DD-BDD6-5A13BDC2B7ED}" type="datetime1">
              <a:rPr lang="id-ID" smtClean="0"/>
              <a:t>08/09/2015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5F6D-0D4E-49AA-8843-466EF4389C19}" type="datetime1">
              <a:rPr lang="id-ID" smtClean="0"/>
              <a:t>08/09/2015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946B-3919-4500-85F2-19FEAEB58F61}" type="datetime1">
              <a:rPr lang="id-ID" smtClean="0"/>
              <a:t>08/09/2015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F44-7D29-4086-8869-10894FF2B800}" type="datetime1">
              <a:rPr lang="id-ID" smtClean="0"/>
              <a:t>08/09/2015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58A-A0BC-441A-A174-E364CAF7BAB7}" type="datetime1">
              <a:rPr lang="id-ID" smtClean="0"/>
              <a:t>08/09/2015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EAAF-8A3D-40F7-85E6-C3D9D7F7127D}" type="datetime1">
              <a:rPr lang="id-ID" smtClean="0"/>
              <a:t>08/09/2015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7463-9D21-42B3-974A-ABA711C8DE14}" type="datetime1">
              <a:rPr lang="id-ID" smtClean="0"/>
              <a:t>08/09/2015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ABA5-5297-48FD-8C2D-C9F94824F8CF}" type="datetime1">
              <a:rPr lang="id-ID" smtClean="0"/>
              <a:t>08/09/2015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ds@politekniktelkom.ac.id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giva.andriana@politekniktelkom.ac.i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.png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3.wmf"/><Relationship Id="rId9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2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png"/><Relationship Id="rId4" Type="http://schemas.openxmlformats.org/officeDocument/2006/relationships/image" Target="../media/image4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png"/><Relationship Id="rId4" Type="http://schemas.openxmlformats.org/officeDocument/2006/relationships/image" Target="../media/image4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0.png"/><Relationship Id="rId4" Type="http://schemas.openxmlformats.org/officeDocument/2006/relationships/oleObject" Target="../embeddings/oleObject3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.png"/><Relationship Id="rId4" Type="http://schemas.openxmlformats.org/officeDocument/2006/relationships/image" Target="../media/image5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4" y="3462745"/>
            <a:ext cx="4464496" cy="1712802"/>
          </a:xfrm>
        </p:spPr>
        <p:txBody>
          <a:bodyPr>
            <a:normAutofit fontScale="40000" lnSpcReduction="20000"/>
          </a:bodyPr>
          <a:lstStyle/>
          <a:p>
            <a:r>
              <a:rPr lang="id-ID" sz="4000" b="1" dirty="0" smtClean="0">
                <a:solidFill>
                  <a:schemeClr val="tx1"/>
                </a:solidFill>
              </a:rPr>
              <a:t>Disusun oleh:</a:t>
            </a:r>
          </a:p>
          <a:p>
            <a:r>
              <a:rPr lang="id-ID" sz="4000" b="1" dirty="0" smtClean="0">
                <a:solidFill>
                  <a:schemeClr val="tx1"/>
                </a:solidFill>
              </a:rPr>
              <a:t>Duddy Soegiarto, ST.,MT</a:t>
            </a:r>
          </a:p>
          <a:p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dds@politekniktelkom.ac.id</a:t>
            </a:r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Rini Handayani, ST., MT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rhy@tass.telkomuniversity.ac.id</a:t>
            </a:r>
            <a:endParaRPr lang="id-ID" sz="40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260648"/>
            <a:ext cx="399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TK2092 Elektronika Dasar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0151" y="764704"/>
            <a:ext cx="4223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Semester Ganjil 201</a:t>
            </a:r>
            <a:r>
              <a:rPr lang="en-US" sz="2800" b="1" dirty="0" smtClean="0"/>
              <a:t>4</a:t>
            </a:r>
            <a:r>
              <a:rPr lang="id-ID" sz="2800" b="1" dirty="0" smtClean="0"/>
              <a:t>/201</a:t>
            </a:r>
            <a:r>
              <a:rPr lang="en-US" sz="2800" b="1" dirty="0" smtClean="0"/>
              <a:t>5</a:t>
            </a:r>
            <a:endParaRPr lang="id-ID" sz="28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285293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Hukum Ohm dan Kirchoff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-4555" y="6093296"/>
            <a:ext cx="9220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/>
              <a:t>Hanya dipergunakan untuk kepentingan pengajaran di lingkungan </a:t>
            </a:r>
            <a:r>
              <a:rPr lang="en-US" sz="2000" b="1" dirty="0" err="1" smtClean="0"/>
              <a:t>Universitas</a:t>
            </a:r>
            <a:r>
              <a:rPr lang="en-US" sz="2000" b="1" dirty="0" smtClean="0"/>
              <a:t> Telkom</a:t>
            </a:r>
            <a:endParaRPr lang="id-ID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700808"/>
            <a:ext cx="340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Fakultas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Terapan</a:t>
            </a:r>
            <a:endParaRPr lang="en-US" b="1" dirty="0" smtClean="0"/>
          </a:p>
          <a:p>
            <a:r>
              <a:rPr lang="en-US" b="1" dirty="0" err="1" smtClean="0"/>
              <a:t>Universitas</a:t>
            </a:r>
            <a:r>
              <a:rPr lang="en-US" b="1" dirty="0" smtClean="0"/>
              <a:t> Telkom </a:t>
            </a:r>
            <a:r>
              <a:rPr lang="id-ID" b="1" dirty="0" smtClean="0"/>
              <a:t>Bandung 201</a:t>
            </a:r>
            <a:r>
              <a:rPr lang="en-US" b="1" dirty="0" smtClean="0"/>
              <a:t>4</a:t>
            </a:r>
            <a:endParaRPr lang="id-ID" b="1" dirty="0" smtClean="0"/>
          </a:p>
        </p:txBody>
      </p:sp>
      <p:pic>
        <p:nvPicPr>
          <p:cNvPr id="9" name="Picture 8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4351004" y="517443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Revised</a:t>
            </a:r>
            <a:r>
              <a:rPr lang="id-ID" b="1" dirty="0"/>
              <a:t> oleh:</a:t>
            </a:r>
          </a:p>
          <a:p>
            <a:r>
              <a:rPr lang="en-US" b="1" dirty="0" err="1"/>
              <a:t>Giva</a:t>
            </a:r>
            <a:r>
              <a:rPr lang="en-US" b="1" dirty="0"/>
              <a:t> </a:t>
            </a:r>
            <a:r>
              <a:rPr lang="en-US" b="1" dirty="0" err="1"/>
              <a:t>Andriana</a:t>
            </a:r>
            <a:r>
              <a:rPr lang="en-US" b="1" dirty="0"/>
              <a:t> M</a:t>
            </a:r>
            <a:r>
              <a:rPr lang="id-ID" b="1" dirty="0"/>
              <a:t>, ST.,MT</a:t>
            </a:r>
          </a:p>
          <a:p>
            <a:r>
              <a:rPr lang="en-US" b="1" dirty="0" err="1">
                <a:hlinkClick r:id="rId4"/>
              </a:rPr>
              <a:t>giva.andriana</a:t>
            </a:r>
            <a:r>
              <a:rPr lang="id-ID" b="1" dirty="0">
                <a:hlinkClick r:id="rId4"/>
              </a:rPr>
              <a:t>@</a:t>
            </a:r>
            <a:r>
              <a:rPr lang="en-US" b="1" dirty="0" err="1">
                <a:hlinkClick r:id="rId4"/>
              </a:rPr>
              <a:t>tass.telkomuniversity</a:t>
            </a:r>
            <a:r>
              <a:rPr lang="id-ID" b="1" dirty="0">
                <a:hlinkClick r:id="rId4"/>
              </a:rPr>
              <a:t>.ac.id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29193"/>
            <a:ext cx="8007350" cy="142876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r>
              <a:rPr lang="en-US" dirty="0" smtClean="0"/>
              <a:t> = I</a:t>
            </a:r>
            <a:r>
              <a:rPr lang="en-US" baseline="-25000" dirty="0" smtClean="0"/>
              <a:t>5</a:t>
            </a:r>
            <a:r>
              <a:rPr lang="en-US" dirty="0" smtClean="0"/>
              <a:t> = 3A  , I</a:t>
            </a:r>
            <a:r>
              <a:rPr lang="en-US" baseline="-25000" dirty="0" smtClean="0"/>
              <a:t>2</a:t>
            </a:r>
            <a:r>
              <a:rPr lang="en-US" dirty="0" smtClean="0"/>
              <a:t> = 3A , I</a:t>
            </a:r>
            <a:r>
              <a:rPr lang="en-US" baseline="-25000" dirty="0" smtClean="0"/>
              <a:t>3</a:t>
            </a:r>
            <a:r>
              <a:rPr lang="en-US" dirty="0" smtClean="0"/>
              <a:t> = 5A,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I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….</a:t>
            </a:r>
            <a:endParaRPr lang="en-US" dirty="0"/>
          </a:p>
        </p:txBody>
      </p:sp>
      <p:pic>
        <p:nvPicPr>
          <p:cNvPr id="19460" name="Picture 2" descr="G:\my file\all about klas 9 2010-2011\LISTRIK DINAMIS\kirchoff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428750"/>
            <a:ext cx="5184688" cy="321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229600" cy="57689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id-ID" dirty="0" smtClean="0"/>
          </a:p>
          <a:p>
            <a:pPr eaLnBrk="1" hangingPunct="1">
              <a:defRPr/>
            </a:pPr>
            <a:endParaRPr lang="id-ID" dirty="0" smtClean="0"/>
          </a:p>
          <a:p>
            <a:pPr eaLnBrk="1" hangingPunct="1">
              <a:defRPr/>
            </a:pPr>
            <a:endParaRPr lang="id-ID" dirty="0" smtClean="0"/>
          </a:p>
          <a:p>
            <a:pPr eaLnBrk="1" hangingPunct="1">
              <a:defRPr/>
            </a:pP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eaLnBrk="1" hangingPunct="1">
              <a:defRPr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Ditanya</a:t>
            </a:r>
            <a:r>
              <a:rPr lang="en-US" dirty="0" smtClean="0"/>
              <a:t> : I</a:t>
            </a:r>
            <a:r>
              <a:rPr lang="en-US" baseline="-25000" dirty="0" smtClean="0"/>
              <a:t>4</a:t>
            </a:r>
            <a:r>
              <a:rPr lang="en-US" dirty="0" smtClean="0"/>
              <a:t> = ….?</a:t>
            </a:r>
          </a:p>
          <a:p>
            <a:pPr eaLnBrk="1" hangingPunct="1">
              <a:defRPr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I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7A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500430" y="1928802"/>
          <a:ext cx="1571633" cy="1216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0" name="Equation" r:id="rId3" imgW="761760" imgH="685800" progId="Equation.3">
                  <p:embed/>
                </p:oleObj>
              </mc:Choice>
              <mc:Fallback>
                <p:oleObj name="Equation" r:id="rId3" imgW="76176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928802"/>
                        <a:ext cx="1571633" cy="1216359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00364" y="3571876"/>
          <a:ext cx="2428871" cy="1355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1" name="Equation" r:id="rId5" imgW="1307880" imgH="685800" progId="Equation.3">
                  <p:embed/>
                </p:oleObj>
              </mc:Choice>
              <mc:Fallback>
                <p:oleObj name="Equation" r:id="rId5" imgW="130788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3571876"/>
                        <a:ext cx="2428871" cy="1355649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715008" y="3571876"/>
          <a:ext cx="2643208" cy="1324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2" name="Equation" r:id="rId7" imgW="1536480" imgH="685800" progId="Equation.3">
                  <p:embed/>
                </p:oleObj>
              </mc:Choice>
              <mc:Fallback>
                <p:oleObj name="Equation" r:id="rId7" imgW="153648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3571876"/>
                        <a:ext cx="2643208" cy="1324051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dirty="0" smtClean="0"/>
              <a:t>Hukum Kirchoff 2:</a:t>
            </a:r>
            <a:br>
              <a:rPr lang="id-ID" dirty="0" smtClean="0"/>
            </a:b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Kirchoff</a:t>
            </a:r>
            <a:r>
              <a:rPr lang="en-US" dirty="0" smtClean="0"/>
              <a:t> (HTK)</a:t>
            </a:r>
            <a:endParaRPr lang="th-TH" dirty="0" smtClean="0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971600" y="1844824"/>
            <a:ext cx="727444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500" dirty="0"/>
              <a:t>“</a:t>
            </a: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aljabar</a:t>
            </a:r>
            <a:r>
              <a:rPr lang="en-US" sz="2500" dirty="0"/>
              <a:t> </a:t>
            </a:r>
            <a:r>
              <a:rPr lang="en-US" sz="2500" dirty="0" err="1"/>
              <a:t>tegangan</a:t>
            </a:r>
            <a:r>
              <a:rPr lang="en-US" sz="2500" dirty="0"/>
              <a:t> yang </a:t>
            </a:r>
            <a:r>
              <a:rPr lang="en-US" sz="2500" dirty="0" err="1"/>
              <a:t>mengelilingi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</a:p>
          <a:p>
            <a:pPr algn="ctr"/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rangkaian</a:t>
            </a:r>
            <a:r>
              <a:rPr lang="en-US" sz="2500" dirty="0"/>
              <a:t> </a:t>
            </a:r>
            <a:r>
              <a:rPr lang="en-US" sz="2500" dirty="0" err="1"/>
              <a:t>tertutup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nol</a:t>
            </a:r>
            <a:r>
              <a:rPr lang="en-US" sz="2500" dirty="0"/>
              <a:t>”</a:t>
            </a:r>
            <a:endParaRPr lang="th-TH" sz="2500" dirty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691680" y="2924944"/>
            <a:ext cx="5724525" cy="3233737"/>
            <a:chOff x="1126" y="1159"/>
            <a:chExt cx="3606" cy="2037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194" y="1310"/>
              <a:ext cx="3423" cy="1886"/>
              <a:chOff x="1152" y="1536"/>
              <a:chExt cx="3423" cy="1886"/>
            </a:xfrm>
          </p:grpSpPr>
          <p:sp>
            <p:nvSpPr>
              <p:cNvPr id="2057" name="Oval 6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152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058" name="Oval 7"/>
              <p:cNvSpPr>
                <a:spLocks noChangeArrowheads="1"/>
              </p:cNvSpPr>
              <p:nvPr/>
            </p:nvSpPr>
            <p:spPr bwMode="auto">
              <a:xfrm>
                <a:off x="1440" y="2352"/>
                <a:ext cx="672" cy="81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059" name="Oval 8"/>
              <p:cNvSpPr>
                <a:spLocks noChangeArrowheads="1"/>
              </p:cNvSpPr>
              <p:nvPr/>
            </p:nvSpPr>
            <p:spPr bwMode="auto">
              <a:xfrm>
                <a:off x="3648" y="2304"/>
                <a:ext cx="624" cy="8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060" name="Line 9"/>
              <p:cNvSpPr>
                <a:spLocks noChangeShapeType="1"/>
              </p:cNvSpPr>
              <p:nvPr/>
            </p:nvSpPr>
            <p:spPr bwMode="auto">
              <a:xfrm flipV="1">
                <a:off x="1781" y="2057"/>
                <a:ext cx="7" cy="2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1" name="Line 10"/>
              <p:cNvSpPr>
                <a:spLocks noChangeShapeType="1"/>
              </p:cNvSpPr>
              <p:nvPr/>
            </p:nvSpPr>
            <p:spPr bwMode="auto">
              <a:xfrm flipV="1">
                <a:off x="3456" y="2058"/>
                <a:ext cx="514" cy="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2" name="Line 11"/>
              <p:cNvSpPr>
                <a:spLocks noChangeShapeType="1"/>
              </p:cNvSpPr>
              <p:nvPr/>
            </p:nvSpPr>
            <p:spPr bwMode="auto">
              <a:xfrm>
                <a:off x="1761" y="3168"/>
                <a:ext cx="0" cy="2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3" name="Line 12"/>
              <p:cNvSpPr>
                <a:spLocks noChangeShapeType="1"/>
              </p:cNvSpPr>
              <p:nvPr/>
            </p:nvSpPr>
            <p:spPr bwMode="auto">
              <a:xfrm flipV="1">
                <a:off x="3929" y="3168"/>
                <a:ext cx="7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4" name="Text Box 13"/>
              <p:cNvSpPr txBox="1">
                <a:spLocks noChangeArrowheads="1"/>
              </p:cNvSpPr>
              <p:nvPr/>
            </p:nvSpPr>
            <p:spPr bwMode="auto">
              <a:xfrm>
                <a:off x="1152" y="2256"/>
                <a:ext cx="207" cy="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r>
                  <a:rPr lang="en-US"/>
                  <a:t>-</a:t>
                </a:r>
                <a:endParaRPr lang="th-TH"/>
              </a:p>
            </p:txBody>
          </p:sp>
          <p:sp>
            <p:nvSpPr>
              <p:cNvPr id="2065" name="Text Box 14"/>
              <p:cNvSpPr txBox="1">
                <a:spLocks noChangeArrowheads="1"/>
              </p:cNvSpPr>
              <p:nvPr/>
            </p:nvSpPr>
            <p:spPr bwMode="auto">
              <a:xfrm>
                <a:off x="4368" y="2256"/>
                <a:ext cx="207" cy="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r>
                  <a:rPr lang="en-US"/>
                  <a:t>-</a:t>
                </a:r>
                <a:endParaRPr lang="th-TH"/>
              </a:p>
            </p:txBody>
          </p:sp>
          <p:sp>
            <p:nvSpPr>
              <p:cNvPr id="2066" name="Text Box 15"/>
              <p:cNvSpPr txBox="1">
                <a:spLocks noChangeArrowheads="1"/>
              </p:cNvSpPr>
              <p:nvPr/>
            </p:nvSpPr>
            <p:spPr bwMode="auto">
              <a:xfrm>
                <a:off x="2208" y="1536"/>
                <a:ext cx="132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		-</a:t>
                </a:r>
                <a:endParaRPr lang="th-TH"/>
              </a:p>
            </p:txBody>
          </p:sp>
          <p:sp>
            <p:nvSpPr>
              <p:cNvPr id="2067" name="Line 17"/>
              <p:cNvSpPr>
                <a:spLocks noChangeShapeType="1"/>
              </p:cNvSpPr>
              <p:nvPr/>
            </p:nvSpPr>
            <p:spPr bwMode="auto">
              <a:xfrm flipV="1">
                <a:off x="1788" y="2050"/>
                <a:ext cx="507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8" name="Line 18"/>
              <p:cNvSpPr>
                <a:spLocks noChangeShapeType="1"/>
              </p:cNvSpPr>
              <p:nvPr/>
            </p:nvSpPr>
            <p:spPr bwMode="auto">
              <a:xfrm>
                <a:off x="3963" y="2050"/>
                <a:ext cx="7" cy="2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69" name="Line 19"/>
              <p:cNvSpPr>
                <a:spLocks noChangeShapeType="1"/>
              </p:cNvSpPr>
              <p:nvPr/>
            </p:nvSpPr>
            <p:spPr bwMode="auto">
              <a:xfrm>
                <a:off x="1770" y="3394"/>
                <a:ext cx="2159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aphicFrame>
          <p:nvGraphicFramePr>
            <p:cNvPr id="2050" name="Object 25"/>
            <p:cNvGraphicFramePr>
              <a:graphicFrameLocks noChangeAspect="1"/>
            </p:cNvGraphicFramePr>
            <p:nvPr/>
          </p:nvGraphicFramePr>
          <p:xfrm>
            <a:off x="4355" y="2285"/>
            <a:ext cx="377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008" name="Equation" r:id="rId3" imgW="152280" imgH="190440" progId="Equation.3">
                    <p:embed/>
                  </p:oleObj>
                </mc:Choice>
                <mc:Fallback>
                  <p:oleObj name="Equation" r:id="rId3" imgW="152280" imgH="1904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5" y="2285"/>
                          <a:ext cx="377" cy="4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23"/>
            <p:cNvGraphicFramePr>
              <a:graphicFrameLocks noChangeAspect="1"/>
            </p:cNvGraphicFramePr>
            <p:nvPr/>
          </p:nvGraphicFramePr>
          <p:xfrm>
            <a:off x="2776" y="1159"/>
            <a:ext cx="337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009" name="Equation" r:id="rId5" imgW="152280" imgH="190440" progId="Equation.3">
                    <p:embed/>
                  </p:oleObj>
                </mc:Choice>
                <mc:Fallback>
                  <p:oleObj name="Equation" r:id="rId5" imgW="152280" imgH="19044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" y="1159"/>
                          <a:ext cx="337" cy="4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21"/>
            <p:cNvGraphicFramePr>
              <a:graphicFrameLocks noChangeAspect="1"/>
            </p:cNvGraphicFramePr>
            <p:nvPr/>
          </p:nvGraphicFramePr>
          <p:xfrm>
            <a:off x="1126" y="2277"/>
            <a:ext cx="345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010" name="Equation" r:id="rId7" imgW="139680" imgH="190440" progId="Equation.3">
                    <p:embed/>
                  </p:oleObj>
                </mc:Choice>
                <mc:Fallback>
                  <p:oleObj name="Equation" r:id="rId7" imgW="139680" imgH="19044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6" y="2277"/>
                          <a:ext cx="345" cy="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3" name="Picture 22" descr="Tel-U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C1671-2871-467C-9965-5B477B2299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800" dirty="0" smtClean="0"/>
              <a:t>      </a:t>
            </a:r>
            <a:r>
              <a:rPr lang="en-US" sz="3800" dirty="0" err="1" smtClean="0"/>
              <a:t>Hukum</a:t>
            </a:r>
            <a:r>
              <a:rPr lang="en-US" sz="3800" dirty="0" smtClean="0"/>
              <a:t> </a:t>
            </a:r>
            <a:r>
              <a:rPr lang="en-US" sz="3800" dirty="0" err="1" smtClean="0"/>
              <a:t>Tegangan</a:t>
            </a:r>
            <a:r>
              <a:rPr lang="en-US" sz="3800" dirty="0" smtClean="0"/>
              <a:t> </a:t>
            </a:r>
            <a:r>
              <a:rPr lang="en-US" sz="3800" dirty="0" err="1" smtClean="0"/>
              <a:t>Kirchoff</a:t>
            </a:r>
            <a:r>
              <a:rPr lang="en-US" sz="3800" dirty="0" smtClean="0"/>
              <a:t> (cont.)</a:t>
            </a:r>
            <a:endParaRPr lang="th-TH" sz="3800" dirty="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341438" y="4165600"/>
          <a:ext cx="69421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2" name="Equation" r:id="rId3" imgW="2717640" imgH="228600" progId="Equation.3">
                  <p:embed/>
                </p:oleObj>
              </mc:Choice>
              <mc:Fallback>
                <p:oleObj name="Equation" r:id="rId3" imgW="27176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165600"/>
                        <a:ext cx="694213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648075" y="4929188"/>
          <a:ext cx="20574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3" name="Equation" r:id="rId5" imgW="609480" imgH="190440" progId="Equation.3">
                  <p:embed/>
                </p:oleObj>
              </mc:Choice>
              <mc:Fallback>
                <p:oleObj name="Equation" r:id="rId5" imgW="609480" imgH="190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4929188"/>
                        <a:ext cx="205740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51038" y="1228725"/>
            <a:ext cx="5224462" cy="2747963"/>
            <a:chOff x="1126" y="1159"/>
            <a:chExt cx="3606" cy="2115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94" y="1310"/>
              <a:ext cx="3443" cy="1964"/>
              <a:chOff x="1152" y="1536"/>
              <a:chExt cx="3443" cy="1964"/>
            </a:xfrm>
          </p:grpSpPr>
          <p:sp>
            <p:nvSpPr>
              <p:cNvPr id="3082" name="Oval 11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152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083" name="Oval 12"/>
              <p:cNvSpPr>
                <a:spLocks noChangeArrowheads="1"/>
              </p:cNvSpPr>
              <p:nvPr/>
            </p:nvSpPr>
            <p:spPr bwMode="auto">
              <a:xfrm>
                <a:off x="1440" y="2352"/>
                <a:ext cx="672" cy="81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084" name="Oval 13"/>
              <p:cNvSpPr>
                <a:spLocks noChangeArrowheads="1"/>
              </p:cNvSpPr>
              <p:nvPr/>
            </p:nvSpPr>
            <p:spPr bwMode="auto">
              <a:xfrm>
                <a:off x="3648" y="2304"/>
                <a:ext cx="624" cy="8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085" name="Line 14"/>
              <p:cNvSpPr>
                <a:spLocks noChangeShapeType="1"/>
              </p:cNvSpPr>
              <p:nvPr/>
            </p:nvSpPr>
            <p:spPr bwMode="auto">
              <a:xfrm flipV="1">
                <a:off x="1781" y="2057"/>
                <a:ext cx="7" cy="2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6" name="Line 15"/>
              <p:cNvSpPr>
                <a:spLocks noChangeShapeType="1"/>
              </p:cNvSpPr>
              <p:nvPr/>
            </p:nvSpPr>
            <p:spPr bwMode="auto">
              <a:xfrm flipV="1">
                <a:off x="3456" y="2058"/>
                <a:ext cx="514" cy="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7" name="Line 16"/>
              <p:cNvSpPr>
                <a:spLocks noChangeShapeType="1"/>
              </p:cNvSpPr>
              <p:nvPr/>
            </p:nvSpPr>
            <p:spPr bwMode="auto">
              <a:xfrm>
                <a:off x="1761" y="3168"/>
                <a:ext cx="0" cy="2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8" name="Line 17"/>
              <p:cNvSpPr>
                <a:spLocks noChangeShapeType="1"/>
              </p:cNvSpPr>
              <p:nvPr/>
            </p:nvSpPr>
            <p:spPr bwMode="auto">
              <a:xfrm flipV="1">
                <a:off x="3929" y="3168"/>
                <a:ext cx="7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9" name="Text Box 18"/>
              <p:cNvSpPr txBox="1">
                <a:spLocks noChangeArrowheads="1"/>
              </p:cNvSpPr>
              <p:nvPr/>
            </p:nvSpPr>
            <p:spPr bwMode="auto">
              <a:xfrm>
                <a:off x="1152" y="2256"/>
                <a:ext cx="227" cy="1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r>
                  <a:rPr lang="en-US"/>
                  <a:t>-</a:t>
                </a:r>
                <a:endParaRPr lang="th-TH"/>
              </a:p>
            </p:txBody>
          </p:sp>
          <p:sp>
            <p:nvSpPr>
              <p:cNvPr id="3090" name="Text Box 19"/>
              <p:cNvSpPr txBox="1">
                <a:spLocks noChangeArrowheads="1"/>
              </p:cNvSpPr>
              <p:nvPr/>
            </p:nvSpPr>
            <p:spPr bwMode="auto">
              <a:xfrm>
                <a:off x="4368" y="2256"/>
                <a:ext cx="227" cy="1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r>
                  <a:rPr lang="en-US"/>
                  <a:t>-</a:t>
                </a:r>
                <a:endParaRPr lang="th-TH"/>
              </a:p>
            </p:txBody>
          </p:sp>
          <p:sp>
            <p:nvSpPr>
              <p:cNvPr id="3091" name="Text Box 20"/>
              <p:cNvSpPr txBox="1">
                <a:spLocks noChangeArrowheads="1"/>
              </p:cNvSpPr>
              <p:nvPr/>
            </p:nvSpPr>
            <p:spPr bwMode="auto">
              <a:xfrm>
                <a:off x="2208" y="1536"/>
                <a:ext cx="1448" cy="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		-</a:t>
                </a:r>
                <a:endParaRPr lang="th-TH"/>
              </a:p>
            </p:txBody>
          </p:sp>
          <p:sp>
            <p:nvSpPr>
              <p:cNvPr id="3092" name="Line 21"/>
              <p:cNvSpPr>
                <a:spLocks noChangeShapeType="1"/>
              </p:cNvSpPr>
              <p:nvPr/>
            </p:nvSpPr>
            <p:spPr bwMode="auto">
              <a:xfrm flipV="1">
                <a:off x="1788" y="2050"/>
                <a:ext cx="507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3" name="Line 22"/>
              <p:cNvSpPr>
                <a:spLocks noChangeShapeType="1"/>
              </p:cNvSpPr>
              <p:nvPr/>
            </p:nvSpPr>
            <p:spPr bwMode="auto">
              <a:xfrm>
                <a:off x="3963" y="2050"/>
                <a:ext cx="7" cy="2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94" name="Line 23"/>
              <p:cNvSpPr>
                <a:spLocks noChangeShapeType="1"/>
              </p:cNvSpPr>
              <p:nvPr/>
            </p:nvSpPr>
            <p:spPr bwMode="auto">
              <a:xfrm>
                <a:off x="1770" y="3394"/>
                <a:ext cx="2159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aphicFrame>
          <p:nvGraphicFramePr>
            <p:cNvPr id="3076" name="Object 24"/>
            <p:cNvGraphicFramePr>
              <a:graphicFrameLocks noChangeAspect="1"/>
            </p:cNvGraphicFramePr>
            <p:nvPr/>
          </p:nvGraphicFramePr>
          <p:xfrm>
            <a:off x="4355" y="2285"/>
            <a:ext cx="377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54" name="Equation" r:id="rId7" imgW="152280" imgH="190440" progId="Equation.3">
                    <p:embed/>
                  </p:oleObj>
                </mc:Choice>
                <mc:Fallback>
                  <p:oleObj name="Equation" r:id="rId7" imgW="152280" imgH="19044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5" y="2285"/>
                          <a:ext cx="377" cy="4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25"/>
            <p:cNvGraphicFramePr>
              <a:graphicFrameLocks noChangeAspect="1"/>
            </p:cNvGraphicFramePr>
            <p:nvPr/>
          </p:nvGraphicFramePr>
          <p:xfrm>
            <a:off x="2776" y="1159"/>
            <a:ext cx="337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55" name="Equation" r:id="rId9" imgW="152280" imgH="190440" progId="Equation.3">
                    <p:embed/>
                  </p:oleObj>
                </mc:Choice>
                <mc:Fallback>
                  <p:oleObj name="Equation" r:id="rId9" imgW="152280" imgH="1904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" y="1159"/>
                          <a:ext cx="337" cy="4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26"/>
            <p:cNvGraphicFramePr>
              <a:graphicFrameLocks noChangeAspect="1"/>
            </p:cNvGraphicFramePr>
            <p:nvPr/>
          </p:nvGraphicFramePr>
          <p:xfrm>
            <a:off x="1126" y="2277"/>
            <a:ext cx="345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56" name="Equation" r:id="rId11" imgW="139680" imgH="190440" progId="Equation.3">
                    <p:embed/>
                  </p:oleObj>
                </mc:Choice>
                <mc:Fallback>
                  <p:oleObj name="Equation" r:id="rId11" imgW="139680" imgH="19044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6" y="2277"/>
                          <a:ext cx="345" cy="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" name="Picture 23" descr="Tel-U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dirty="0" smtClean="0"/>
              <a:t>   Analisis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1. Rangkaian Seri</a:t>
            </a: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14554"/>
            <a:ext cx="54737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9"/>
          <p:cNvSpPr>
            <a:spLocks noChangeArrowheads="1"/>
          </p:cNvSpPr>
          <p:nvPr/>
        </p:nvSpPr>
        <p:spPr bwMode="auto">
          <a:xfrm>
            <a:off x="4067944" y="3717032"/>
            <a:ext cx="1081088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0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37112"/>
            <a:ext cx="3024361" cy="216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340654"/>
            <a:ext cx="6048598" cy="226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15"/>
          <p:cNvSpPr txBox="1">
            <a:spLocks noChangeArrowheads="1"/>
          </p:cNvSpPr>
          <p:nvPr/>
        </p:nvSpPr>
        <p:spPr bwMode="auto">
          <a:xfrm>
            <a:off x="2509838" y="1327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10" name="Text Box 16"/>
          <p:cNvSpPr txBox="1">
            <a:spLocks noChangeArrowheads="1"/>
          </p:cNvSpPr>
          <p:nvPr/>
        </p:nvSpPr>
        <p:spPr bwMode="auto">
          <a:xfrm>
            <a:off x="4211960" y="1293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6602413" y="12890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508104" y="3645024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/>
              <a:t>Diganti</a:t>
            </a:r>
            <a:endParaRPr lang="en-US" sz="3200" dirty="0"/>
          </a:p>
        </p:txBody>
      </p:sp>
      <p:pic>
        <p:nvPicPr>
          <p:cNvPr id="10" name="Picture 9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260350"/>
            <a:ext cx="8007350" cy="64547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id-ID" dirty="0" smtClean="0"/>
              <a:t>        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smtClean="0">
                <a:latin typeface="Bodoni MT Black" pitchFamily="18" charset="0"/>
              </a:rPr>
              <a:t>Seri </a:t>
            </a:r>
            <a:r>
              <a:rPr lang="en-US" dirty="0" err="1" smtClean="0"/>
              <a:t>tersebut</a:t>
            </a:r>
            <a:r>
              <a:rPr lang="en-US" dirty="0" smtClean="0">
                <a:latin typeface="Bodoni MT Black" pitchFamily="18" charset="0"/>
              </a:rPr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id-ID" dirty="0" smtClean="0"/>
              <a:t>      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Seri </a:t>
            </a:r>
            <a:r>
              <a:rPr lang="en-US" dirty="0" err="1" smtClean="0"/>
              <a:t>berlaku</a:t>
            </a:r>
            <a:r>
              <a:rPr lang="en-US" dirty="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err="1" smtClean="0"/>
              <a:t>Dengan</a:t>
            </a:r>
            <a:r>
              <a:rPr lang="en-US" dirty="0" smtClean="0"/>
              <a:t> n = </a:t>
            </a:r>
            <a:r>
              <a:rPr lang="en-US" dirty="0" err="1" smtClean="0"/>
              <a:t>jumlah</a:t>
            </a:r>
            <a:r>
              <a:rPr lang="en-US" dirty="0" smtClean="0"/>
              <a:t> resistor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715836"/>
              </p:ext>
            </p:extLst>
          </p:nvPr>
        </p:nvGraphicFramePr>
        <p:xfrm>
          <a:off x="2051720" y="727568"/>
          <a:ext cx="4413250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Equation" r:id="rId3" imgW="1396800" imgH="1371600" progId="Equation.3">
                  <p:embed/>
                </p:oleObj>
              </mc:Choice>
              <mc:Fallback>
                <p:oleObj name="Equation" r:id="rId3" imgW="139680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727568"/>
                        <a:ext cx="4413250" cy="34575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468313" y="4797425"/>
          <a:ext cx="840581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5" imgW="1790640" imgH="228600" progId="Equation.3">
                  <p:embed/>
                </p:oleObj>
              </mc:Choice>
              <mc:Fallback>
                <p:oleObj name="Equation" r:id="rId5" imgW="179064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797425"/>
                        <a:ext cx="8405812" cy="9858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11144296" y="278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(3)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Tiga buah hambatan, masing-masing sebesar </a:t>
            </a:r>
            <a:r>
              <a:rPr lang="en-US" b="1" smtClean="0">
                <a:solidFill>
                  <a:schemeClr val="folHlink"/>
                </a:solidFill>
              </a:rPr>
              <a:t>30 ohm</a:t>
            </a:r>
            <a:r>
              <a:rPr lang="en-US" smtClean="0"/>
              <a:t>, </a:t>
            </a:r>
            <a:r>
              <a:rPr lang="en-US" b="1" smtClean="0">
                <a:solidFill>
                  <a:schemeClr val="folHlink"/>
                </a:solidFill>
              </a:rPr>
              <a:t>40 ohm</a:t>
            </a:r>
            <a:r>
              <a:rPr lang="en-US" smtClean="0"/>
              <a:t>, dan </a:t>
            </a:r>
            <a:r>
              <a:rPr lang="en-US" b="1" smtClean="0">
                <a:solidFill>
                  <a:schemeClr val="folHlink"/>
                </a:solidFill>
              </a:rPr>
              <a:t>50 ohm</a:t>
            </a:r>
            <a:r>
              <a:rPr lang="en-US" smtClean="0"/>
              <a:t> dirangkai </a:t>
            </a:r>
            <a:r>
              <a:rPr lang="en-US" b="1" smtClean="0">
                <a:solidFill>
                  <a:schemeClr val="folHlink"/>
                </a:solidFill>
              </a:rPr>
              <a:t>seri</a:t>
            </a:r>
            <a:r>
              <a:rPr lang="en-US" smtClean="0"/>
              <a:t> dengan sumber tegangan </a:t>
            </a:r>
            <a:r>
              <a:rPr lang="en-US" b="1" smtClean="0">
                <a:solidFill>
                  <a:schemeClr val="folHlink"/>
                </a:solidFill>
              </a:rPr>
              <a:t>60 volt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a. Berapa </a:t>
            </a:r>
            <a:r>
              <a:rPr lang="en-US" b="1" smtClean="0">
                <a:solidFill>
                  <a:schemeClr val="folHlink"/>
                </a:solidFill>
              </a:rPr>
              <a:t>hambatan penggantinya</a:t>
            </a:r>
            <a:r>
              <a:rPr lang="en-US" smtClean="0"/>
              <a:t>?</a:t>
            </a:r>
          </a:p>
          <a:p>
            <a:pPr eaLnBrk="1" hangingPunct="1">
              <a:defRPr/>
            </a:pPr>
            <a:r>
              <a:rPr lang="en-US" smtClean="0"/>
              <a:t>b. Berapa </a:t>
            </a:r>
            <a:r>
              <a:rPr lang="en-US" b="1" smtClean="0">
                <a:solidFill>
                  <a:schemeClr val="folHlink"/>
                </a:solidFill>
              </a:rPr>
              <a:t>kuat arus</a:t>
            </a:r>
            <a:r>
              <a:rPr lang="en-US" smtClean="0"/>
              <a:t> pada rangkaian tersebut?</a:t>
            </a:r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8913"/>
            <a:ext cx="8521700" cy="6308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id-ID" sz="2400" dirty="0" smtClean="0"/>
              <a:t>				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id-ID" sz="2400" dirty="0" smtClean="0"/>
              <a:t>			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Ditanya</a:t>
            </a:r>
            <a:r>
              <a:rPr lang="en-US" sz="2400" dirty="0" smtClean="0"/>
              <a:t> :   a. R</a:t>
            </a:r>
            <a:r>
              <a:rPr lang="en-US" sz="2400" baseline="-25000" dirty="0" smtClean="0"/>
              <a:t>s </a:t>
            </a:r>
            <a:r>
              <a:rPr lang="en-US" sz="2400" dirty="0" smtClean="0"/>
              <a:t>= …?         b.  I = …?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Jawab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a.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b.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120</a:t>
            </a:r>
            <a:r>
              <a:rPr lang="el-GR" sz="2400" dirty="0" smtClean="0"/>
              <a:t>Ω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</a:t>
            </a:r>
            <a:r>
              <a:rPr lang="en-US" sz="2400" dirty="0" err="1" smtClean="0"/>
              <a:t>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0,5 A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707904" y="1052736"/>
          <a:ext cx="16129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Equation" r:id="rId3" imgW="622080" imgH="457200" progId="Equation.3">
                  <p:embed/>
                </p:oleObj>
              </mc:Choice>
              <mc:Fallback>
                <p:oleObj name="Equation" r:id="rId3" imgW="622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052736"/>
                        <a:ext cx="1612900" cy="9953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5436096" y="1052736"/>
          <a:ext cx="16129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Equation" r:id="rId5" imgW="622080" imgH="406080" progId="Equation.3">
                  <p:embed/>
                </p:oleObj>
              </mc:Choice>
              <mc:Fallback>
                <p:oleObj name="Equation" r:id="rId5" imgW="622080" imgH="406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052736"/>
                        <a:ext cx="1612900" cy="10080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1042988" y="2852738"/>
          <a:ext cx="36861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0" name="Equation" r:id="rId7" imgW="1422360" imgH="685800" progId="Equation.3">
                  <p:embed/>
                </p:oleObj>
              </mc:Choice>
              <mc:Fallback>
                <p:oleObj name="Equation" r:id="rId7" imgW="1422360" imgH="685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852738"/>
                        <a:ext cx="3686175" cy="14922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9"/>
          <p:cNvGraphicFramePr>
            <a:graphicFrameLocks noChangeAspect="1"/>
          </p:cNvGraphicFramePr>
          <p:nvPr/>
        </p:nvGraphicFramePr>
        <p:xfrm>
          <a:off x="1042988" y="4652963"/>
          <a:ext cx="46085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1" name="Equation" r:id="rId9" imgW="1777680" imgH="431640" progId="Equation.3">
                  <p:embed/>
                </p:oleObj>
              </mc:Choice>
              <mc:Fallback>
                <p:oleObj name="Equation" r:id="rId9" imgW="177768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652963"/>
                        <a:ext cx="4608512" cy="9398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Analisa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id-ID" dirty="0"/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2. 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endParaRPr lang="en-US" dirty="0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421" y="2636912"/>
            <a:ext cx="3929604" cy="38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Materi Perkuliahan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Hukum Ohm</a:t>
            </a:r>
          </a:p>
          <a:p>
            <a:r>
              <a:rPr lang="id-ID" dirty="0" smtClean="0"/>
              <a:t>Hukum Kirchoff 1</a:t>
            </a:r>
          </a:p>
          <a:p>
            <a:r>
              <a:rPr lang="id-ID" dirty="0" smtClean="0"/>
              <a:t>Hukum Kirchoff </a:t>
            </a:r>
            <a:r>
              <a:rPr lang="en-US" dirty="0" smtClean="0"/>
              <a:t>2</a:t>
            </a:r>
            <a:endParaRPr lang="id-ID" dirty="0" smtClean="0"/>
          </a:p>
          <a:p>
            <a:r>
              <a:rPr lang="id-ID" dirty="0" smtClean="0"/>
              <a:t>Aplikasi Hukum Ohm dan Kirchoff</a:t>
            </a:r>
          </a:p>
          <a:p>
            <a:endParaRPr lang="id-ID" dirty="0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4901208" cy="453578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720725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dirty="0" smtClean="0">
                <a:effectLst/>
              </a:rPr>
              <a:t>        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rangkaian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paralel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berlaku</a:t>
            </a:r>
            <a:r>
              <a:rPr lang="en-US" dirty="0" smtClean="0">
                <a:effectLst/>
              </a:rPr>
              <a:t> :</a:t>
            </a:r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3643306" y="5214950"/>
            <a:ext cx="1008063" cy="719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</a:rPr>
              <a:t>V</a:t>
            </a:r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7743" y="334963"/>
            <a:ext cx="6911975" cy="597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3CAFF-EAF1-4AB7-B28A-221CB6FA09E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(4)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.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60</a:t>
            </a:r>
            <a:r>
              <a:rPr lang="el-GR" dirty="0" smtClean="0"/>
              <a:t>Ω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12 volt,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a.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penggantinya</a:t>
            </a:r>
            <a:r>
              <a:rPr lang="en-US" dirty="0" smtClean="0"/>
              <a:t> 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b.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yang </a:t>
            </a:r>
            <a:r>
              <a:rPr lang="en-US" dirty="0" err="1" smtClean="0"/>
              <a:t>mengalir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8913"/>
            <a:ext cx="8521700" cy="63087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id-ID" sz="2400" dirty="0" smtClean="0"/>
              <a:t>                      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Ditanya</a:t>
            </a:r>
            <a:r>
              <a:rPr lang="en-US" sz="2400" dirty="0" smtClean="0"/>
              <a:t> :   a.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…?         b.  I = …?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Jawab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a. 					b.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400" dirty="0" smtClean="0"/>
          </a:p>
          <a:p>
            <a:pPr>
              <a:lnSpc>
                <a:spcPct val="80000"/>
              </a:lnSpc>
              <a:defRPr/>
            </a:pPr>
            <a:endParaRPr lang="id-ID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20</a:t>
            </a:r>
            <a:r>
              <a:rPr lang="el-GR" sz="2400" dirty="0" smtClean="0"/>
              <a:t>Ω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 </a:t>
            </a:r>
            <a:r>
              <a:rPr lang="en-US" sz="2400" dirty="0" err="1" smtClean="0"/>
              <a:t>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0,6</a:t>
            </a:r>
            <a:r>
              <a:rPr lang="id-ID" sz="2400" dirty="0" smtClean="0"/>
              <a:t>A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923928" y="980728"/>
          <a:ext cx="31591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2" name="Equation" r:id="rId3" imgW="1218960" imgH="406080" progId="Equation.3">
                  <p:embed/>
                </p:oleObj>
              </mc:Choice>
              <mc:Fallback>
                <p:oleObj name="Equation" r:id="rId3" imgW="121896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980728"/>
                        <a:ext cx="3159125" cy="8858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5"/>
          <p:cNvGraphicFramePr>
            <a:graphicFrameLocks noChangeAspect="1"/>
          </p:cNvGraphicFramePr>
          <p:nvPr/>
        </p:nvGraphicFramePr>
        <p:xfrm>
          <a:off x="1043608" y="2924944"/>
          <a:ext cx="38576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Equation" r:id="rId5" imgW="1942920" imgH="1384200" progId="Equation.3">
                  <p:embed/>
                </p:oleObj>
              </mc:Choice>
              <mc:Fallback>
                <p:oleObj name="Equation" r:id="rId5" imgW="1942920" imgH="1384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924944"/>
                        <a:ext cx="3857625" cy="28575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9"/>
          <p:cNvGraphicFramePr>
            <a:graphicFrameLocks noChangeAspect="1"/>
          </p:cNvGraphicFramePr>
          <p:nvPr/>
        </p:nvGraphicFramePr>
        <p:xfrm>
          <a:off x="5364088" y="2996952"/>
          <a:ext cx="32861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4" name="Equation" r:id="rId7" imgW="1358640" imgH="444240" progId="Equation.3">
                  <p:embed/>
                </p:oleObj>
              </mc:Choice>
              <mc:Fallback>
                <p:oleObj name="Equation" r:id="rId7" imgW="1358640" imgH="4442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996952"/>
                        <a:ext cx="3286125" cy="928687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Analisa Rangkaian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Rangkaian seri-paralel</a:t>
            </a:r>
            <a:endParaRPr lang="id-ID" dirty="0"/>
          </a:p>
        </p:txBody>
      </p:sp>
      <p:pic>
        <p:nvPicPr>
          <p:cNvPr id="29699" name="Picture 4" descr="I:\my file\all about klas 9 2010-2011\LISTRIK DINAMIS\seri_paral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20888"/>
            <a:ext cx="5472608" cy="390900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0063"/>
            <a:ext cx="8007350" cy="5595937"/>
          </a:xfrm>
        </p:spPr>
        <p:txBody>
          <a:bodyPr/>
          <a:lstStyle/>
          <a:p>
            <a:pPr>
              <a:defRPr/>
            </a:pPr>
            <a:endParaRPr lang="id-ID" dirty="0" smtClean="0"/>
          </a:p>
          <a:p>
            <a:pPr>
              <a:defRPr/>
            </a:pPr>
            <a:endParaRPr lang="id-ID" dirty="0" smtClean="0"/>
          </a:p>
          <a:p>
            <a:pPr>
              <a:defRPr/>
            </a:pPr>
            <a:r>
              <a:rPr lang="en-US" dirty="0" err="1" smtClean="0"/>
              <a:t>Rangkaian</a:t>
            </a:r>
            <a:r>
              <a:rPr lang="en-US" dirty="0" smtClean="0"/>
              <a:t> Seri-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30723" name="Picture 2" descr="I:\my file\Kelas 9\rangkaian_listrik_campuran_files\persamaan_campur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6481377" cy="386504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4875"/>
            <a:ext cx="8007350" cy="17145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Dari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a.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penggantinya</a:t>
            </a:r>
            <a:r>
              <a:rPr lang="en-US" dirty="0" smtClean="0"/>
              <a:t> 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b.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mengalir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428750"/>
            <a:ext cx="5183187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8913"/>
            <a:ext cx="8521700" cy="630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id-ID" sz="2400" dirty="0" smtClean="0"/>
              <a:t>                      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Ditanya</a:t>
            </a:r>
            <a:r>
              <a:rPr lang="en-US" sz="2400" dirty="0" smtClean="0"/>
              <a:t> :   a.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…?         b.  I = …?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Jawab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a. 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3347864" y="908720"/>
          <a:ext cx="14144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6" name="Equation" r:id="rId3" imgW="545760" imgH="457200" progId="Equation.3">
                  <p:embed/>
                </p:oleObj>
              </mc:Choice>
              <mc:Fallback>
                <p:oleObj name="Equation" r:id="rId3" imgW="545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908720"/>
                        <a:ext cx="1414463" cy="9969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5"/>
          <p:cNvGraphicFramePr>
            <a:graphicFrameLocks noChangeAspect="1"/>
          </p:cNvGraphicFramePr>
          <p:nvPr/>
        </p:nvGraphicFramePr>
        <p:xfrm>
          <a:off x="1071563" y="3643313"/>
          <a:ext cx="495935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7" name="Equation" r:id="rId5" imgW="2781000" imgH="1384200" progId="Equation.3">
                  <p:embed/>
                </p:oleObj>
              </mc:Choice>
              <mc:Fallback>
                <p:oleObj name="Equation" r:id="rId5" imgW="2781000" imgH="1384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643313"/>
                        <a:ext cx="4959350" cy="28575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9"/>
          <p:cNvGraphicFramePr>
            <a:graphicFrameLocks noChangeAspect="1"/>
          </p:cNvGraphicFramePr>
          <p:nvPr/>
        </p:nvGraphicFramePr>
        <p:xfrm>
          <a:off x="1071563" y="2714625"/>
          <a:ext cx="29178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8" name="Equation" r:id="rId7" imgW="1206360" imgH="457200" progId="Equation.3">
                  <p:embed/>
                </p:oleObj>
              </mc:Choice>
              <mc:Fallback>
                <p:oleObj name="Equation" r:id="rId7" imgW="120636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714625"/>
                        <a:ext cx="2917825" cy="9556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004048" y="908720"/>
          <a:ext cx="1529444" cy="957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9" name="Equation" r:id="rId9" imgW="545760" imgH="406080" progId="Equation.3">
                  <p:embed/>
                </p:oleObj>
              </mc:Choice>
              <mc:Fallback>
                <p:oleObj name="Equation" r:id="rId9" imgW="54576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908720"/>
                        <a:ext cx="1529444" cy="95783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8007350" cy="46672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b.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penggantinya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3,6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1,67A</a:t>
            </a:r>
            <a:endParaRPr lang="en-US" dirty="0"/>
          </a:p>
        </p:txBody>
      </p:sp>
      <p:graphicFrame>
        <p:nvGraphicFramePr>
          <p:cNvPr id="9218" name="Object 19"/>
          <p:cNvGraphicFramePr>
            <a:graphicFrameLocks noChangeAspect="1"/>
          </p:cNvGraphicFramePr>
          <p:nvPr/>
        </p:nvGraphicFramePr>
        <p:xfrm>
          <a:off x="1285875" y="1643063"/>
          <a:ext cx="34718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Equation" r:id="rId3" imgW="1434960" imgH="444240" progId="Equation.3">
                  <p:embed/>
                </p:oleObj>
              </mc:Choice>
              <mc:Fallback>
                <p:oleObj name="Equation" r:id="rId3" imgW="1434960" imgH="4442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643063"/>
                        <a:ext cx="3471863" cy="9302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4357688"/>
            <a:ext cx="8007350" cy="20955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15 V,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a.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penggantinya</a:t>
            </a:r>
            <a:r>
              <a:rPr lang="en-US" dirty="0" smtClean="0"/>
              <a:t> 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b.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listriknya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3277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357313"/>
            <a:ext cx="51244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Rangkaian Listrik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yang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2, </a:t>
            </a:r>
            <a:r>
              <a:rPr lang="en-US" dirty="0" err="1" smtClean="0"/>
              <a:t>yaitu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(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) </a:t>
            </a:r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8913"/>
            <a:ext cx="8521700" cy="630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id-ID" sz="2400" dirty="0" smtClean="0"/>
              <a:t>                        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Ditanya</a:t>
            </a:r>
            <a:r>
              <a:rPr lang="en-US" sz="2400" dirty="0" smtClean="0"/>
              <a:t> :   a.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…?         b.  I = …?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Jawab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a. 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3419872" y="908720"/>
          <a:ext cx="15795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4" name="Equation" r:id="rId3" imgW="609480" imgH="457200" progId="Equation.3">
                  <p:embed/>
                </p:oleObj>
              </mc:Choice>
              <mc:Fallback>
                <p:oleObj name="Equation" r:id="rId3" imgW="6094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908720"/>
                        <a:ext cx="1579563" cy="9969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1116013" y="2714625"/>
          <a:ext cx="4868862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5" name="Equation" r:id="rId5" imgW="2730240" imgH="1384200" progId="Equation.3">
                  <p:embed/>
                </p:oleObj>
              </mc:Choice>
              <mc:Fallback>
                <p:oleObj name="Equation" r:id="rId5" imgW="2730240" imgH="1384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14625"/>
                        <a:ext cx="4868862" cy="28575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9"/>
          <p:cNvGraphicFramePr>
            <a:graphicFrameLocks noChangeAspect="1"/>
          </p:cNvGraphicFramePr>
          <p:nvPr/>
        </p:nvGraphicFramePr>
        <p:xfrm>
          <a:off x="1117600" y="5572125"/>
          <a:ext cx="31035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6" name="Equation" r:id="rId7" imgW="1282680" imgH="457200" progId="Equation.3">
                  <p:embed/>
                </p:oleObj>
              </mc:Choice>
              <mc:Fallback>
                <p:oleObj name="Equation" r:id="rId7" imgW="128268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572125"/>
                        <a:ext cx="3103563" cy="9556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220072" y="908720"/>
          <a:ext cx="1529444" cy="957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7" name="Equation" r:id="rId9" imgW="545760" imgH="406080" progId="Equation.3">
                  <p:embed/>
                </p:oleObj>
              </mc:Choice>
              <mc:Fallback>
                <p:oleObj name="Equation" r:id="rId9" imgW="54576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908720"/>
                        <a:ext cx="1529444" cy="95783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8007350" cy="292893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b.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penggantinya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1,5A</a:t>
            </a:r>
            <a:endParaRPr lang="en-US" dirty="0"/>
          </a:p>
        </p:txBody>
      </p:sp>
      <p:graphicFrame>
        <p:nvGraphicFramePr>
          <p:cNvPr id="11266" name="Object 19"/>
          <p:cNvGraphicFramePr>
            <a:graphicFrameLocks noChangeAspect="1"/>
          </p:cNvGraphicFramePr>
          <p:nvPr/>
        </p:nvGraphicFramePr>
        <p:xfrm>
          <a:off x="1454150" y="1655763"/>
          <a:ext cx="31337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3" imgW="1295280" imgH="431640" progId="Equation.3">
                  <p:embed/>
                </p:oleObj>
              </mc:Choice>
              <mc:Fallback>
                <p:oleObj name="Equation" r:id="rId3" imgW="129528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1655763"/>
                        <a:ext cx="3133725" cy="9048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32</a:t>
            </a:fld>
            <a:endParaRPr lang="id-ID"/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86792" y="1629142"/>
            <a:ext cx="8008740" cy="3446984"/>
            <a:chOff x="511" y="1323"/>
            <a:chExt cx="3669" cy="1465"/>
          </a:xfrm>
        </p:grpSpPr>
        <p:graphicFrame>
          <p:nvGraphicFramePr>
            <p:cNvPr id="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3094649"/>
                </p:ext>
              </p:extLst>
            </p:nvPr>
          </p:nvGraphicFramePr>
          <p:xfrm>
            <a:off x="1008" y="1323"/>
            <a:ext cx="3172" cy="1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35" r:id="rId4" imgW="3648584" imgH="1685714" progId="">
                    <p:embed/>
                  </p:oleObj>
                </mc:Choice>
                <mc:Fallback>
                  <p:oleObj r:id="rId4" imgW="3648584" imgH="1685714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323"/>
                          <a:ext cx="3172" cy="146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11" y="2513"/>
              <a:ext cx="120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nl-NL" b="1" dirty="0"/>
                <a:t>Tentukan nilai i dan vab </a:t>
              </a:r>
              <a:r>
                <a:rPr lang="nl-NL" b="1" dirty="0" smtClean="0"/>
                <a:t>! </a:t>
              </a:r>
              <a:endParaRPr lang="nl-NL" b="1" dirty="0"/>
            </a:p>
            <a:p>
              <a:r>
                <a:rPr lang="nl-NL" b="1" dirty="0" smtClean="0"/>
                <a:t>Dengan KVL dan KCL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541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33</a:t>
            </a:fld>
            <a:endParaRPr lang="id-ID"/>
          </a:p>
        </p:txBody>
      </p:sp>
      <p:pic>
        <p:nvPicPr>
          <p:cNvPr id="130050" name="Picture 2" descr="http://1.bp.blogspot.com/_B8Dh2WXNvg0/SmapD8xh8qI/AAAAAAAAB7c/752i-0r0AXo/s400/Hukum+Kirchoff+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35542" cy="388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60489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Carilah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I1, I2, I3, </a:t>
            </a:r>
            <a:r>
              <a:rPr lang="en-US" b="1" dirty="0" err="1" smtClean="0"/>
              <a:t>Vab</a:t>
            </a:r>
            <a:r>
              <a:rPr lang="en-US" b="1" dirty="0" smtClean="0"/>
              <a:t>, </a:t>
            </a:r>
            <a:r>
              <a:rPr lang="en-US" b="1" dirty="0" err="1" smtClean="0"/>
              <a:t>Vbc</a:t>
            </a:r>
            <a:endParaRPr lang="en-US" b="1" dirty="0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34</a:t>
            </a:fld>
            <a:endParaRPr lang="id-ID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8488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5805264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b="1" dirty="0" err="1" smtClean="0"/>
              <a:t>Carilah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I1, I2,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arus</a:t>
            </a:r>
            <a:r>
              <a:rPr lang="en-US" b="1" dirty="0" smtClean="0"/>
              <a:t> </a:t>
            </a:r>
            <a:r>
              <a:rPr lang="en-US" b="1" dirty="0" err="1" smtClean="0"/>
              <a:t>masing-masing</a:t>
            </a:r>
            <a:r>
              <a:rPr lang="en-US" b="1" dirty="0" smtClean="0"/>
              <a:t> resistor</a:t>
            </a:r>
          </a:p>
          <a:p>
            <a:pPr marL="342900" indent="-342900">
              <a:buAutoNum type="alphaLcPeriod"/>
            </a:pPr>
            <a:r>
              <a:rPr lang="en-US" b="1" dirty="0" err="1" smtClean="0"/>
              <a:t>ganti</a:t>
            </a:r>
            <a:r>
              <a:rPr lang="en-US" b="1" dirty="0" smtClean="0"/>
              <a:t> </a:t>
            </a:r>
            <a:r>
              <a:rPr lang="en-US" b="1" dirty="0" err="1" smtClean="0"/>
              <a:t>simbol</a:t>
            </a:r>
            <a:r>
              <a:rPr lang="en-US" b="1" dirty="0" smtClean="0"/>
              <a:t> </a:t>
            </a:r>
            <a:r>
              <a:rPr lang="en-US" b="1" dirty="0" err="1" smtClean="0"/>
              <a:t>resistornya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transistor </a:t>
            </a:r>
            <a:r>
              <a:rPr lang="en-US" b="1" dirty="0" err="1" smtClean="0"/>
              <a:t>lengkap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gelangnya</a:t>
            </a:r>
            <a:endParaRPr lang="en-US" b="1" dirty="0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35</a:t>
            </a:fld>
            <a:endParaRPr lang="id-ID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548732"/>
              </p:ext>
            </p:extLst>
          </p:nvPr>
        </p:nvGraphicFramePr>
        <p:xfrm>
          <a:off x="2051720" y="2132856"/>
          <a:ext cx="5019678" cy="2978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9" name="Bitmap Image" r:id="rId3" imgW="2038095" imgH="1209524" progId="PBrush">
                  <p:embed/>
                </p:oleObj>
              </mc:Choice>
              <mc:Fallback>
                <p:oleObj name="Bitmap Image" r:id="rId3" imgW="2038095" imgH="1209524" progId="PBrush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132856"/>
                        <a:ext cx="5019678" cy="2978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4" y="3284984"/>
            <a:ext cx="1840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V =  150 Volt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544522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Cari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hambatan</a:t>
            </a:r>
            <a:r>
              <a:rPr lang="en-US" b="1" dirty="0" smtClean="0"/>
              <a:t> total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hitung</a:t>
            </a:r>
            <a:r>
              <a:rPr lang="en-US" b="1" dirty="0" smtClean="0"/>
              <a:t> </a:t>
            </a:r>
            <a:r>
              <a:rPr lang="en-US" b="1" dirty="0" err="1" smtClean="0"/>
              <a:t>arusnya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94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36</a:t>
            </a:fld>
            <a:endParaRPr lang="id-ID"/>
          </a:p>
        </p:txBody>
      </p:sp>
      <p:pic>
        <p:nvPicPr>
          <p:cNvPr id="132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46540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21850" y="6061938"/>
            <a:ext cx="291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Carilah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I1, I2, </a:t>
            </a:r>
            <a:r>
              <a:rPr lang="en-US" b="1" dirty="0" smtClean="0"/>
              <a:t>I3, </a:t>
            </a:r>
            <a:r>
              <a:rPr lang="en-US" b="1" dirty="0" err="1" smtClean="0"/>
              <a:t>dan</a:t>
            </a:r>
            <a:r>
              <a:rPr lang="en-US" b="1" dirty="0" smtClean="0"/>
              <a:t> I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7867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Adel Sedra and Kenneth Smith. 1998. Microelectronics Circuits, 4th edition. Oxford University Press. New York.</a:t>
            </a:r>
          </a:p>
          <a:p>
            <a:r>
              <a:rPr lang="id-ID" dirty="0" smtClean="0"/>
              <a:t>Thomas L. Floyd and David M. Buchla. 2009. Electronics Fundamentals: Circuits, Devices &amp; Applications (8th Edition). Prentice-Hall.</a:t>
            </a:r>
          </a:p>
          <a:p>
            <a:r>
              <a:rPr lang="id-ID" dirty="0" smtClean="0"/>
              <a:t>Electrical &amp; electronic system pearson education limited 2004</a:t>
            </a:r>
          </a:p>
          <a:p>
            <a:r>
              <a:rPr lang="en-US" dirty="0" err="1" smtClean="0"/>
              <a:t>Jetking</a:t>
            </a:r>
            <a:r>
              <a:rPr lang="en-US" dirty="0" smtClean="0"/>
              <a:t> </a:t>
            </a:r>
            <a:r>
              <a:rPr lang="en-US" dirty="0" err="1" smtClean="0"/>
              <a:t>Infotrain</a:t>
            </a:r>
            <a:r>
              <a:rPr lang="en-US" dirty="0" smtClean="0"/>
              <a:t> Ltd</a:t>
            </a:r>
            <a:r>
              <a:rPr lang="id-ID" dirty="0" smtClean="0"/>
              <a:t> 2010</a:t>
            </a:r>
            <a:endParaRPr lang="en-US" dirty="0" smtClean="0"/>
          </a:p>
          <a:p>
            <a:endParaRPr lang="id-ID" dirty="0"/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38877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187450" y="4651375"/>
            <a:ext cx="299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Rangkaian Terbuka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071678"/>
            <a:ext cx="396081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5414963" y="4652963"/>
            <a:ext cx="304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Rangkaian Tertutup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Rangkaian Listrik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" name="Picture 8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Ohm</a:t>
            </a:r>
            <a:endParaRPr lang="id-ID" dirty="0"/>
          </a:p>
        </p:txBody>
      </p:sp>
      <p:pic>
        <p:nvPicPr>
          <p:cNvPr id="4" name="Picture 4" descr="ohmsla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39" y="2060849"/>
            <a:ext cx="6601799" cy="4164686"/>
          </a:xfrm>
          <a:noFill/>
          <a:ln/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Kirchoff</a:t>
            </a:r>
            <a:r>
              <a:rPr lang="en-US" dirty="0" smtClean="0"/>
              <a:t> I</a:t>
            </a:r>
            <a:r>
              <a:rPr lang="id-ID" dirty="0" smtClean="0"/>
              <a:t> </a:t>
            </a:r>
            <a:br>
              <a:rPr lang="id-ID" dirty="0" smtClean="0"/>
            </a:b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Kirchoff</a:t>
            </a:r>
            <a:r>
              <a:rPr lang="en-US" dirty="0" smtClean="0"/>
              <a:t> (HAK)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Kirchoff</a:t>
            </a:r>
            <a:r>
              <a:rPr lang="en-US" dirty="0" smtClean="0"/>
              <a:t> I </a:t>
            </a:r>
            <a:r>
              <a:rPr lang="en-US" dirty="0" err="1" smtClean="0"/>
              <a:t>berbunyi</a:t>
            </a:r>
            <a:r>
              <a:rPr lang="en-US" dirty="0" smtClean="0"/>
              <a:t>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“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“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763713" y="4724400"/>
          <a:ext cx="6096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3" imgW="990360" imgH="228600" progId="Equation.3">
                  <p:embed/>
                </p:oleObj>
              </mc:Choice>
              <mc:Fallback>
                <p:oleObj name="Equation" r:id="rId3" imgW="9903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24400"/>
                        <a:ext cx="6096000" cy="10001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85992"/>
            <a:ext cx="571720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Arus Pada Rangkaian</a:t>
            </a:r>
            <a:endParaRPr lang="id-ID" dirty="0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>
          <a:xfrm>
            <a:off x="1857356" y="4691063"/>
            <a:ext cx="6143668" cy="166689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I = 10 A, I</a:t>
            </a:r>
            <a:r>
              <a:rPr lang="en-US" baseline="-25000" dirty="0" smtClean="0"/>
              <a:t>1</a:t>
            </a:r>
            <a:r>
              <a:rPr lang="en-US" dirty="0" smtClean="0"/>
              <a:t>=I</a:t>
            </a:r>
            <a:r>
              <a:rPr lang="en-US" baseline="-25000" dirty="0" smtClean="0"/>
              <a:t>3</a:t>
            </a:r>
            <a:r>
              <a:rPr lang="en-US" dirty="0" smtClean="0"/>
              <a:t>=3 A,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r>
              <a:rPr lang="en-US" dirty="0" smtClean="0"/>
              <a:t> ?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1500188"/>
            <a:ext cx="5429250" cy="285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229600" cy="57689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id-ID" dirty="0" smtClean="0"/>
          </a:p>
          <a:p>
            <a:pPr eaLnBrk="1" hangingPunct="1">
              <a:defRPr/>
            </a:pPr>
            <a:endParaRPr lang="id-ID" dirty="0" smtClean="0"/>
          </a:p>
          <a:p>
            <a:pPr eaLnBrk="1" hangingPunct="1">
              <a:defRPr/>
            </a:pPr>
            <a:endParaRPr lang="id-ID" dirty="0" smtClean="0"/>
          </a:p>
          <a:p>
            <a:pPr eaLnBrk="1" hangingPunct="1">
              <a:defRPr/>
            </a:pP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eaLnBrk="1" hangingPunct="1">
              <a:defRPr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Ditanya</a:t>
            </a:r>
            <a:r>
              <a:rPr lang="en-US" dirty="0" smtClean="0"/>
              <a:t> : I</a:t>
            </a:r>
            <a:r>
              <a:rPr lang="en-US" baseline="-25000" dirty="0" smtClean="0"/>
              <a:t>2</a:t>
            </a:r>
            <a:r>
              <a:rPr lang="en-US" dirty="0" smtClean="0"/>
              <a:t> = ….?</a:t>
            </a:r>
          </a:p>
          <a:p>
            <a:pPr eaLnBrk="1" hangingPunct="1">
              <a:defRPr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4A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928926" y="1928802"/>
          <a:ext cx="1928826" cy="1003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Equation" r:id="rId3" imgW="761760" imgH="431640" progId="Equation.3">
                  <p:embed/>
                </p:oleObj>
              </mc:Choice>
              <mc:Fallback>
                <p:oleObj name="Equation" r:id="rId3" imgW="7617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1928802"/>
                        <a:ext cx="1928826" cy="1003581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43174" y="3500438"/>
          <a:ext cx="2357453" cy="142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Equation" r:id="rId5" imgW="1015920" imgH="685800" progId="Equation.3">
                  <p:embed/>
                </p:oleObj>
              </mc:Choice>
              <mc:Fallback>
                <p:oleObj name="Equation" r:id="rId5" imgW="101592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500438"/>
                        <a:ext cx="2357453" cy="1429562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143504" y="3500438"/>
          <a:ext cx="2357454" cy="144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" name="Equation" r:id="rId7" imgW="1282680" imgH="685800" progId="Equation.3">
                  <p:embed/>
                </p:oleObj>
              </mc:Choice>
              <mc:Fallback>
                <p:oleObj name="Equation" r:id="rId7" imgW="128268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3500438"/>
                        <a:ext cx="2357454" cy="144111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9811</TotalTime>
  <Words>635</Words>
  <Application>Microsoft Office PowerPoint</Application>
  <PresentationFormat>On-screen Show (4:3)</PresentationFormat>
  <Paragraphs>269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Angsana New</vt:lpstr>
      <vt:lpstr>Arial</vt:lpstr>
      <vt:lpstr>Bodoni MT Black</vt:lpstr>
      <vt:lpstr>Calibri</vt:lpstr>
      <vt:lpstr>Cordia New</vt:lpstr>
      <vt:lpstr>Wingdings</vt:lpstr>
      <vt:lpstr>Office Theme</vt:lpstr>
      <vt:lpstr>Equation</vt:lpstr>
      <vt:lpstr>Bitmap Image</vt:lpstr>
      <vt:lpstr>Hukum Ohm dan Kirchoff</vt:lpstr>
      <vt:lpstr>Materi Perkuliahan</vt:lpstr>
      <vt:lpstr>Rangkaian Listrik</vt:lpstr>
      <vt:lpstr>Rangkaian Listrik</vt:lpstr>
      <vt:lpstr>Hukum Ohm</vt:lpstr>
      <vt:lpstr>Hukum Kirchoff I  Hukum Arus Kirchoff (HAK)</vt:lpstr>
      <vt:lpstr>Arus Pada Rangkaian</vt:lpstr>
      <vt:lpstr>Contoh Soal (1)</vt:lpstr>
      <vt:lpstr>PowerPoint Presentation</vt:lpstr>
      <vt:lpstr>Contoh Soal (2)</vt:lpstr>
      <vt:lpstr>PowerPoint Presentation</vt:lpstr>
      <vt:lpstr>Hukum Kirchoff 2: Hukum Tegangan Kirchoff (HTK)</vt:lpstr>
      <vt:lpstr>      Hukum Tegangan Kirchoff (cont.)</vt:lpstr>
      <vt:lpstr>   Analisis Rangkaian Listrik</vt:lpstr>
      <vt:lpstr>PowerPoint Presentation</vt:lpstr>
      <vt:lpstr>PowerPoint Presentation</vt:lpstr>
      <vt:lpstr>Contoh Soal (3)</vt:lpstr>
      <vt:lpstr>PowerPoint Presentation</vt:lpstr>
      <vt:lpstr>Analisa Rangkaian Listrik</vt:lpstr>
      <vt:lpstr>PowerPoint Presentation</vt:lpstr>
      <vt:lpstr>PowerPoint Presentation</vt:lpstr>
      <vt:lpstr>Contoh Soal (4) </vt:lpstr>
      <vt:lpstr>PowerPoint Presentation</vt:lpstr>
      <vt:lpstr>Analisa Rangkaian</vt:lpstr>
      <vt:lpstr>PowerPoint Presentation</vt:lpstr>
      <vt:lpstr>Contoh soal (5)</vt:lpstr>
      <vt:lpstr>PowerPoint Presentation</vt:lpstr>
      <vt:lpstr>PowerPoint Presentation</vt:lpstr>
      <vt:lpstr>Contoh soal (6)</vt:lpstr>
      <vt:lpstr>PowerPoint Presentation</vt:lpstr>
      <vt:lpstr>PowerPoint Presentation</vt:lpstr>
      <vt:lpstr>Latihan</vt:lpstr>
      <vt:lpstr>Latihan </vt:lpstr>
      <vt:lpstr>Latihan</vt:lpstr>
      <vt:lpstr>Latihan</vt:lpstr>
      <vt:lpstr>Latihan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Muhammad Ikhsan Sani</cp:lastModifiedBy>
  <cp:revision>322</cp:revision>
  <dcterms:created xsi:type="dcterms:W3CDTF">2009-03-04T06:32:49Z</dcterms:created>
  <dcterms:modified xsi:type="dcterms:W3CDTF">2015-09-07T23:43:13Z</dcterms:modified>
</cp:coreProperties>
</file>