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37" r:id="rId2"/>
    <p:sldId id="302" r:id="rId3"/>
    <p:sldId id="364" r:id="rId4"/>
    <p:sldId id="365" r:id="rId5"/>
    <p:sldId id="334" r:id="rId6"/>
    <p:sldId id="367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08" r:id="rId20"/>
    <p:sldId id="409" r:id="rId21"/>
    <p:sldId id="410" r:id="rId22"/>
    <p:sldId id="411" r:id="rId23"/>
    <p:sldId id="412" r:id="rId24"/>
    <p:sldId id="386" r:id="rId25"/>
    <p:sldId id="394" r:id="rId26"/>
    <p:sldId id="387" r:id="rId27"/>
    <p:sldId id="388" r:id="rId28"/>
    <p:sldId id="389" r:id="rId29"/>
    <p:sldId id="395" r:id="rId30"/>
    <p:sldId id="390" r:id="rId31"/>
    <p:sldId id="392" r:id="rId32"/>
    <p:sldId id="391" r:id="rId33"/>
    <p:sldId id="393" r:id="rId34"/>
    <p:sldId id="413" r:id="rId35"/>
    <p:sldId id="414" r:id="rId36"/>
    <p:sldId id="415" r:id="rId37"/>
    <p:sldId id="330" r:id="rId3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90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9B594-D264-41B9-874C-69A8BD6DBAD2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0AAFB-7F23-416B-A080-4242705E8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35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0AAFB-7F23-416B-A080-4242705E85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Jelaskan hubungan program dengan sistem mikroprosesor/mikrokontroler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0AAFB-7F23-416B-A080-4242705E85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1576-76CE-4744-A34A-1BBBBD2C5091}" type="datetime1">
              <a:rPr lang="id-ID" smtClean="0"/>
              <a:pPr/>
              <a:t>31/08/2015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2F117-CF91-4145-9655-9FC663FF620D}" type="datetime1">
              <a:rPr lang="id-ID" smtClean="0"/>
              <a:pPr/>
              <a:t>31/08/2015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85F1-F8F5-46D2-BDF6-A6649484D520}" type="datetime1">
              <a:rPr lang="id-ID" smtClean="0"/>
              <a:pPr/>
              <a:t>31/08/2015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EAE94-C295-43CB-BA00-5DE5C67DC040}" type="datetime1">
              <a:rPr lang="id-ID" smtClean="0"/>
              <a:pPr/>
              <a:t>31/08/2015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0596E-1A88-4174-9F59-AEF615032C97}" type="datetime1">
              <a:rPr lang="id-ID" smtClean="0"/>
              <a:pPr/>
              <a:t>31/08/2015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FACB-1C16-476F-87D3-628B5C9DB1EB}" type="datetime1">
              <a:rPr lang="id-ID" smtClean="0"/>
              <a:pPr/>
              <a:t>31/08/2015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E39B-DD76-4BB9-A55A-5BE1C0ABF472}" type="datetime1">
              <a:rPr lang="id-ID" smtClean="0"/>
              <a:pPr/>
              <a:t>31/08/2015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F9A8-60DF-4783-8E44-B5ECFF2AB748}" type="datetime1">
              <a:rPr lang="id-ID" smtClean="0"/>
              <a:pPr/>
              <a:t>31/08/2015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6B1C-2607-4CCA-AED0-CCFB2D5B9E86}" type="datetime1">
              <a:rPr lang="id-ID" smtClean="0"/>
              <a:pPr/>
              <a:t>31/08/2015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749-07E1-4BE0-948D-8EE56AE04D38}" type="datetime1">
              <a:rPr lang="id-ID" smtClean="0"/>
              <a:pPr/>
              <a:t>31/08/2015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D4E0-70CD-4270-8027-ADC45D729EEB}" type="datetime1">
              <a:rPr lang="id-ID" smtClean="0"/>
              <a:pPr/>
              <a:t>31/08/2015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7ACAE-033E-4DD1-B00E-58F15AFE8DB0}" type="datetime1">
              <a:rPr lang="id-ID" smtClean="0"/>
              <a:pPr/>
              <a:t>31/08/2015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A9C55-DF84-48B1-A654-5F0F2B7DCC0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dds@politekniktelkom.ac.id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giva.andriana@politekniktelkom.ac.id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9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1.wmf"/><Relationship Id="rId9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png"/><Relationship Id="rId4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8.wmf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9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35.wmf"/><Relationship Id="rId3" Type="http://schemas.openxmlformats.org/officeDocument/2006/relationships/image" Target="../media/image36.png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33.wmf"/><Relationship Id="rId1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png"/><Relationship Id="rId5" Type="http://schemas.openxmlformats.org/officeDocument/2006/relationships/image" Target="../media/image37.wmf"/><Relationship Id="rId4" Type="http://schemas.openxmlformats.org/officeDocument/2006/relationships/oleObject" Target="../embeddings/oleObject20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502" y="3212976"/>
            <a:ext cx="4464496" cy="1784240"/>
          </a:xfrm>
        </p:spPr>
        <p:txBody>
          <a:bodyPr>
            <a:normAutofit fontScale="47500" lnSpcReduction="20000"/>
          </a:bodyPr>
          <a:lstStyle/>
          <a:p>
            <a:r>
              <a:rPr lang="id-ID" sz="4000" b="1" dirty="0" smtClean="0">
                <a:solidFill>
                  <a:schemeClr val="tx1"/>
                </a:solidFill>
              </a:rPr>
              <a:t>Disusun oleh:</a:t>
            </a:r>
          </a:p>
          <a:p>
            <a:r>
              <a:rPr lang="id-ID" sz="4000" b="1" dirty="0" smtClean="0">
                <a:solidFill>
                  <a:schemeClr val="tx1"/>
                </a:solidFill>
              </a:rPr>
              <a:t>Duddy Soegiarto, ST.,MT</a:t>
            </a:r>
          </a:p>
          <a:p>
            <a:r>
              <a:rPr lang="id-ID" sz="4000" b="1" dirty="0" smtClean="0">
                <a:solidFill>
                  <a:schemeClr val="tx1"/>
                </a:solidFill>
                <a:hlinkClick r:id="rId2"/>
              </a:rPr>
              <a:t>dds@politekniktelkom.ac.id</a:t>
            </a:r>
            <a:endParaRPr lang="en-US" sz="4000" b="1" dirty="0" smtClean="0">
              <a:solidFill>
                <a:schemeClr val="tx1"/>
              </a:solidFill>
            </a:endParaRPr>
          </a:p>
          <a:p>
            <a:endParaRPr lang="en-US" sz="4000" b="1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Rini Handayani, ST., MT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rhy@tass.telkomuniversity.ac.id</a:t>
            </a:r>
            <a:endParaRPr lang="id-ID" sz="4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2040" y="260648"/>
            <a:ext cx="3990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/>
              <a:t>TK2092 Elektronika Dasar</a:t>
            </a:r>
            <a:endParaRPr lang="id-ID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20151" y="764704"/>
            <a:ext cx="4223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 smtClean="0"/>
              <a:t>Semester Ganjil </a:t>
            </a:r>
            <a:r>
              <a:rPr lang="id-ID" sz="2800" b="1" dirty="0" smtClean="0"/>
              <a:t>201</a:t>
            </a:r>
            <a:r>
              <a:rPr lang="en-US" sz="2800" b="1" dirty="0" smtClean="0"/>
              <a:t>5</a:t>
            </a:r>
            <a:r>
              <a:rPr lang="id-ID" sz="2800" b="1" dirty="0" smtClean="0"/>
              <a:t>/201</a:t>
            </a:r>
            <a:r>
              <a:rPr lang="en-US" sz="2800" b="1" dirty="0" smtClean="0"/>
              <a:t>6</a:t>
            </a:r>
            <a:endParaRPr lang="id-ID" sz="28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71600" y="2492896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PENGANTAR </a:t>
            </a:r>
            <a:r>
              <a:rPr lang="id-ID" dirty="0" smtClean="0"/>
              <a:t>Elekt</a:t>
            </a:r>
            <a:r>
              <a:rPr lang="en-US" dirty="0" smtClean="0"/>
              <a:t>R</a:t>
            </a:r>
            <a:r>
              <a:rPr lang="id-ID" dirty="0" smtClean="0"/>
              <a:t>onika </a:t>
            </a:r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70875" y="6093296"/>
            <a:ext cx="9073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 smtClean="0"/>
              <a:t>Hanya dipergunakan untuk kepentingan pengajaran di lingkungan Politeknik Telkom</a:t>
            </a:r>
            <a:endParaRPr lang="id-ID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1377642"/>
            <a:ext cx="3400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Fakultas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Terapan</a:t>
            </a:r>
            <a:endParaRPr lang="en-US" b="1" dirty="0" smtClean="0"/>
          </a:p>
          <a:p>
            <a:r>
              <a:rPr lang="en-US" b="1" dirty="0" err="1" smtClean="0"/>
              <a:t>Universitas</a:t>
            </a:r>
            <a:r>
              <a:rPr lang="en-US" b="1" dirty="0" smtClean="0"/>
              <a:t> </a:t>
            </a:r>
            <a:r>
              <a:rPr lang="id-ID" b="1" dirty="0" smtClean="0"/>
              <a:t>Telkom Bandung </a:t>
            </a:r>
            <a:r>
              <a:rPr lang="id-ID" b="1" dirty="0" smtClean="0"/>
              <a:t>201</a:t>
            </a:r>
            <a:r>
              <a:rPr lang="en-US" b="1" dirty="0" smtClean="0"/>
              <a:t>5</a:t>
            </a:r>
            <a:endParaRPr lang="id-ID" b="1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1</a:t>
            </a:fld>
            <a:endParaRPr lang="id-ID"/>
          </a:p>
        </p:txBody>
      </p:sp>
      <p:pic>
        <p:nvPicPr>
          <p:cNvPr id="10" name="Picture 9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298469" y="50131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Revised</a:t>
            </a:r>
            <a:r>
              <a:rPr lang="id-ID" b="1" dirty="0" smtClean="0"/>
              <a:t> </a:t>
            </a:r>
            <a:r>
              <a:rPr lang="id-ID" b="1" dirty="0"/>
              <a:t>oleh:</a:t>
            </a:r>
          </a:p>
          <a:p>
            <a:r>
              <a:rPr lang="en-US" b="1" dirty="0" err="1" smtClean="0"/>
              <a:t>Giva</a:t>
            </a:r>
            <a:r>
              <a:rPr lang="en-US" b="1" dirty="0" smtClean="0"/>
              <a:t> </a:t>
            </a:r>
            <a:r>
              <a:rPr lang="en-US" b="1" dirty="0" err="1" smtClean="0"/>
              <a:t>Andriana</a:t>
            </a:r>
            <a:r>
              <a:rPr lang="en-US" b="1" dirty="0" smtClean="0"/>
              <a:t> M</a:t>
            </a:r>
            <a:r>
              <a:rPr lang="id-ID" b="1" dirty="0" smtClean="0"/>
              <a:t>, </a:t>
            </a:r>
            <a:r>
              <a:rPr lang="id-ID" b="1" dirty="0"/>
              <a:t>ST.,MT</a:t>
            </a:r>
          </a:p>
          <a:p>
            <a:r>
              <a:rPr lang="en-US" b="1" dirty="0" err="1" smtClean="0">
                <a:hlinkClick r:id="rId4"/>
              </a:rPr>
              <a:t>giva.andriana</a:t>
            </a:r>
            <a:r>
              <a:rPr lang="id-ID" b="1" dirty="0" smtClean="0">
                <a:hlinkClick r:id="rId4"/>
              </a:rPr>
              <a:t>@</a:t>
            </a:r>
            <a:r>
              <a:rPr lang="en-US" b="1" dirty="0" err="1" smtClean="0">
                <a:hlinkClick r:id="rId4"/>
              </a:rPr>
              <a:t>tass.telkomuniversity</a:t>
            </a:r>
            <a:r>
              <a:rPr lang="id-ID" b="1" dirty="0" smtClean="0">
                <a:hlinkClick r:id="rId4"/>
              </a:rPr>
              <a:t>.ac.id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dirty="0" smtClean="0"/>
              <a:t>Keuntungan Arus DC</a:t>
            </a:r>
            <a:endParaRPr lang="en-US" sz="40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Arus DC frekuensinya 0 sehingga tidak terjadi variasi  dan ketika dihubungkan tidak memerlukan sinkronisasi</a:t>
            </a:r>
            <a:endParaRPr lang="en-US" dirty="0" smtClean="0"/>
          </a:p>
          <a:p>
            <a:endParaRPr lang="en-IN" sz="2400" dirty="0" smtClean="0"/>
          </a:p>
          <a:p>
            <a:r>
              <a:rPr lang="id-ID" dirty="0" smtClean="0"/>
              <a:t>Arus DC tidak ada masalah dengan perawatan dan keamanan yang ketat sehingga memudahkan dalam proses tra</a:t>
            </a:r>
            <a:r>
              <a:rPr lang="en-US" dirty="0" smtClean="0"/>
              <a:t>n</a:t>
            </a:r>
            <a:r>
              <a:rPr lang="id-ID" dirty="0" smtClean="0"/>
              <a:t>smisi</a:t>
            </a:r>
            <a:endParaRPr lang="en-US" dirty="0" smtClean="0"/>
          </a:p>
          <a:p>
            <a:endParaRPr lang="en-IN" dirty="0" smtClean="0"/>
          </a:p>
          <a:p>
            <a:r>
              <a:rPr lang="id-ID" dirty="0" smtClean="0"/>
              <a:t>Tidak bermasalah dengan sifat induktasi dan kapasitansi kabel , sehingga menghasilkan kemampuan dan kapasitas daya yang baik.</a:t>
            </a:r>
            <a:endParaRPr lang="en-IN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10</a:t>
            </a:fld>
            <a:endParaRPr lang="id-ID"/>
          </a:p>
        </p:txBody>
      </p:sp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Kekurangan Arus DC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Kehilangan daya ketika proses transmisi karena arus yang melewati kabel dipengaruhi oleh sifat resistansinya</a:t>
            </a:r>
            <a:endParaRPr lang="en-US" dirty="0" smtClean="0"/>
          </a:p>
          <a:p>
            <a:endParaRPr lang="en-IN" dirty="0" smtClean="0"/>
          </a:p>
          <a:p>
            <a:r>
              <a:rPr lang="id-ID" dirty="0" smtClean="0"/>
              <a:t>Kurang dapat diandalkan untuk kasus</a:t>
            </a:r>
            <a:r>
              <a:rPr lang="en-US" dirty="0" smtClean="0"/>
              <a:t> HDVC (high voltage direct current)</a:t>
            </a:r>
            <a:r>
              <a:rPr lang="id-ID" dirty="0" smtClean="0"/>
              <a:t> yaitu penggunaan pada tegangan tinggi</a:t>
            </a:r>
            <a:endParaRPr lang="en-US" dirty="0" smtClean="0"/>
          </a:p>
          <a:p>
            <a:endParaRPr lang="en-US" dirty="0" smtClean="0"/>
          </a:p>
          <a:p>
            <a:r>
              <a:rPr lang="id-ID" dirty="0" smtClean="0"/>
              <a:t>Memungkinkan untuk konversi </a:t>
            </a:r>
            <a:r>
              <a:rPr lang="en-US" dirty="0" smtClean="0"/>
              <a:t>DC </a:t>
            </a:r>
            <a:r>
              <a:rPr lang="id-ID" dirty="0" smtClean="0"/>
              <a:t>ke</a:t>
            </a:r>
            <a:r>
              <a:rPr lang="en-US" dirty="0" smtClean="0"/>
              <a:t> AC </a:t>
            </a:r>
            <a:r>
              <a:rPr lang="id-ID" dirty="0" smtClean="0"/>
              <a:t>tetapi prosesnya cukup rumit</a:t>
            </a:r>
            <a:endParaRPr lang="en-IN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11</a:t>
            </a:fld>
            <a:endParaRPr lang="id-ID"/>
          </a:p>
        </p:txBody>
      </p:sp>
      <p:pic>
        <p:nvPicPr>
          <p:cNvPr id="8" name="Picture 7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Keuntungan Arus AC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Tegangan AC mudah untuk diubah dari tegangan tinggi ke rendah menggunakan transformator  dengan kehilangan daya yang kecil</a:t>
            </a:r>
            <a:endParaRPr lang="en-US" dirty="0" smtClean="0"/>
          </a:p>
          <a:p>
            <a:endParaRPr lang="en-US" dirty="0" smtClean="0"/>
          </a:p>
          <a:p>
            <a:r>
              <a:rPr lang="id-ID" dirty="0" smtClean="0"/>
              <a:t>Arus AC dapat dengan mudah dikonversikan ke arus DC sehingga memudahkan digunakan untuk peralatan DC</a:t>
            </a:r>
            <a:endParaRPr lang="en-IN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12</a:t>
            </a:fld>
            <a:endParaRPr lang="id-ID"/>
          </a:p>
        </p:txBody>
      </p:sp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Kerugian Arus AC</a:t>
            </a:r>
            <a:endParaRPr lang="en-IN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648200"/>
          </a:xfrm>
        </p:spPr>
        <p:txBody>
          <a:bodyPr>
            <a:normAutofit/>
          </a:bodyPr>
          <a:lstStyle/>
          <a:p>
            <a:r>
              <a:rPr lang="id-ID" dirty="0" smtClean="0"/>
              <a:t>Arus AC memerlukan transformator pada generator AC-nya sehingga rangkaiannya menjadi kompleks</a:t>
            </a:r>
            <a:endParaRPr lang="en-IN" dirty="0" smtClean="0"/>
          </a:p>
          <a:p>
            <a:r>
              <a:rPr lang="id-ID" dirty="0" smtClean="0"/>
              <a:t>Karena tegangannya cukup tinggi akan bermasalah dengan keselamatan dan kemungkinan tersengat listrik</a:t>
            </a:r>
            <a:endParaRPr lang="en-US" dirty="0" smtClean="0"/>
          </a:p>
          <a:p>
            <a:r>
              <a:rPr lang="id-ID" dirty="0" smtClean="0"/>
              <a:t>Memerlukan biaya mahal untuk mentrasmisikan arus AC untuk jarak jauh</a:t>
            </a:r>
            <a:endParaRPr lang="en-IN" dirty="0" smtClean="0"/>
          </a:p>
          <a:p>
            <a:pPr>
              <a:buFont typeface="Wingdings" pitchFamily="2" charset="2"/>
              <a:buChar char="Ø"/>
            </a:pPr>
            <a:endParaRPr lang="en-IN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13</a:t>
            </a:fld>
            <a:endParaRPr lang="id-ID"/>
          </a:p>
        </p:txBody>
      </p:sp>
      <p:pic>
        <p:nvPicPr>
          <p:cNvPr id="8" name="Picture 7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04" name="Rectangle 12"/>
          <p:cNvSpPr>
            <a:spLocks noChangeArrowheads="1"/>
          </p:cNvSpPr>
          <p:nvPr/>
        </p:nvSpPr>
        <p:spPr bwMode="auto">
          <a:xfrm>
            <a:off x="5472113" y="2708275"/>
            <a:ext cx="2808287" cy="6477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Rangkaian Seri dan Paralel</a:t>
            </a:r>
            <a:br>
              <a:rPr lang="id-ID" dirty="0" smtClean="0"/>
            </a:br>
            <a:r>
              <a:rPr lang="id-ID" dirty="0" smtClean="0"/>
              <a:t>Resistor</a:t>
            </a:r>
            <a:endParaRPr lang="en-GB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</a:t>
            </a:r>
            <a:r>
              <a:rPr lang="id-ID" dirty="0" smtClean="0"/>
              <a:t>eri</a:t>
            </a:r>
            <a:endParaRPr lang="en-GB" dirty="0"/>
          </a:p>
          <a:p>
            <a:endParaRPr lang="en-GB" dirty="0"/>
          </a:p>
          <a:p>
            <a:pPr algn="ctr">
              <a:buFont typeface="Wingdings" pitchFamily="2" charset="2"/>
              <a:buNone/>
            </a:pPr>
            <a:r>
              <a:rPr lang="en-GB" i="1" dirty="0"/>
              <a:t>                                                  </a:t>
            </a:r>
            <a:r>
              <a:rPr lang="en-GB" i="1" dirty="0">
                <a:latin typeface="Times New Roman" pitchFamily="18" charset="0"/>
              </a:rPr>
              <a:t> </a:t>
            </a:r>
            <a:r>
              <a:rPr lang="en-GB" i="1" dirty="0"/>
              <a:t>R = R</a:t>
            </a:r>
            <a:r>
              <a:rPr lang="en-GB" i="1" baseline="-25000" dirty="0"/>
              <a:t>1</a:t>
            </a:r>
            <a:r>
              <a:rPr lang="en-GB" i="1" dirty="0"/>
              <a:t> + R</a:t>
            </a:r>
            <a:r>
              <a:rPr lang="en-GB" i="1" baseline="-25000" dirty="0"/>
              <a:t>2</a:t>
            </a:r>
            <a:r>
              <a:rPr lang="en-GB" i="1" dirty="0"/>
              <a:t> + R</a:t>
            </a:r>
            <a:r>
              <a:rPr lang="en-GB" i="1" baseline="-25000" dirty="0"/>
              <a:t>3</a:t>
            </a:r>
          </a:p>
          <a:p>
            <a:endParaRPr lang="en-GB" i="1" baseline="-25000" dirty="0"/>
          </a:p>
          <a:p>
            <a:endParaRPr lang="en-GB" i="1" baseline="-25000" dirty="0"/>
          </a:p>
          <a:p>
            <a:r>
              <a:rPr lang="en-GB" dirty="0" err="1" smtClean="0"/>
              <a:t>Paral</a:t>
            </a:r>
            <a:r>
              <a:rPr lang="id-ID" dirty="0" smtClean="0"/>
              <a:t>e</a:t>
            </a:r>
            <a:r>
              <a:rPr lang="en-GB" dirty="0" smtClean="0"/>
              <a:t>l</a:t>
            </a:r>
            <a:endParaRPr lang="en-GB" dirty="0"/>
          </a:p>
          <a:p>
            <a:endParaRPr lang="en-GB" dirty="0"/>
          </a:p>
          <a:p>
            <a:pPr>
              <a:buFont typeface="Wingdings" pitchFamily="2" charset="2"/>
              <a:buNone/>
            </a:pPr>
            <a:r>
              <a:rPr lang="en-GB" dirty="0"/>
              <a:t>                                                       </a:t>
            </a:r>
          </a:p>
        </p:txBody>
      </p:sp>
      <p:pic>
        <p:nvPicPr>
          <p:cNvPr id="212996" name="Picture 4" descr="C02NF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2636838"/>
            <a:ext cx="4005262" cy="542925"/>
          </a:xfrm>
          <a:prstGeom prst="rect">
            <a:avLst/>
          </a:prstGeom>
          <a:noFill/>
        </p:spPr>
      </p:pic>
      <p:pic>
        <p:nvPicPr>
          <p:cNvPr id="212997" name="Picture 5" descr="C02NF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613" y="4076700"/>
            <a:ext cx="2667000" cy="1906588"/>
          </a:xfrm>
          <a:prstGeom prst="rect">
            <a:avLst/>
          </a:prstGeom>
          <a:noFill/>
        </p:spPr>
      </p:pic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508625" y="4545013"/>
            <a:ext cx="2808288" cy="1008062"/>
            <a:chOff x="3470" y="2863"/>
            <a:chExt cx="1769" cy="635"/>
          </a:xfrm>
        </p:grpSpPr>
        <p:sp>
          <p:nvSpPr>
            <p:cNvPr id="213005" name="Rectangle 13"/>
            <p:cNvSpPr>
              <a:spLocks noChangeArrowheads="1"/>
            </p:cNvSpPr>
            <p:nvPr/>
          </p:nvSpPr>
          <p:spPr bwMode="auto">
            <a:xfrm>
              <a:off x="3470" y="2863"/>
              <a:ext cx="1769" cy="635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aphicFrame>
          <p:nvGraphicFramePr>
            <p:cNvPr id="213000" name="Object 8"/>
            <p:cNvGraphicFramePr>
              <a:graphicFrameLocks noChangeAspect="1"/>
            </p:cNvGraphicFramePr>
            <p:nvPr/>
          </p:nvGraphicFramePr>
          <p:xfrm>
            <a:off x="3628" y="2931"/>
            <a:ext cx="1514" cy="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55" name="Equation" r:id="rId5" imgW="2336760" imgH="799920" progId="Equation.3">
                    <p:embed/>
                  </p:oleObj>
                </mc:Choice>
                <mc:Fallback>
                  <p:oleObj name="Equation" r:id="rId5" imgW="2336760" imgH="7999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8" y="2931"/>
                          <a:ext cx="1514" cy="50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14</a:t>
            </a:fld>
            <a:endParaRPr lang="id-ID"/>
          </a:p>
        </p:txBody>
      </p:sp>
      <p:pic>
        <p:nvPicPr>
          <p:cNvPr id="12" name="Picture 11" descr="Tel-U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id-ID" sz="3200" b="1" dirty="0" smtClean="0"/>
              <a:t>Pengukuran Tegangan</a:t>
            </a:r>
            <a:endParaRPr lang="en-US" sz="3200" b="1" dirty="0"/>
          </a:p>
        </p:txBody>
      </p:sp>
      <p:pic>
        <p:nvPicPr>
          <p:cNvPr id="56324" name="Picture 4" descr="voltmete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29124" y="1857364"/>
            <a:ext cx="4903127" cy="4476768"/>
          </a:xfrm>
          <a:prstGeom prst="rect">
            <a:avLst/>
          </a:prstGeom>
          <a:noFill/>
        </p:spPr>
      </p:pic>
      <p:pic>
        <p:nvPicPr>
          <p:cNvPr id="56325" name="Picture 5" descr="voltmet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-71470" y="1857364"/>
            <a:ext cx="4102366" cy="432913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15</a:t>
            </a:fld>
            <a:endParaRPr lang="id-ID"/>
          </a:p>
        </p:txBody>
      </p:sp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Pengukuran Tegangan</a:t>
            </a:r>
            <a:endParaRPr lang="id-ID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445852"/>
            <a:ext cx="7938673" cy="4697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5984" y="6286520"/>
            <a:ext cx="4414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http://mechatronics.mech.northwestern.edu</a:t>
            </a:r>
            <a:endParaRPr lang="id-ID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16</a:t>
            </a:fld>
            <a:endParaRPr lang="id-ID"/>
          </a:p>
        </p:txBody>
      </p:sp>
      <p:pic>
        <p:nvPicPr>
          <p:cNvPr id="9" name="Picture 8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Pengukuran sambungan</a:t>
            </a:r>
            <a:endParaRPr lang="id-ID" dirty="0"/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3946" y="1628800"/>
            <a:ext cx="6917078" cy="437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285984" y="6143644"/>
            <a:ext cx="4414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http://mechatronics.mech.northwestern.edu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17</a:t>
            </a:fld>
            <a:endParaRPr lang="id-ID"/>
          </a:p>
        </p:txBody>
      </p:sp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ammete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086352" y="1817174"/>
            <a:ext cx="3771928" cy="4255032"/>
          </a:xfrm>
          <a:prstGeom prst="rect">
            <a:avLst/>
          </a:prstGeom>
          <a:noFill/>
        </p:spPr>
      </p:pic>
      <p:pic>
        <p:nvPicPr>
          <p:cNvPr id="64515" name="Picture 3" descr="ammeter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85720" y="1905000"/>
            <a:ext cx="3881228" cy="4095768"/>
          </a:xfrm>
          <a:prstGeom prst="rect">
            <a:avLst/>
          </a:prstGeom>
          <a:noFill/>
        </p:spPr>
      </p:pic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57200" y="260648"/>
            <a:ext cx="82296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d-ID" sz="4400" dirty="0" smtClean="0"/>
              <a:t>Pengukuran Arus</a:t>
            </a:r>
            <a:endParaRPr lang="en-US" sz="4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18</a:t>
            </a:fld>
            <a:endParaRPr lang="id-ID"/>
          </a:p>
        </p:txBody>
      </p:sp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Pengukuran Arus</a:t>
            </a:r>
            <a:endParaRPr lang="id-ID" dirty="0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571612"/>
            <a:ext cx="7643866" cy="4488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267744" y="6131502"/>
            <a:ext cx="4414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http://mechatronics.mech.northwestern.edu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19</a:t>
            </a:fld>
            <a:endParaRPr lang="id-ID"/>
          </a:p>
        </p:txBody>
      </p:sp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5400" dirty="0" smtClean="0"/>
              <a:t>Materi Perkuliahan</a:t>
            </a:r>
            <a:endParaRPr lang="id-ID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Arus dan Tegangan</a:t>
            </a:r>
          </a:p>
          <a:p>
            <a:r>
              <a:rPr lang="id-ID" dirty="0" smtClean="0"/>
              <a:t>Sumber DC dan AC</a:t>
            </a:r>
          </a:p>
          <a:p>
            <a:r>
              <a:rPr lang="id-ID" dirty="0" smtClean="0"/>
              <a:t>Energi dan Daya</a:t>
            </a:r>
          </a:p>
          <a:p>
            <a:r>
              <a:rPr lang="id-ID" dirty="0" smtClean="0"/>
              <a:t>Seri dan Paralel Resistor</a:t>
            </a:r>
          </a:p>
          <a:p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2</a:t>
            </a:fld>
            <a:endParaRPr lang="id-ID"/>
          </a:p>
        </p:txBody>
      </p:sp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0" name="Picture 4" descr="ohmmete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643306" y="2430855"/>
            <a:ext cx="5464285" cy="3498475"/>
          </a:xfrm>
          <a:prstGeom prst="rect">
            <a:avLst/>
          </a:prstGeom>
          <a:noFill/>
        </p:spPr>
      </p:pic>
      <p:pic>
        <p:nvPicPr>
          <p:cNvPr id="70661" name="Picture 5" descr="ohmmet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27908" y="2571744"/>
            <a:ext cx="3086770" cy="3257396"/>
          </a:xfrm>
          <a:prstGeom prst="rect">
            <a:avLst/>
          </a:prstGeom>
          <a:noFill/>
        </p:spPr>
      </p:pic>
      <p:sp>
        <p:nvSpPr>
          <p:cNvPr id="70664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229600" cy="1224136"/>
          </a:xfrm>
          <a:noFill/>
          <a:ln/>
        </p:spPr>
        <p:txBody>
          <a:bodyPr>
            <a:normAutofit/>
          </a:bodyPr>
          <a:lstStyle/>
          <a:p>
            <a:r>
              <a:rPr lang="id-ID" sz="4000" dirty="0" smtClean="0"/>
              <a:t>Pengukuran Tahanan</a:t>
            </a: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20</a:t>
            </a:fld>
            <a:endParaRPr lang="id-ID"/>
          </a:p>
        </p:txBody>
      </p:sp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Pengukuran Tahanan</a:t>
            </a:r>
            <a:endParaRPr lang="id-ID" dirty="0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484784"/>
            <a:ext cx="2439722" cy="462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214546" y="6215082"/>
            <a:ext cx="4414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http://mechatronics.mech.northwestern.edu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21</a:t>
            </a:fld>
            <a:endParaRPr lang="id-ID"/>
          </a:p>
        </p:txBody>
      </p:sp>
      <p:pic>
        <p:nvPicPr>
          <p:cNvPr id="7" name="Picture 6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Simbol Rangkaian</a:t>
            </a:r>
            <a:endParaRPr lang="en-GB" dirty="0"/>
          </a:p>
        </p:txBody>
      </p:sp>
      <p:pic>
        <p:nvPicPr>
          <p:cNvPr id="218116" name="Picture 4" descr="C02Se14"/>
          <p:cNvPicPr>
            <a:picLocks noChangeAspect="1" noChangeArrowheads="1"/>
          </p:cNvPicPr>
          <p:nvPr/>
        </p:nvPicPr>
        <p:blipFill>
          <a:blip r:embed="rId2" cstate="print"/>
          <a:srcRect b="48634"/>
          <a:stretch>
            <a:fillRect/>
          </a:stretch>
        </p:blipFill>
        <p:spPr bwMode="auto">
          <a:xfrm>
            <a:off x="642910" y="2097088"/>
            <a:ext cx="7951867" cy="4117994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22</a:t>
            </a:fld>
            <a:endParaRPr lang="id-ID"/>
          </a:p>
        </p:txBody>
      </p:sp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Simbol Rangkaian</a:t>
            </a:r>
            <a:endParaRPr lang="id-ID" dirty="0"/>
          </a:p>
        </p:txBody>
      </p:sp>
      <p:pic>
        <p:nvPicPr>
          <p:cNvPr id="219140" name="Picture 4" descr="C02Se14"/>
          <p:cNvPicPr>
            <a:picLocks noChangeAspect="1" noChangeArrowheads="1"/>
          </p:cNvPicPr>
          <p:nvPr/>
        </p:nvPicPr>
        <p:blipFill>
          <a:blip r:embed="rId2" cstate="print"/>
          <a:srcRect t="52107"/>
          <a:stretch>
            <a:fillRect/>
          </a:stretch>
        </p:blipFill>
        <p:spPr bwMode="auto">
          <a:xfrm>
            <a:off x="935038" y="2060575"/>
            <a:ext cx="7197725" cy="347503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23</a:t>
            </a:fld>
            <a:endParaRPr lang="id-ID"/>
          </a:p>
        </p:txBody>
      </p:sp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4724400" y="1524000"/>
            <a:ext cx="3962400" cy="1905000"/>
          </a:xfrm>
        </p:spPr>
        <p:txBody>
          <a:bodyPr/>
          <a:lstStyle/>
          <a:p>
            <a:pPr eaLnBrk="1" hangingPunct="1">
              <a:defRPr/>
            </a:pPr>
            <a:r>
              <a:rPr lang="id-ID" sz="2000" b="1" i="1" dirty="0" smtClean="0">
                <a:solidFill>
                  <a:schemeClr val="tx2">
                    <a:lumMod val="10000"/>
                  </a:schemeClr>
                </a:solidFill>
              </a:rPr>
              <a:t>Energi listrik </a:t>
            </a:r>
            <a:r>
              <a:rPr lang="id-ID" sz="2000" dirty="0" smtClean="0">
                <a:solidFill>
                  <a:schemeClr val="tx2">
                    <a:lumMod val="10000"/>
                  </a:schemeClr>
                </a:solidFill>
              </a:rPr>
              <a:t>adalah energi yang dihasilkan dari aliran muatan listrik dalam suatu rangkaian listrik tertutup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d-ID" sz="2000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536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dirty="0" smtClean="0"/>
              <a:t>Energi Listrik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320800" y="1600200"/>
            <a:ext cx="2133600" cy="914400"/>
            <a:chOff x="1447800" y="1600200"/>
            <a:chExt cx="3200400" cy="914400"/>
          </a:xfrm>
        </p:grpSpPr>
        <p:sp>
          <p:nvSpPr>
            <p:cNvPr id="15370" name="Oval 73"/>
            <p:cNvSpPr>
              <a:spLocks noChangeArrowheads="1"/>
            </p:cNvSpPr>
            <p:nvPr/>
          </p:nvSpPr>
          <p:spPr bwMode="auto">
            <a:xfrm>
              <a:off x="2286000" y="1676400"/>
              <a:ext cx="788988" cy="62388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d-ID"/>
            </a:p>
          </p:txBody>
        </p:sp>
        <p:sp>
          <p:nvSpPr>
            <p:cNvPr id="15371" name="Rectangle 74"/>
            <p:cNvSpPr>
              <a:spLocks noChangeArrowheads="1"/>
            </p:cNvSpPr>
            <p:nvPr/>
          </p:nvSpPr>
          <p:spPr bwMode="auto">
            <a:xfrm>
              <a:off x="2373313" y="2228850"/>
              <a:ext cx="614362" cy="28575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d-ID"/>
            </a:p>
          </p:txBody>
        </p:sp>
        <p:sp>
          <p:nvSpPr>
            <p:cNvPr id="15378" name="TextBox 20"/>
            <p:cNvSpPr txBox="1">
              <a:spLocks noChangeArrowheads="1"/>
            </p:cNvSpPr>
            <p:nvPr/>
          </p:nvSpPr>
          <p:spPr bwMode="auto">
            <a:xfrm>
              <a:off x="1447800" y="1600200"/>
              <a:ext cx="609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id-ID" sz="2400" dirty="0" smtClean="0"/>
                <a:t>w</a:t>
              </a:r>
              <a:endParaRPr lang="id-ID" sz="2400" dirty="0"/>
            </a:p>
          </p:txBody>
        </p:sp>
        <p:sp>
          <p:nvSpPr>
            <p:cNvPr id="15379" name="TextBox 22"/>
            <p:cNvSpPr txBox="1">
              <a:spLocks noChangeArrowheads="1"/>
            </p:cNvSpPr>
            <p:nvPr/>
          </p:nvSpPr>
          <p:spPr bwMode="auto">
            <a:xfrm>
              <a:off x="4267200" y="1905000"/>
              <a:ext cx="381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id-ID" dirty="0" smtClean="0"/>
                <a:t>Q</a:t>
              </a:r>
              <a:endParaRPr lang="id-ID" dirty="0"/>
            </a:p>
          </p:txBody>
        </p:sp>
      </p:grpSp>
      <p:cxnSp>
        <p:nvCxnSpPr>
          <p:cNvPr id="24" name="Straight Connector 23"/>
          <p:cNvCxnSpPr/>
          <p:nvPr/>
        </p:nvCxnSpPr>
        <p:spPr bwMode="auto">
          <a:xfrm>
            <a:off x="1524000" y="2667000"/>
            <a:ext cx="1066800" cy="1588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905000" y="2667000"/>
            <a:ext cx="3556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V</a:t>
            </a:r>
            <a:endParaRPr lang="id-ID" dirty="0"/>
          </a:p>
        </p:txBody>
      </p:sp>
      <p:sp>
        <p:nvSpPr>
          <p:cNvPr id="26" name="Rectangle 25"/>
          <p:cNvSpPr/>
          <p:nvPr/>
        </p:nvSpPr>
        <p:spPr>
          <a:xfrm>
            <a:off x="1203325" y="3333750"/>
            <a:ext cx="1463675" cy="4000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W = Q V </a:t>
            </a:r>
            <a:endParaRPr lang="id-ID" dirty="0"/>
          </a:p>
        </p:txBody>
      </p:sp>
      <p:sp>
        <p:nvSpPr>
          <p:cNvPr id="27" name="Rectangle 26"/>
          <p:cNvSpPr/>
          <p:nvPr/>
        </p:nvSpPr>
        <p:spPr>
          <a:xfrm>
            <a:off x="914400" y="3962400"/>
            <a:ext cx="182245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Keterangan : </a:t>
            </a:r>
            <a:endParaRPr lang="id-ID" dirty="0"/>
          </a:p>
        </p:txBody>
      </p:sp>
      <p:sp>
        <p:nvSpPr>
          <p:cNvPr id="28" name="Rectangle 27"/>
          <p:cNvSpPr/>
          <p:nvPr/>
        </p:nvSpPr>
        <p:spPr>
          <a:xfrm>
            <a:off x="914400" y="4324350"/>
            <a:ext cx="499771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Q = muatan listrik yang melewati lampu (Coulomb) </a:t>
            </a:r>
          </a:p>
          <a:p>
            <a:pPr>
              <a:defRPr/>
            </a:pP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V = tegangan listrik lampu (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V</a:t>
            </a:r>
            <a:r>
              <a:rPr lang="id-ID" dirty="0" smtClean="0">
                <a:solidFill>
                  <a:schemeClr val="tx2">
                    <a:lumMod val="10000"/>
                  </a:schemeClr>
                </a:solidFill>
              </a:rPr>
              <a:t>olt</a:t>
            </a: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) </a:t>
            </a:r>
          </a:p>
          <a:p>
            <a:pPr>
              <a:defRPr/>
            </a:pP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W = energi listrik (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J</a:t>
            </a:r>
            <a:r>
              <a:rPr lang="id-ID" dirty="0" smtClean="0">
                <a:solidFill>
                  <a:schemeClr val="tx2">
                    <a:lumMod val="10000"/>
                  </a:schemeClr>
                </a:solidFill>
              </a:rPr>
              <a:t>oule </a:t>
            </a: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) </a:t>
            </a:r>
            <a:endParaRPr lang="id-ID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57200" y="2362200"/>
            <a:ext cx="3352800" cy="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24</a:t>
            </a:fld>
            <a:endParaRPr lang="id-ID"/>
          </a:p>
        </p:txBody>
      </p:sp>
      <p:pic>
        <p:nvPicPr>
          <p:cNvPr id="18" name="Picture 17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Turunkan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 smtClean="0"/>
          </a:p>
          <a:p>
            <a:pPr lvl="1"/>
            <a:r>
              <a:rPr lang="en-US" dirty="0" smtClean="0"/>
              <a:t>Beda </a:t>
            </a:r>
            <a:r>
              <a:rPr lang="en-US" dirty="0" err="1" smtClean="0"/>
              <a:t>potensial</a:t>
            </a:r>
            <a:r>
              <a:rPr lang="en-US" dirty="0" smtClean="0"/>
              <a:t> /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formula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00100" y="4714884"/>
            <a:ext cx="1463675" cy="4000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W = Q V 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1000100" y="5214950"/>
            <a:ext cx="89639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d-ID" dirty="0" smtClean="0">
                <a:solidFill>
                  <a:schemeClr val="tx2">
                    <a:lumMod val="10000"/>
                  </a:schemeClr>
                </a:solidFill>
              </a:rPr>
              <a:t>Q </a:t>
            </a: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= </a:t>
            </a:r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</a:rPr>
              <a:t>i</a:t>
            </a:r>
            <a:r>
              <a:rPr lang="id-ID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x t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000100" y="5715016"/>
            <a:ext cx="74090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v</a:t>
            </a:r>
            <a:r>
              <a:rPr lang="id-ID" dirty="0" smtClean="0">
                <a:solidFill>
                  <a:schemeClr val="tx2">
                    <a:lumMod val="10000"/>
                  </a:schemeClr>
                </a:solidFill>
              </a:rPr>
              <a:t>= </a:t>
            </a:r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</a:rPr>
              <a:t>i</a:t>
            </a:r>
            <a:r>
              <a:rPr lang="id-ID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R </a:t>
            </a:r>
            <a:endParaRPr lang="id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25</a:t>
            </a:fld>
            <a:endParaRPr lang="id-ID"/>
          </a:p>
        </p:txBody>
      </p:sp>
      <p:pic>
        <p:nvPicPr>
          <p:cNvPr id="8" name="Picture 7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dirty="0" smtClean="0"/>
              <a:t>Rumus-Rumus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1447800"/>
            <a:ext cx="1463675" cy="4000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W = Q V 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685800" y="2209800"/>
            <a:ext cx="160127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Karena Q = </a:t>
            </a:r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</a:rPr>
              <a:t>i</a:t>
            </a:r>
            <a:r>
              <a:rPr lang="id-ID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x t</a:t>
            </a:r>
            <a:endParaRPr lang="id-ID" dirty="0"/>
          </a:p>
        </p:txBody>
      </p:sp>
      <p:sp>
        <p:nvSpPr>
          <p:cNvPr id="10" name="Right Brace 9"/>
          <p:cNvSpPr/>
          <p:nvPr/>
        </p:nvSpPr>
        <p:spPr bwMode="auto">
          <a:xfrm>
            <a:off x="3352800" y="1600200"/>
            <a:ext cx="381000" cy="838200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98925" y="1733550"/>
            <a:ext cx="100380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W =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v</a:t>
            </a:r>
            <a:r>
              <a:rPr lang="id-ID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i</a:t>
            </a:r>
            <a:r>
              <a:rPr lang="id-ID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t </a:t>
            </a:r>
            <a:endParaRPr lang="id-ID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rot="10800000" flipV="1">
            <a:off x="2514600" y="2438400"/>
            <a:ext cx="2133600" cy="14478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auto">
          <a:xfrm>
            <a:off x="2362200" y="2971800"/>
            <a:ext cx="144578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Karena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v</a:t>
            </a:r>
            <a:r>
              <a:rPr lang="id-ID" dirty="0" smtClean="0">
                <a:solidFill>
                  <a:schemeClr val="tx2">
                    <a:lumMod val="10000"/>
                  </a:schemeClr>
                </a:solidFill>
              </a:rPr>
              <a:t>= </a:t>
            </a:r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</a:rPr>
              <a:t>i</a:t>
            </a:r>
            <a:r>
              <a:rPr lang="id-ID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R </a:t>
            </a:r>
            <a:endParaRPr lang="id-ID" dirty="0"/>
          </a:p>
        </p:txBody>
      </p:sp>
      <p:sp>
        <p:nvSpPr>
          <p:cNvPr id="19" name="Rounded Rectangle 18"/>
          <p:cNvSpPr/>
          <p:nvPr/>
        </p:nvSpPr>
        <p:spPr bwMode="auto">
          <a:xfrm>
            <a:off x="457200" y="3962400"/>
            <a:ext cx="2514600" cy="609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474663" y="3962400"/>
          <a:ext cx="24352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8" name="Equation" r:id="rId3" imgW="863280" imgH="228600" progId="Equation.3">
                  <p:embed/>
                </p:oleObj>
              </mc:Choice>
              <mc:Fallback>
                <p:oleObj name="Equation" r:id="rId3" imgW="8632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3962400"/>
                        <a:ext cx="243522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 bwMode="auto">
          <a:xfrm>
            <a:off x="4724400" y="2286000"/>
            <a:ext cx="2438400" cy="1524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410200" y="2971800"/>
            <a:ext cx="164134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Karena </a:t>
            </a:r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tx2">
                    <a:lumMod val="10000"/>
                  </a:schemeClr>
                </a:solidFill>
              </a:rPr>
              <a:t>=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v </a:t>
            </a:r>
            <a:r>
              <a:rPr lang="id-ID" dirty="0" smtClean="0">
                <a:solidFill>
                  <a:schemeClr val="tx2">
                    <a:lumMod val="10000"/>
                  </a:schemeClr>
                </a:solidFill>
              </a:rPr>
              <a:t>/ </a:t>
            </a: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R </a:t>
            </a:r>
            <a:endParaRPr lang="id-ID" dirty="0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6248400" y="4038600"/>
            <a:ext cx="2286000" cy="1524000"/>
            <a:chOff x="5257800" y="4419600"/>
            <a:chExt cx="2286000" cy="1524000"/>
          </a:xfrm>
        </p:grpSpPr>
        <p:sp>
          <p:nvSpPr>
            <p:cNvPr id="30" name="Rounded Rectangle 29"/>
            <p:cNvSpPr/>
            <p:nvPr/>
          </p:nvSpPr>
          <p:spPr bwMode="auto">
            <a:xfrm>
              <a:off x="5257800" y="4419600"/>
              <a:ext cx="2286000" cy="1524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3074" name="Object 6"/>
            <p:cNvGraphicFramePr>
              <a:graphicFrameLocks noChangeAspect="1"/>
            </p:cNvGraphicFramePr>
            <p:nvPr/>
          </p:nvGraphicFramePr>
          <p:xfrm>
            <a:off x="5464175" y="4572000"/>
            <a:ext cx="1862138" cy="1181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49" name="Equation" r:id="rId5" imgW="660240" imgH="419040" progId="Equation.3">
                    <p:embed/>
                  </p:oleObj>
                </mc:Choice>
                <mc:Fallback>
                  <p:oleObj name="Equation" r:id="rId5" imgW="660240" imgH="4190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64175" y="4572000"/>
                          <a:ext cx="1862138" cy="1181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5715000" y="1646238"/>
            <a:ext cx="3387725" cy="944562"/>
            <a:chOff x="609600" y="4781490"/>
            <a:chExt cx="3388492" cy="944841"/>
          </a:xfrm>
        </p:grpSpPr>
        <p:sp>
          <p:nvSpPr>
            <p:cNvPr id="7" name="Rectangle 6"/>
            <p:cNvSpPr/>
            <p:nvPr/>
          </p:nvSpPr>
          <p:spPr>
            <a:xfrm>
              <a:off x="609600" y="4781490"/>
              <a:ext cx="1659314" cy="369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2">
                      <a:lumMod val="10000"/>
                    </a:schemeClr>
                  </a:solidFill>
                </a:rPr>
                <a:t>Keterangan : </a:t>
              </a:r>
              <a:endParaRPr lang="id-ID" sz="1800" dirty="0"/>
            </a:p>
          </p:txBody>
        </p:sp>
        <p:sp>
          <p:nvSpPr>
            <p:cNvPr id="3094" name="Rectangle 32"/>
            <p:cNvSpPr>
              <a:spLocks noChangeArrowheads="1"/>
            </p:cNvSpPr>
            <p:nvPr/>
          </p:nvSpPr>
          <p:spPr bwMode="auto">
            <a:xfrm>
              <a:off x="609600" y="5080000"/>
              <a:ext cx="338849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d-ID" sz="1800">
                  <a:solidFill>
                    <a:schemeClr val="tx1"/>
                  </a:solidFill>
                </a:rPr>
                <a:t>W = Energi listrik ( Joule)</a:t>
              </a:r>
            </a:p>
            <a:p>
              <a:r>
                <a:rPr lang="id-ID" sz="1800">
                  <a:solidFill>
                    <a:schemeClr val="tx1"/>
                  </a:solidFill>
                </a:rPr>
                <a:t>I = Kuat arus listrik ( Ampere)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819400" y="4724401"/>
            <a:ext cx="2666627" cy="1221971"/>
            <a:chOff x="609600" y="4781490"/>
            <a:chExt cx="2666655" cy="1221436"/>
          </a:xfrm>
        </p:grpSpPr>
        <p:sp>
          <p:nvSpPr>
            <p:cNvPr id="36" name="Rectangle 35"/>
            <p:cNvSpPr/>
            <p:nvPr/>
          </p:nvSpPr>
          <p:spPr>
            <a:xfrm>
              <a:off x="609600" y="4781490"/>
              <a:ext cx="1658955" cy="3697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2">
                      <a:lumMod val="10000"/>
                    </a:schemeClr>
                  </a:solidFill>
                </a:rPr>
                <a:t>Keterangan : </a:t>
              </a:r>
              <a:endParaRPr lang="id-ID" sz="1800" dirty="0"/>
            </a:p>
          </p:txBody>
        </p:sp>
        <p:sp>
          <p:nvSpPr>
            <p:cNvPr id="3092" name="Rectangle 36"/>
            <p:cNvSpPr>
              <a:spLocks noChangeArrowheads="1"/>
            </p:cNvSpPr>
            <p:nvPr/>
          </p:nvSpPr>
          <p:spPr bwMode="auto">
            <a:xfrm>
              <a:off x="609600" y="5080000"/>
              <a:ext cx="2666655" cy="922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d-ID" sz="1800" dirty="0">
                  <a:solidFill>
                    <a:schemeClr val="tx1"/>
                  </a:solidFill>
                </a:rPr>
                <a:t>R= Hambatan listrik (Ohm)</a:t>
              </a:r>
            </a:p>
            <a:p>
              <a:r>
                <a:rPr lang="id-ID" sz="1800" dirty="0">
                  <a:solidFill>
                    <a:schemeClr val="tx1"/>
                  </a:solidFill>
                </a:rPr>
                <a:t>t = waktu ( detik =</a:t>
              </a:r>
              <a:r>
                <a:rPr lang="id-ID" sz="1800" dirty="0" smtClean="0">
                  <a:solidFill>
                    <a:schemeClr val="tx1"/>
                  </a:solidFill>
                </a:rPr>
                <a:t>se</a:t>
              </a:r>
              <a:r>
                <a:rPr lang="en-US" sz="1800" dirty="0" smtClean="0">
                  <a:solidFill>
                    <a:schemeClr val="tx1"/>
                  </a:solidFill>
                </a:rPr>
                <a:t>c</a:t>
              </a:r>
              <a:r>
                <a:rPr lang="id-ID" sz="1800" dirty="0" smtClean="0">
                  <a:solidFill>
                    <a:schemeClr val="tx1"/>
                  </a:solidFill>
                </a:rPr>
                <a:t>on</a:t>
              </a:r>
              <a:r>
                <a:rPr lang="en-US" sz="1800" dirty="0" smtClean="0">
                  <a:solidFill>
                    <a:schemeClr val="tx1"/>
                  </a:solidFill>
                </a:rPr>
                <a:t>d</a:t>
              </a:r>
              <a:r>
                <a:rPr lang="id-ID" sz="1800" dirty="0" smtClean="0">
                  <a:solidFill>
                    <a:schemeClr val="tx1"/>
                  </a:solidFill>
                </a:rPr>
                <a:t>)</a:t>
              </a:r>
              <a:endParaRPr lang="id-ID" sz="1800" dirty="0">
                <a:solidFill>
                  <a:schemeClr val="tx1"/>
                </a:solidFill>
              </a:endParaRPr>
            </a:p>
            <a:p>
              <a:r>
                <a:rPr lang="id-ID" sz="1800" dirty="0">
                  <a:solidFill>
                    <a:schemeClr val="tx1"/>
                  </a:solidFill>
                </a:rPr>
                <a:t>V= Tegangan listrik ( Volt</a:t>
              </a:r>
              <a:r>
                <a:rPr lang="id-ID" sz="1800" dirty="0" smtClean="0">
                  <a:solidFill>
                    <a:schemeClr val="tx1"/>
                  </a:solidFill>
                </a:rPr>
                <a:t>)</a:t>
              </a:r>
              <a:r>
                <a:rPr lang="en-US" dirty="0" smtClean="0"/>
                <a:t> </a:t>
              </a:r>
              <a:endParaRPr lang="id-ID" sz="1800" dirty="0"/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26</a:t>
            </a:fld>
            <a:endParaRPr lang="id-ID"/>
          </a:p>
        </p:txBody>
      </p:sp>
      <p:pic>
        <p:nvPicPr>
          <p:cNvPr id="27" name="Picture 26" descr="Tel-U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3456708" y="4191000"/>
            <a:ext cx="997527" cy="914400"/>
            <a:chOff x="4038600" y="5181600"/>
            <a:chExt cx="1371600" cy="914400"/>
          </a:xfrm>
        </p:grpSpPr>
        <p:sp>
          <p:nvSpPr>
            <p:cNvPr id="16399" name="Oval 73"/>
            <p:cNvSpPr>
              <a:spLocks noChangeArrowheads="1"/>
            </p:cNvSpPr>
            <p:nvPr/>
          </p:nvSpPr>
          <p:spPr bwMode="auto">
            <a:xfrm>
              <a:off x="4038600" y="5181600"/>
              <a:ext cx="788988" cy="6572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d-ID"/>
            </a:p>
          </p:txBody>
        </p:sp>
        <p:sp>
          <p:nvSpPr>
            <p:cNvPr id="16400" name="Rectangle 74"/>
            <p:cNvSpPr>
              <a:spLocks noChangeArrowheads="1"/>
            </p:cNvSpPr>
            <p:nvPr/>
          </p:nvSpPr>
          <p:spPr bwMode="auto">
            <a:xfrm>
              <a:off x="4125913" y="5753100"/>
              <a:ext cx="614362" cy="34290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d-ID"/>
            </a:p>
          </p:txBody>
        </p:sp>
        <p:sp>
          <p:nvSpPr>
            <p:cNvPr id="16406" name="TextBox 15"/>
            <p:cNvSpPr txBox="1">
              <a:spLocks noChangeArrowheads="1"/>
            </p:cNvSpPr>
            <p:nvPr/>
          </p:nvSpPr>
          <p:spPr bwMode="auto">
            <a:xfrm>
              <a:off x="5029200" y="5486400"/>
              <a:ext cx="381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id-ID" dirty="0"/>
            </a:p>
          </p:txBody>
        </p:sp>
      </p:grpSp>
      <p:sp>
        <p:nvSpPr>
          <p:cNvPr id="16387" name="Title 17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10400" cy="563563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Energi Listrik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00638" y="1371600"/>
            <a:ext cx="192430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d-ID" dirty="0">
                <a:solidFill>
                  <a:schemeClr val="tx1"/>
                </a:solidFill>
              </a:rPr>
              <a:t>Tegangan listrik </a:t>
            </a:r>
            <a:r>
              <a:rPr lang="id-ID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v</a:t>
            </a:r>
            <a:r>
              <a:rPr lang="id-ID" dirty="0" smtClean="0">
                <a:solidFill>
                  <a:schemeClr val="tx1"/>
                </a:solidFill>
              </a:rPr>
              <a:t>)</a:t>
            </a:r>
            <a:endParaRPr lang="id-ID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4" idx="3"/>
            <a:endCxn id="21" idx="1"/>
          </p:cNvCxnSpPr>
          <p:nvPr/>
        </p:nvCxnSpPr>
        <p:spPr bwMode="auto">
          <a:xfrm flipV="1">
            <a:off x="2819400" y="1556266"/>
            <a:ext cx="2281238" cy="115359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2047875"/>
            <a:ext cx="2133600" cy="13239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d-ID" dirty="0"/>
              <a:t>Nilai energi listrik ditentukan oleh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05400" y="2266950"/>
            <a:ext cx="187076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d-ID" dirty="0">
                <a:solidFill>
                  <a:schemeClr val="tx1"/>
                </a:solidFill>
              </a:rPr>
              <a:t>Kuat arus listrik </a:t>
            </a:r>
            <a:r>
              <a:rPr lang="id-ID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id-ID" dirty="0" smtClean="0">
                <a:solidFill>
                  <a:schemeClr val="tx1"/>
                </a:solidFill>
              </a:rPr>
              <a:t>)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29200" y="3200400"/>
            <a:ext cx="2625725" cy="4000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d-ID" dirty="0">
                <a:solidFill>
                  <a:schemeClr val="tx1"/>
                </a:solidFill>
              </a:rPr>
              <a:t>Selang waktu (t)</a:t>
            </a:r>
          </a:p>
        </p:txBody>
      </p:sp>
      <p:cxnSp>
        <p:nvCxnSpPr>
          <p:cNvPr id="29" name="Straight Arrow Connector 28"/>
          <p:cNvCxnSpPr>
            <a:stCxn id="24" idx="3"/>
            <a:endCxn id="27" idx="1"/>
          </p:cNvCxnSpPr>
          <p:nvPr/>
        </p:nvCxnSpPr>
        <p:spPr bwMode="auto">
          <a:xfrm flipV="1">
            <a:off x="2819400" y="2451616"/>
            <a:ext cx="2286000" cy="25824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4" idx="3"/>
            <a:endCxn id="28" idx="1"/>
          </p:cNvCxnSpPr>
          <p:nvPr/>
        </p:nvCxnSpPr>
        <p:spPr bwMode="auto">
          <a:xfrm>
            <a:off x="2819400" y="2709863"/>
            <a:ext cx="2209800" cy="69056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 bwMode="auto">
          <a:xfrm>
            <a:off x="2895600" y="5410200"/>
            <a:ext cx="1600200" cy="1588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396" name="Rectangle 41"/>
          <p:cNvSpPr>
            <a:spLocks noChangeArrowheads="1"/>
          </p:cNvSpPr>
          <p:nvPr/>
        </p:nvSpPr>
        <p:spPr bwMode="auto">
          <a:xfrm>
            <a:off x="3505200" y="5410200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>
                <a:solidFill>
                  <a:schemeClr val="tx1"/>
                </a:solidFill>
              </a:rPr>
              <a:t>V</a:t>
            </a:r>
            <a:endParaRPr lang="id-ID"/>
          </a:p>
        </p:txBody>
      </p:sp>
      <p:sp>
        <p:nvSpPr>
          <p:cNvPr id="16397" name="Rectangle 42"/>
          <p:cNvSpPr>
            <a:spLocks noChangeArrowheads="1"/>
          </p:cNvSpPr>
          <p:nvPr/>
        </p:nvSpPr>
        <p:spPr bwMode="auto">
          <a:xfrm>
            <a:off x="4343400" y="4476750"/>
            <a:ext cx="255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dirty="0">
                <a:solidFill>
                  <a:schemeClr val="tx1"/>
                </a:solidFill>
              </a:rPr>
              <a:t>I</a:t>
            </a:r>
            <a:endParaRPr lang="id-ID" dirty="0"/>
          </a:p>
        </p:txBody>
      </p:sp>
      <p:sp>
        <p:nvSpPr>
          <p:cNvPr id="25" name="Rectangle 24"/>
          <p:cNvSpPr/>
          <p:nvPr/>
        </p:nvSpPr>
        <p:spPr>
          <a:xfrm>
            <a:off x="914400" y="1600200"/>
            <a:ext cx="1003801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W =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v </a:t>
            </a:r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</a:rPr>
              <a:t>i</a:t>
            </a:r>
            <a:r>
              <a:rPr lang="id-ID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id-ID" dirty="0">
                <a:solidFill>
                  <a:schemeClr val="tx2">
                    <a:lumMod val="10000"/>
                  </a:schemeClr>
                </a:solidFill>
              </a:rPr>
              <a:t>t </a:t>
            </a:r>
            <a:endParaRPr lang="id-ID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905000" y="4953000"/>
            <a:ext cx="3657600" cy="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ectangle 42"/>
          <p:cNvSpPr>
            <a:spLocks noChangeArrowheads="1"/>
          </p:cNvSpPr>
          <p:nvPr/>
        </p:nvSpPr>
        <p:spPr bwMode="auto">
          <a:xfrm>
            <a:off x="5292080" y="4437112"/>
            <a:ext cx="2616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dirty="0" smtClean="0"/>
              <a:t>t</a:t>
            </a:r>
            <a:endParaRPr lang="id-ID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27</a:t>
            </a:fld>
            <a:endParaRPr lang="id-ID"/>
          </a:p>
        </p:txBody>
      </p:sp>
      <p:pic>
        <p:nvPicPr>
          <p:cNvPr id="30" name="Picture 29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dirty="0" smtClean="0"/>
              <a:t>Daya Listrik</a:t>
            </a:r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4430713" y="1447800"/>
            <a:ext cx="35702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d-ID" dirty="0" smtClean="0">
                <a:solidFill>
                  <a:schemeClr val="tx1"/>
                </a:solidFill>
              </a:rPr>
              <a:t>Daya listrik adalah banyaknya </a:t>
            </a:r>
            <a:r>
              <a:rPr lang="id-ID" dirty="0">
                <a:solidFill>
                  <a:schemeClr val="tx1"/>
                </a:solidFill>
              </a:rPr>
              <a:t>energi listrik yang digunakan oleh suatu </a:t>
            </a:r>
            <a:r>
              <a:rPr lang="id-ID" dirty="0" smtClean="0">
                <a:solidFill>
                  <a:schemeClr val="tx1"/>
                </a:solidFill>
              </a:rPr>
              <a:t>alat/komponen </a:t>
            </a:r>
            <a:r>
              <a:rPr lang="id-ID" dirty="0">
                <a:solidFill>
                  <a:schemeClr val="tx1"/>
                </a:solidFill>
              </a:rPr>
              <a:t>listrik </a:t>
            </a:r>
            <a:r>
              <a:rPr lang="id-ID" dirty="0" smtClean="0"/>
              <a:t>per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id-ID" dirty="0">
                <a:solidFill>
                  <a:schemeClr val="tx1"/>
                </a:solidFill>
              </a:rPr>
              <a:t>satuan </a:t>
            </a:r>
            <a:r>
              <a:rPr lang="id-ID" dirty="0" smtClean="0">
                <a:solidFill>
                  <a:schemeClr val="tx1"/>
                </a:solidFill>
              </a:rPr>
              <a:t>waktu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008909" y="1219200"/>
            <a:ext cx="1717964" cy="914400"/>
            <a:chOff x="4038600" y="5181600"/>
            <a:chExt cx="2362200" cy="914400"/>
          </a:xfrm>
        </p:grpSpPr>
        <p:sp>
          <p:nvSpPr>
            <p:cNvPr id="4115" name="Oval 73"/>
            <p:cNvSpPr>
              <a:spLocks noChangeArrowheads="1"/>
            </p:cNvSpPr>
            <p:nvPr/>
          </p:nvSpPr>
          <p:spPr bwMode="auto">
            <a:xfrm>
              <a:off x="4038600" y="5181600"/>
              <a:ext cx="788988" cy="65722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d-ID"/>
            </a:p>
          </p:txBody>
        </p:sp>
        <p:sp>
          <p:nvSpPr>
            <p:cNvPr id="4116" name="Rectangle 74"/>
            <p:cNvSpPr>
              <a:spLocks noChangeArrowheads="1"/>
            </p:cNvSpPr>
            <p:nvPr/>
          </p:nvSpPr>
          <p:spPr bwMode="auto">
            <a:xfrm>
              <a:off x="4125913" y="5753100"/>
              <a:ext cx="614362" cy="34290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d-ID"/>
            </a:p>
          </p:txBody>
        </p:sp>
        <p:sp>
          <p:nvSpPr>
            <p:cNvPr id="4122" name="TextBox 15"/>
            <p:cNvSpPr txBox="1">
              <a:spLocks noChangeArrowheads="1"/>
            </p:cNvSpPr>
            <p:nvPr/>
          </p:nvSpPr>
          <p:spPr bwMode="auto">
            <a:xfrm>
              <a:off x="5029200" y="5486400"/>
              <a:ext cx="381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endParaRPr lang="id-ID" dirty="0"/>
            </a:p>
          </p:txBody>
        </p:sp>
        <p:sp>
          <p:nvSpPr>
            <p:cNvPr id="4123" name="TextBox 17"/>
            <p:cNvSpPr txBox="1">
              <a:spLocks noChangeArrowheads="1"/>
            </p:cNvSpPr>
            <p:nvPr/>
          </p:nvSpPr>
          <p:spPr bwMode="auto">
            <a:xfrm>
              <a:off x="6019800" y="5486400"/>
              <a:ext cx="381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id-ID" dirty="0" smtClean="0"/>
                <a:t>t</a:t>
              </a:r>
              <a:endParaRPr lang="id-ID" dirty="0"/>
            </a:p>
          </p:txBody>
        </p:sp>
      </p:grpSp>
      <p:cxnSp>
        <p:nvCxnSpPr>
          <p:cNvPr id="23" name="Straight Connector 22"/>
          <p:cNvCxnSpPr/>
          <p:nvPr/>
        </p:nvCxnSpPr>
        <p:spPr bwMode="auto">
          <a:xfrm>
            <a:off x="1447800" y="2438400"/>
            <a:ext cx="1600200" cy="1588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05" name="Rectangle 23"/>
          <p:cNvSpPr>
            <a:spLocks noChangeArrowheads="1"/>
          </p:cNvSpPr>
          <p:nvPr/>
        </p:nvSpPr>
        <p:spPr bwMode="auto">
          <a:xfrm>
            <a:off x="2057400" y="2438400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>
                <a:solidFill>
                  <a:schemeClr val="tx1"/>
                </a:solidFill>
              </a:rPr>
              <a:t>V</a:t>
            </a:r>
            <a:endParaRPr lang="id-ID"/>
          </a:p>
        </p:txBody>
      </p:sp>
      <p:sp>
        <p:nvSpPr>
          <p:cNvPr id="4106" name="Rectangle 24"/>
          <p:cNvSpPr>
            <a:spLocks noChangeArrowheads="1"/>
          </p:cNvSpPr>
          <p:nvPr/>
        </p:nvSpPr>
        <p:spPr bwMode="auto">
          <a:xfrm>
            <a:off x="2895600" y="1504950"/>
            <a:ext cx="255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>
                <a:solidFill>
                  <a:schemeClr val="tx1"/>
                </a:solidFill>
              </a:rPr>
              <a:t>I</a:t>
            </a:r>
            <a:endParaRPr lang="id-ID"/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447800" y="2971800"/>
            <a:ext cx="1447800" cy="1143000"/>
            <a:chOff x="304800" y="3276600"/>
            <a:chExt cx="1447800" cy="1143000"/>
          </a:xfrm>
        </p:grpSpPr>
        <p:sp>
          <p:nvSpPr>
            <p:cNvPr id="29" name="Rounded Rectangle 28"/>
            <p:cNvSpPr/>
            <p:nvPr/>
          </p:nvSpPr>
          <p:spPr bwMode="auto">
            <a:xfrm>
              <a:off x="304800" y="3276600"/>
              <a:ext cx="1447800" cy="1143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4100" name="Object 14"/>
            <p:cNvGraphicFramePr>
              <a:graphicFrameLocks noChangeAspect="1"/>
            </p:cNvGraphicFramePr>
            <p:nvPr/>
          </p:nvGraphicFramePr>
          <p:xfrm>
            <a:off x="381000" y="3308350"/>
            <a:ext cx="1325563" cy="1111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577" name="Equation" r:id="rId3" imgW="469800" imgH="393480" progId="Equation.3">
                    <p:embed/>
                  </p:oleObj>
                </mc:Choice>
                <mc:Fallback>
                  <p:oleObj name="Equation" r:id="rId3" imgW="469800" imgH="39348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" y="3308350"/>
                          <a:ext cx="1325563" cy="1111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08" name="Rectangle 31"/>
          <p:cNvSpPr>
            <a:spLocks noChangeArrowheads="1"/>
          </p:cNvSpPr>
          <p:nvPr/>
        </p:nvSpPr>
        <p:spPr bwMode="auto">
          <a:xfrm>
            <a:off x="4335463" y="3124200"/>
            <a:ext cx="1308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>
                <a:solidFill>
                  <a:schemeClr val="tx1"/>
                </a:solidFill>
              </a:rPr>
              <a:t>dimana : </a:t>
            </a:r>
            <a:endParaRPr lang="id-ID"/>
          </a:p>
        </p:txBody>
      </p:sp>
      <p:sp>
        <p:nvSpPr>
          <p:cNvPr id="4109" name="Rectangle 32"/>
          <p:cNvSpPr>
            <a:spLocks noChangeArrowheads="1"/>
          </p:cNvSpPr>
          <p:nvPr/>
        </p:nvSpPr>
        <p:spPr bwMode="auto">
          <a:xfrm>
            <a:off x="4343400" y="3486150"/>
            <a:ext cx="358559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dirty="0">
                <a:solidFill>
                  <a:schemeClr val="tx1"/>
                </a:solidFill>
              </a:rPr>
              <a:t>W = Energi listrik ( Joule)</a:t>
            </a:r>
          </a:p>
          <a:p>
            <a:r>
              <a:rPr lang="id-ID" dirty="0">
                <a:solidFill>
                  <a:schemeClr val="tx1"/>
                </a:solidFill>
              </a:rPr>
              <a:t>t = waktu ( detik =</a:t>
            </a:r>
            <a:r>
              <a:rPr lang="id-ID" dirty="0" smtClean="0">
                <a:solidFill>
                  <a:schemeClr val="tx1"/>
                </a:solidFill>
              </a:rPr>
              <a:t>se</a:t>
            </a:r>
            <a:r>
              <a:rPr lang="en-US" dirty="0" err="1" smtClean="0">
                <a:solidFill>
                  <a:schemeClr val="tx1"/>
                </a:solidFill>
              </a:rPr>
              <a:t>cond</a:t>
            </a:r>
            <a:r>
              <a:rPr lang="id-ID" dirty="0" smtClean="0">
                <a:solidFill>
                  <a:schemeClr val="tx1"/>
                </a:solidFill>
              </a:rPr>
              <a:t>)</a:t>
            </a:r>
            <a:endParaRPr lang="id-ID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P = Daya listrik ( Joule/sekon = </a:t>
            </a:r>
            <a:r>
              <a:rPr lang="en-US" dirty="0" smtClean="0">
                <a:solidFill>
                  <a:schemeClr val="tx1"/>
                </a:solidFill>
              </a:rPr>
              <a:t>W</a:t>
            </a:r>
            <a:r>
              <a:rPr lang="id-ID" dirty="0" smtClean="0">
                <a:solidFill>
                  <a:schemeClr val="tx1"/>
                </a:solidFill>
              </a:rPr>
              <a:t>att</a:t>
            </a:r>
            <a:r>
              <a:rPr lang="id-ID" dirty="0">
                <a:solidFill>
                  <a:schemeClr val="tx1"/>
                </a:solidFill>
              </a:rPr>
              <a:t>)</a:t>
            </a:r>
            <a:endParaRPr lang="id-ID" dirty="0"/>
          </a:p>
        </p:txBody>
      </p:sp>
      <p:graphicFrame>
        <p:nvGraphicFramePr>
          <p:cNvPr id="4098" name="Object 15"/>
          <p:cNvGraphicFramePr>
            <a:graphicFrameLocks noChangeAspect="1"/>
          </p:cNvGraphicFramePr>
          <p:nvPr/>
        </p:nvGraphicFramePr>
        <p:xfrm>
          <a:off x="922338" y="4267200"/>
          <a:ext cx="261620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8" name="Equation" r:id="rId5" imgW="927000" imgH="393480" progId="Equation.3">
                  <p:embed/>
                </p:oleObj>
              </mc:Choice>
              <mc:Fallback>
                <p:oleObj name="Equation" r:id="rId5" imgW="92700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4267200"/>
                        <a:ext cx="2616200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1095364" y="5519758"/>
            <a:ext cx="1905000" cy="838200"/>
            <a:chOff x="914400" y="5334000"/>
            <a:chExt cx="1905000" cy="838200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914400" y="5334000"/>
              <a:ext cx="1905000" cy="838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4099" name="Object 17"/>
            <p:cNvGraphicFramePr>
              <a:graphicFrameLocks noChangeAspect="1"/>
            </p:cNvGraphicFramePr>
            <p:nvPr/>
          </p:nvGraphicFramePr>
          <p:xfrm>
            <a:off x="1309688" y="5481638"/>
            <a:ext cx="1146175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579" name="Equation" r:id="rId7" imgW="406080" imgH="203040" progId="Equation.3">
                    <p:embed/>
                  </p:oleObj>
                </mc:Choice>
                <mc:Fallback>
                  <p:oleObj name="Equation" r:id="rId7" imgW="406080" imgH="20304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9688" y="5481638"/>
                          <a:ext cx="1146175" cy="5730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7" name="Straight Arrow Connector 26"/>
          <p:cNvCxnSpPr/>
          <p:nvPr/>
        </p:nvCxnSpPr>
        <p:spPr>
          <a:xfrm>
            <a:off x="611560" y="1916832"/>
            <a:ext cx="3312368" cy="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28</a:t>
            </a:fld>
            <a:endParaRPr lang="id-ID"/>
          </a:p>
        </p:txBody>
      </p:sp>
      <p:pic>
        <p:nvPicPr>
          <p:cNvPr id="25" name="Picture 24" descr="Tel-U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Turunkan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 smtClean="0"/>
          </a:p>
          <a:p>
            <a:pPr lvl="1"/>
            <a:r>
              <a:rPr lang="en-US" dirty="0" smtClean="0"/>
              <a:t>Beda </a:t>
            </a:r>
            <a:r>
              <a:rPr lang="en-US" dirty="0" err="1" smtClean="0"/>
              <a:t>potensial</a:t>
            </a:r>
            <a:r>
              <a:rPr lang="en-US" dirty="0" smtClean="0"/>
              <a:t> /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formula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29</a:t>
            </a:fld>
            <a:endParaRPr lang="id-ID"/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928662" y="4857760"/>
            <a:ext cx="1447800" cy="1143000"/>
            <a:chOff x="-214338" y="5062550"/>
            <a:chExt cx="1447800" cy="1143000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-214338" y="5062550"/>
              <a:ext cx="1447800" cy="1143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7" name="Object 14"/>
            <p:cNvGraphicFramePr>
              <a:graphicFrameLocks noChangeAspect="1"/>
            </p:cNvGraphicFramePr>
            <p:nvPr/>
          </p:nvGraphicFramePr>
          <p:xfrm>
            <a:off x="-142900" y="5091122"/>
            <a:ext cx="1325563" cy="1111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31" name="Equation" r:id="rId3" imgW="469800" imgH="393480" progId="Equation.3">
                    <p:embed/>
                  </p:oleObj>
                </mc:Choice>
                <mc:Fallback>
                  <p:oleObj name="Equation" r:id="rId3" imgW="469800" imgH="39348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142900" y="5091122"/>
                          <a:ext cx="1325563" cy="1111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8" name="Picture 7" descr="Tel-U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Listrik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Listrik adalah bentuk energi karena adanya aliran elektron dan proton yang menghasilkan aliran muatan listrik</a:t>
            </a:r>
          </a:p>
          <a:p>
            <a:r>
              <a:rPr lang="id-ID" dirty="0" smtClean="0"/>
              <a:t>Muatan listrik tergantung pada aliran arus listrik yang merupakan aliran elektron-elektron dari terminal negatif ke terminal positif baterai</a:t>
            </a:r>
          </a:p>
          <a:p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3</a:t>
            </a:fld>
            <a:endParaRPr lang="id-ID"/>
          </a:p>
        </p:txBody>
      </p:sp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2743200"/>
            <a:ext cx="1905000" cy="838200"/>
            <a:chOff x="914400" y="5334000"/>
            <a:chExt cx="1905000" cy="838200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914400" y="5334000"/>
              <a:ext cx="1905000" cy="838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5128" name="Object 2"/>
            <p:cNvGraphicFramePr>
              <a:graphicFrameLocks noChangeAspect="1"/>
            </p:cNvGraphicFramePr>
            <p:nvPr/>
          </p:nvGraphicFramePr>
          <p:xfrm>
            <a:off x="1223938" y="5481638"/>
            <a:ext cx="1146175" cy="573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21" name="Equation" r:id="rId3" imgW="406080" imgH="203040" progId="Equation.3">
                    <p:embed/>
                  </p:oleObj>
                </mc:Choice>
                <mc:Fallback>
                  <p:oleObj name="Equation" r:id="rId3" imgW="406080" imgH="2030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3938" y="5481638"/>
                          <a:ext cx="1146175" cy="5730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dirty="0" smtClean="0"/>
              <a:t>Rumus-Rumus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009650" y="1524000"/>
          <a:ext cx="128905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2" name="Equation" r:id="rId5" imgW="457200" imgH="203040" progId="Equation.3">
                  <p:embed/>
                </p:oleObj>
              </mc:Choice>
              <mc:Fallback>
                <p:oleObj name="Equation" r:id="rId5" imgW="45720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1524000"/>
                        <a:ext cx="1289050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ight Brace 14"/>
          <p:cNvSpPr/>
          <p:nvPr/>
        </p:nvSpPr>
        <p:spPr bwMode="auto">
          <a:xfrm>
            <a:off x="2667000" y="1752600"/>
            <a:ext cx="457200" cy="1447800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3509963" y="2205038"/>
          <a:ext cx="182562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3" name="Equation" r:id="rId7" imgW="647640" imgH="203040" progId="Equation.3">
                  <p:embed/>
                </p:oleObj>
              </mc:Choice>
              <mc:Fallback>
                <p:oleObj name="Equation" r:id="rId7" imgW="64764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9963" y="2205038"/>
                        <a:ext cx="1825625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Left-Right Arrow 18"/>
          <p:cNvSpPr/>
          <p:nvPr/>
        </p:nvSpPr>
        <p:spPr bwMode="auto">
          <a:xfrm>
            <a:off x="5715000" y="2362200"/>
            <a:ext cx="533400" cy="228600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6553200" y="2133600"/>
            <a:ext cx="1828800" cy="685800"/>
            <a:chOff x="6553200" y="2057400"/>
            <a:chExt cx="1828800" cy="685800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6553200" y="2057400"/>
              <a:ext cx="1828800" cy="685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5127" name="Object 6"/>
            <p:cNvGraphicFramePr>
              <a:graphicFrameLocks noChangeAspect="1"/>
            </p:cNvGraphicFramePr>
            <p:nvPr/>
          </p:nvGraphicFramePr>
          <p:xfrm>
            <a:off x="6729413" y="2057400"/>
            <a:ext cx="1468437" cy="644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24" name="Equation" r:id="rId9" imgW="520560" imgH="228600" progId="Equation.3">
                    <p:embed/>
                  </p:oleObj>
                </mc:Choice>
                <mc:Fallback>
                  <p:oleObj name="Equation" r:id="rId9" imgW="520560" imgH="228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9413" y="2057400"/>
                          <a:ext cx="1468437" cy="644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124" name="Object 7"/>
          <p:cNvGraphicFramePr>
            <a:graphicFrameLocks noChangeAspect="1"/>
          </p:cNvGraphicFramePr>
          <p:nvPr/>
        </p:nvGraphicFramePr>
        <p:xfrm>
          <a:off x="1158875" y="4568825"/>
          <a:ext cx="966788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5" name="Equation" r:id="rId11" imgW="342720" imgH="393480" progId="Equation.3">
                  <p:embed/>
                </p:oleObj>
              </mc:Choice>
              <mc:Fallback>
                <p:oleObj name="Equation" r:id="rId11" imgW="34272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4568825"/>
                        <a:ext cx="966788" cy="1109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ight Brace 25"/>
          <p:cNvSpPr/>
          <p:nvPr/>
        </p:nvSpPr>
        <p:spPr bwMode="auto">
          <a:xfrm>
            <a:off x="2667000" y="3276600"/>
            <a:ext cx="228600" cy="1828800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125" name="Object 9"/>
          <p:cNvGraphicFramePr>
            <a:graphicFrameLocks noChangeAspect="1"/>
          </p:cNvGraphicFramePr>
          <p:nvPr/>
        </p:nvGraphicFramePr>
        <p:xfrm>
          <a:off x="3322638" y="3616325"/>
          <a:ext cx="1468437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6" name="Equation" r:id="rId13" imgW="520560" imgH="393480" progId="Equation.3">
                  <p:embed/>
                </p:oleObj>
              </mc:Choice>
              <mc:Fallback>
                <p:oleObj name="Equation" r:id="rId13" imgW="52056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638" y="3616325"/>
                        <a:ext cx="1468437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Left-Right Arrow 28"/>
          <p:cNvSpPr/>
          <p:nvPr/>
        </p:nvSpPr>
        <p:spPr bwMode="auto">
          <a:xfrm>
            <a:off x="5181600" y="3962400"/>
            <a:ext cx="1066800" cy="457200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6629400" y="3429000"/>
            <a:ext cx="1676400" cy="1295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126" name="Object 10"/>
          <p:cNvGraphicFramePr>
            <a:graphicFrameLocks noChangeAspect="1"/>
          </p:cNvGraphicFramePr>
          <p:nvPr/>
        </p:nvGraphicFramePr>
        <p:xfrm>
          <a:off x="6880225" y="3505200"/>
          <a:ext cx="1219200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7" name="Equation" r:id="rId15" imgW="431640" imgH="419040" progId="Equation.3">
                  <p:embed/>
                </p:oleObj>
              </mc:Choice>
              <mc:Fallback>
                <p:oleObj name="Equation" r:id="rId15" imgW="431640" imgH="419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0225" y="3505200"/>
                        <a:ext cx="1219200" cy="1182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30</a:t>
            </a:fld>
            <a:endParaRPr lang="id-ID"/>
          </a:p>
        </p:txBody>
      </p:sp>
      <p:pic>
        <p:nvPicPr>
          <p:cNvPr id="23" name="Picture 22" descr="Tel-U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7" name="Picture 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802" y="1393833"/>
            <a:ext cx="2667000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914400" y="1524000"/>
            <a:ext cx="16335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d-ID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 watt.220 V</a:t>
            </a:r>
            <a:endParaRPr lang="id-ID" sz="1800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703638" y="1362075"/>
          <a:ext cx="10604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9" name="Equation" r:id="rId4" imgW="431640" imgH="419040" progId="Equation.3">
                  <p:embed/>
                </p:oleObj>
              </mc:Choice>
              <mc:Fallback>
                <p:oleObj name="Equation" r:id="rId4" imgW="43164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3638" y="1362075"/>
                        <a:ext cx="106045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 bwMode="auto">
          <a:xfrm>
            <a:off x="2286000" y="4071942"/>
            <a:ext cx="8382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 bwMode="auto">
          <a:xfrm rot="5400000">
            <a:off x="1373188" y="4724400"/>
            <a:ext cx="608012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 rot="5400000">
            <a:off x="2630488" y="4533900"/>
            <a:ext cx="989012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>
            <a:off x="1828800" y="4722813"/>
            <a:ext cx="1143000" cy="1587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057400" y="4724400"/>
            <a:ext cx="8397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d-ID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110 V</a:t>
            </a:r>
            <a:endParaRPr lang="id-ID" dirty="0"/>
          </a:p>
        </p:txBody>
      </p:sp>
      <p:sp>
        <p:nvSpPr>
          <p:cNvPr id="26" name="Left-Right Arrow 25"/>
          <p:cNvSpPr/>
          <p:nvPr/>
        </p:nvSpPr>
        <p:spPr bwMode="auto">
          <a:xfrm>
            <a:off x="4953000" y="1704975"/>
            <a:ext cx="609600" cy="381000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5083175" y="2667000"/>
          <a:ext cx="2060575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0" name="Equation" r:id="rId6" imgW="838080" imgH="482400" progId="Equation.3">
                  <p:embed/>
                </p:oleObj>
              </mc:Choice>
              <mc:Fallback>
                <p:oleObj name="Equation" r:id="rId6" imgW="83808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3175" y="2667000"/>
                        <a:ext cx="2060575" cy="1185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4038600" y="4114800"/>
          <a:ext cx="4278313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1" name="Equation" r:id="rId8" imgW="1739880" imgH="469800" progId="Equation.3">
                  <p:embed/>
                </p:oleObj>
              </mc:Choice>
              <mc:Fallback>
                <p:oleObj name="Equation" r:id="rId8" imgW="1739880" imgH="469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114800"/>
                        <a:ext cx="4278313" cy="1154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6"/>
          <p:cNvGraphicFramePr>
            <a:graphicFrameLocks noChangeAspect="1"/>
          </p:cNvGraphicFramePr>
          <p:nvPr/>
        </p:nvGraphicFramePr>
        <p:xfrm>
          <a:off x="4867275" y="5486400"/>
          <a:ext cx="22796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2" name="Equation" r:id="rId10" imgW="927000" imgH="215640" progId="Equation.3">
                  <p:embed/>
                </p:oleObj>
              </mc:Choice>
              <mc:Fallback>
                <p:oleObj name="Equation" r:id="rId10" imgW="92700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5486400"/>
                        <a:ext cx="227965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dirty="0" smtClean="0"/>
              <a:t>Contoh Kasus 1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5867400" y="1295400"/>
            <a:ext cx="1981200" cy="1295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7174" name="Object 3"/>
          <p:cNvGraphicFramePr>
            <a:graphicFrameLocks noChangeAspect="1"/>
          </p:cNvGraphicFramePr>
          <p:nvPr/>
        </p:nvGraphicFramePr>
        <p:xfrm>
          <a:off x="5975350" y="1295400"/>
          <a:ext cx="1716088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3" name="Equation" r:id="rId12" imgW="698400" imgH="507960" progId="Equation.3">
                  <p:embed/>
                </p:oleObj>
              </mc:Choice>
              <mc:Fallback>
                <p:oleObj name="Equation" r:id="rId12" imgW="698400" imgH="507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5350" y="1295400"/>
                        <a:ext cx="1716088" cy="124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31</a:t>
            </a:fld>
            <a:endParaRPr lang="id-ID"/>
          </a:p>
        </p:txBody>
      </p:sp>
      <p:pic>
        <p:nvPicPr>
          <p:cNvPr id="22" name="Picture 21" descr="Tel-U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dirty="0" smtClean="0"/>
              <a:t>Contoh Kasus 2</a:t>
            </a:r>
          </a:p>
        </p:txBody>
      </p:sp>
      <p:pic>
        <p:nvPicPr>
          <p:cNvPr id="6148" name="Picture 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85860"/>
            <a:ext cx="3581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le 26"/>
          <p:cNvSpPr/>
          <p:nvPr/>
        </p:nvSpPr>
        <p:spPr>
          <a:xfrm>
            <a:off x="1371600" y="1524000"/>
            <a:ext cx="17780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d-ID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 watt.220 V</a:t>
            </a:r>
            <a:endParaRPr lang="id-ID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2928926" y="1712900"/>
            <a:ext cx="785818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071538" y="1214422"/>
            <a:ext cx="245451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d-ID" sz="2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Apa arti tulisan ini?</a:t>
            </a:r>
            <a:endParaRPr lang="id-ID" sz="2200" b="1" dirty="0">
              <a:solidFill>
                <a:schemeClr val="accent3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810000" y="1643612"/>
            <a:ext cx="5334000" cy="3785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id-ID" sz="2400" dirty="0">
                <a:solidFill>
                  <a:schemeClr val="tx1"/>
                </a:solidFill>
              </a:rPr>
              <a:t>Lampu menyala dengan baik bila </a:t>
            </a:r>
          </a:p>
          <a:p>
            <a:pPr marL="457200" indent="-457200">
              <a:defRPr/>
            </a:pPr>
            <a:r>
              <a:rPr lang="id-ID" sz="2400" dirty="0">
                <a:solidFill>
                  <a:schemeClr val="tx1"/>
                </a:solidFill>
              </a:rPr>
              <a:t>       dihubungkan dengan tegangan 220 </a:t>
            </a:r>
            <a:r>
              <a:rPr lang="en-US" sz="2400" dirty="0" smtClean="0">
                <a:solidFill>
                  <a:schemeClr val="tx1"/>
                </a:solidFill>
              </a:rPr>
              <a:t>V</a:t>
            </a:r>
            <a:r>
              <a:rPr lang="id-ID" sz="2400" dirty="0" smtClean="0">
                <a:solidFill>
                  <a:schemeClr val="tx1"/>
                </a:solidFill>
              </a:rPr>
              <a:t>olt </a:t>
            </a:r>
            <a:endParaRPr lang="id-ID" sz="2400" dirty="0">
              <a:solidFill>
                <a:schemeClr val="tx1"/>
              </a:solidFill>
            </a:endParaRPr>
          </a:p>
          <a:p>
            <a:pPr marL="457200" indent="-457200">
              <a:buFontTx/>
              <a:buAutoNum type="arabicPeriod" startAt="2"/>
              <a:defRPr/>
            </a:pPr>
            <a:r>
              <a:rPr lang="id-ID" sz="2400" dirty="0">
                <a:solidFill>
                  <a:schemeClr val="tx1"/>
                </a:solidFill>
              </a:rPr>
              <a:t>Lampu memakan daya listrik 11 watt bila </a:t>
            </a:r>
            <a:r>
              <a:rPr lang="id-ID" sz="2400" dirty="0" smtClean="0">
                <a:solidFill>
                  <a:schemeClr val="tx1"/>
                </a:solidFill>
              </a:rPr>
              <a:t>dihub</a:t>
            </a:r>
            <a:r>
              <a:rPr lang="en-US" sz="2400" dirty="0" smtClean="0">
                <a:solidFill>
                  <a:schemeClr val="tx1"/>
                </a:solidFill>
              </a:rPr>
              <a:t>u</a:t>
            </a:r>
            <a:r>
              <a:rPr lang="id-ID" sz="2400" dirty="0" smtClean="0">
                <a:solidFill>
                  <a:schemeClr val="tx1"/>
                </a:solidFill>
              </a:rPr>
              <a:t>ngkan </a:t>
            </a:r>
            <a:r>
              <a:rPr lang="id-ID" sz="2400" dirty="0">
                <a:solidFill>
                  <a:schemeClr val="tx1"/>
                </a:solidFill>
              </a:rPr>
              <a:t>dengan tegangan 220 </a:t>
            </a:r>
            <a:r>
              <a:rPr lang="en-US" sz="2400" dirty="0" smtClean="0">
                <a:solidFill>
                  <a:schemeClr val="tx1"/>
                </a:solidFill>
              </a:rPr>
              <a:t>V</a:t>
            </a:r>
            <a:r>
              <a:rPr lang="id-ID" sz="2400" dirty="0" smtClean="0">
                <a:solidFill>
                  <a:schemeClr val="tx1"/>
                </a:solidFill>
              </a:rPr>
              <a:t>olt</a:t>
            </a:r>
            <a:endParaRPr lang="id-ID" sz="2400" dirty="0">
              <a:solidFill>
                <a:schemeClr val="tx1"/>
              </a:solidFill>
            </a:endParaRPr>
          </a:p>
          <a:p>
            <a:pPr marL="457200" indent="-457200">
              <a:buFontTx/>
              <a:buAutoNum type="arabicPeriod" startAt="2"/>
              <a:defRPr/>
            </a:pPr>
            <a:r>
              <a:rPr lang="id-ID" sz="2400" dirty="0">
                <a:solidFill>
                  <a:schemeClr val="tx1"/>
                </a:solidFill>
              </a:rPr>
              <a:t>Hambatan listrik lampu </a:t>
            </a:r>
          </a:p>
          <a:p>
            <a:pPr marL="457200" indent="-457200">
              <a:buFontTx/>
              <a:buAutoNum type="arabicPeriod" startAt="2"/>
              <a:defRPr/>
            </a:pPr>
            <a:endParaRPr lang="id-ID" sz="1800" dirty="0">
              <a:solidFill>
                <a:schemeClr val="tx1"/>
              </a:solidFill>
            </a:endParaRPr>
          </a:p>
          <a:p>
            <a:pPr marL="457200" indent="-457200">
              <a:buFontTx/>
              <a:buAutoNum type="arabicPeriod" startAt="2"/>
              <a:defRPr/>
            </a:pPr>
            <a:endParaRPr lang="id-ID" sz="1800" dirty="0">
              <a:solidFill>
                <a:schemeClr val="tx1"/>
              </a:solidFill>
            </a:endParaRPr>
          </a:p>
          <a:p>
            <a:pPr marL="457200" indent="-457200">
              <a:buFontTx/>
              <a:buAutoNum type="arabicPeriod" startAt="2"/>
              <a:defRPr/>
            </a:pPr>
            <a:endParaRPr lang="id-ID" sz="1800" dirty="0">
              <a:solidFill>
                <a:schemeClr val="tx1"/>
              </a:solidFill>
            </a:endParaRPr>
          </a:p>
          <a:p>
            <a:pPr marL="457200" indent="-457200">
              <a:defRPr/>
            </a:pPr>
            <a:endParaRPr lang="id-ID" sz="18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71802" y="5715016"/>
            <a:ext cx="5791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d-ID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Bila dihubungkan dengan tegangan 110 volt, berapakah daya listrik yang digunakan ?</a:t>
            </a:r>
            <a:endParaRPr lang="id-ID" sz="2400" dirty="0"/>
          </a:p>
        </p:txBody>
      </p:sp>
      <p:graphicFrame>
        <p:nvGraphicFramePr>
          <p:cNvPr id="6146" name="Object 9"/>
          <p:cNvGraphicFramePr>
            <a:graphicFrameLocks noChangeAspect="1"/>
          </p:cNvGraphicFramePr>
          <p:nvPr/>
        </p:nvGraphicFramePr>
        <p:xfrm>
          <a:off x="4406932" y="4341825"/>
          <a:ext cx="47371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5" name="Equation" r:id="rId4" imgW="2273040" imgH="419040" progId="Equation.3">
                  <p:embed/>
                </p:oleObj>
              </mc:Choice>
              <mc:Fallback>
                <p:oleObj name="Equation" r:id="rId4" imgW="2273040" imgH="419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932" y="4341825"/>
                        <a:ext cx="47371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32</a:t>
            </a:fld>
            <a:endParaRPr lang="id-ID"/>
          </a:p>
        </p:txBody>
      </p:sp>
      <p:pic>
        <p:nvPicPr>
          <p:cNvPr id="13" name="Picture 12" descr="Tel-U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allAtOnce"/>
      <p:bldP spid="40" grpId="0" build="allAtOnce" animBg="1"/>
      <p:bldP spid="41" grpId="0" build="allAtOnce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848600" cy="563563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Hubungan Satuan Energi </a:t>
            </a:r>
            <a:br>
              <a:rPr lang="id-ID" dirty="0" smtClean="0"/>
            </a:br>
            <a:r>
              <a:rPr lang="id-ID" dirty="0" smtClean="0"/>
              <a:t>dan Daya 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1556792"/>
            <a:ext cx="8064896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id-ID" sz="2400" dirty="0" smtClean="0">
                <a:solidFill>
                  <a:schemeClr val="tx1"/>
                </a:solidFill>
              </a:rPr>
              <a:t>Daya listrik dalam </a:t>
            </a:r>
            <a:r>
              <a:rPr lang="id-ID" sz="2400" dirty="0">
                <a:solidFill>
                  <a:schemeClr val="tx1"/>
                </a:solidFill>
              </a:rPr>
              <a:t>satuan sistem internasional (SI) </a:t>
            </a:r>
            <a:r>
              <a:rPr lang="id-ID" sz="2400" dirty="0" smtClean="0">
                <a:solidFill>
                  <a:schemeClr val="tx1"/>
                </a:solidFill>
              </a:rPr>
              <a:t> adalah </a:t>
            </a:r>
            <a:r>
              <a:rPr lang="en-US" sz="2400" dirty="0" smtClean="0">
                <a:solidFill>
                  <a:schemeClr val="tx1"/>
                </a:solidFill>
              </a:rPr>
              <a:t>W</a:t>
            </a:r>
            <a:r>
              <a:rPr lang="id-ID" sz="2400" dirty="0" smtClean="0">
                <a:solidFill>
                  <a:schemeClr val="tx1"/>
                </a:solidFill>
              </a:rPr>
              <a:t>att</a:t>
            </a:r>
            <a:endParaRPr lang="id-ID" sz="2400" dirty="0"/>
          </a:p>
        </p:txBody>
      </p:sp>
      <p:sp>
        <p:nvSpPr>
          <p:cNvPr id="7" name="Rectangle 6"/>
          <p:cNvSpPr/>
          <p:nvPr/>
        </p:nvSpPr>
        <p:spPr>
          <a:xfrm>
            <a:off x="3124200" y="2286000"/>
            <a:ext cx="16002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>
              <a:defRPr/>
            </a:pPr>
            <a:r>
              <a:rPr lang="id-ID" sz="2400" dirty="0">
                <a:solidFill>
                  <a:schemeClr val="tx1"/>
                </a:solidFill>
              </a:rPr>
              <a:t>W = P x t </a:t>
            </a:r>
            <a:endParaRPr lang="id-ID" sz="24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90600" y="3306763"/>
          <a:ext cx="76200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1111250"/>
                <a:gridCol w="3968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Daya (P)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Waktu (t)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tx1"/>
                          </a:solidFill>
                        </a:rPr>
                        <a:t>Energi (W)</a:t>
                      </a:r>
                      <a:endParaRPr lang="id-ID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Watt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detik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Joule (J)</a:t>
                      </a:r>
                      <a:endParaRPr lang="id-ID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</a:t>
                      </a:r>
                      <a:r>
                        <a:rPr lang="id-ID" sz="2400" dirty="0" smtClean="0"/>
                        <a:t>att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Jam 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Watt.jam (wj) = </a:t>
                      </a:r>
                      <a:r>
                        <a:rPr lang="en-US" sz="2400" dirty="0" smtClean="0"/>
                        <a:t>W</a:t>
                      </a:r>
                      <a:r>
                        <a:rPr lang="id-ID" sz="2400" dirty="0" smtClean="0"/>
                        <a:t>att.hour</a:t>
                      </a:r>
                      <a:r>
                        <a:rPr lang="id-ID" sz="2400" baseline="0" dirty="0" smtClean="0"/>
                        <a:t> (Wh)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990600" y="2906713"/>
            <a:ext cx="28194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defRPr/>
            </a:pPr>
            <a:r>
              <a:rPr lang="id-ID" sz="2400" dirty="0">
                <a:solidFill>
                  <a:schemeClr val="tx1"/>
                </a:solidFill>
              </a:rPr>
              <a:t>Tabel Satuan  </a:t>
            </a:r>
            <a:endParaRPr lang="id-ID" sz="2400" dirty="0"/>
          </a:p>
        </p:txBody>
      </p:sp>
      <p:sp>
        <p:nvSpPr>
          <p:cNvPr id="16" name="Rectangle 15"/>
          <p:cNvSpPr/>
          <p:nvPr/>
        </p:nvSpPr>
        <p:spPr>
          <a:xfrm>
            <a:off x="971600" y="5517232"/>
            <a:ext cx="50292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defRPr/>
            </a:pPr>
            <a:r>
              <a:rPr lang="id-ID" sz="2400" dirty="0">
                <a:solidFill>
                  <a:schemeClr val="tx1"/>
                </a:solidFill>
              </a:rPr>
              <a:t>1000 Wj (Wh)= 1kWj (kWh)  </a:t>
            </a:r>
            <a:endParaRPr lang="id-ID" sz="2400" dirty="0"/>
          </a:p>
        </p:txBody>
      </p:sp>
      <p:sp>
        <p:nvSpPr>
          <p:cNvPr id="17" name="Rectangle 16"/>
          <p:cNvSpPr/>
          <p:nvPr/>
        </p:nvSpPr>
        <p:spPr>
          <a:xfrm>
            <a:off x="899592" y="6093296"/>
            <a:ext cx="64770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defRPr/>
            </a:pPr>
            <a:r>
              <a:rPr lang="id-ID" sz="2400" dirty="0">
                <a:solidFill>
                  <a:schemeClr val="tx1"/>
                </a:solidFill>
              </a:rPr>
              <a:t>1Wh= </a:t>
            </a:r>
            <a:r>
              <a:rPr lang="id-ID" sz="24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W</a:t>
            </a:r>
            <a:r>
              <a:rPr lang="id-ID" sz="2400" dirty="0" smtClean="0">
                <a:solidFill>
                  <a:schemeClr val="tx1"/>
                </a:solidFill>
              </a:rPr>
              <a:t>att</a:t>
            </a:r>
            <a:r>
              <a:rPr lang="id-ID" sz="2400" dirty="0">
                <a:solidFill>
                  <a:schemeClr val="tx1"/>
                </a:solidFill>
              </a:rPr>
              <a:t>. 3600 detik = 3600 </a:t>
            </a:r>
            <a:r>
              <a:rPr lang="en-US" sz="2400" dirty="0" smtClean="0">
                <a:solidFill>
                  <a:schemeClr val="tx1"/>
                </a:solidFill>
              </a:rPr>
              <a:t>J</a:t>
            </a:r>
            <a:r>
              <a:rPr lang="id-ID" sz="2400" dirty="0" smtClean="0">
                <a:solidFill>
                  <a:schemeClr val="tx1"/>
                </a:solidFill>
              </a:rPr>
              <a:t>oule  </a:t>
            </a:r>
            <a:endParaRPr lang="id-ID" sz="2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33</a:t>
            </a:fld>
            <a:endParaRPr lang="id-ID"/>
          </a:p>
        </p:txBody>
      </p:sp>
      <p:pic>
        <p:nvPicPr>
          <p:cNvPr id="12" name="Picture 11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34</a:t>
            </a:fld>
            <a:endParaRPr lang="id-ID"/>
          </a:p>
        </p:txBody>
      </p:sp>
      <p:pic>
        <p:nvPicPr>
          <p:cNvPr id="1054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9"/>
            <a:ext cx="3312368" cy="2536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58" y="1340768"/>
            <a:ext cx="380202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48478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10909" y="147180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4221088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L1 = 20 </a:t>
            </a:r>
            <a:r>
              <a:rPr lang="el-GR" dirty="0" smtClean="0"/>
              <a:t>Ω</a:t>
            </a:r>
            <a:r>
              <a:rPr lang="en-US" dirty="0" smtClean="0"/>
              <a:t>, L2 =  10 </a:t>
            </a:r>
            <a:r>
              <a:rPr lang="el-GR" dirty="0" smtClean="0"/>
              <a:t>Ω</a:t>
            </a:r>
            <a:r>
              <a:rPr lang="en-US" dirty="0" smtClean="0"/>
              <a:t>, L3 = 15 </a:t>
            </a:r>
            <a:r>
              <a:rPr lang="el-GR" dirty="0" smtClean="0"/>
              <a:t>Ω</a:t>
            </a:r>
            <a:r>
              <a:rPr lang="en-US" dirty="0" smtClean="0"/>
              <a:t>, L4= 20 </a:t>
            </a:r>
            <a:r>
              <a:rPr lang="el-GR" dirty="0" smtClean="0"/>
              <a:t>Ω</a:t>
            </a:r>
            <a:endParaRPr lang="en-US" dirty="0"/>
          </a:p>
          <a:p>
            <a:r>
              <a:rPr lang="en-US" dirty="0" err="1" smtClean="0"/>
              <a:t>Berapakah</a:t>
            </a:r>
            <a:r>
              <a:rPr lang="en-US" dirty="0" smtClean="0"/>
              <a:t> :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 total </a:t>
            </a:r>
            <a:r>
              <a:rPr lang="en-US" dirty="0" err="1" smtClean="0"/>
              <a:t>lampunya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76056" y="4221088"/>
            <a:ext cx="38505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Jika</a:t>
            </a:r>
            <a:r>
              <a:rPr lang="en-US" dirty="0"/>
              <a:t> L1 = 20 </a:t>
            </a:r>
            <a:r>
              <a:rPr lang="el-GR" dirty="0"/>
              <a:t>Ω</a:t>
            </a:r>
            <a:r>
              <a:rPr lang="en-US" dirty="0"/>
              <a:t>, L2 =  10 </a:t>
            </a:r>
            <a:r>
              <a:rPr lang="el-GR" dirty="0"/>
              <a:t>Ω</a:t>
            </a:r>
            <a:r>
              <a:rPr lang="en-US" dirty="0"/>
              <a:t>, L3 = 15 </a:t>
            </a:r>
            <a:r>
              <a:rPr lang="el-GR" dirty="0"/>
              <a:t>Ω</a:t>
            </a:r>
            <a:r>
              <a:rPr lang="en-US" dirty="0"/>
              <a:t>, L4= 20 </a:t>
            </a:r>
            <a:r>
              <a:rPr lang="el-GR" dirty="0"/>
              <a:t>Ω</a:t>
            </a:r>
            <a:r>
              <a:rPr lang="en-US" dirty="0"/>
              <a:t>, L5=25</a:t>
            </a:r>
            <a:r>
              <a:rPr lang="el-GR" dirty="0"/>
              <a:t>Ω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Berapakah</a:t>
            </a:r>
            <a:r>
              <a:rPr lang="en-US" dirty="0"/>
              <a:t> :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 total </a:t>
            </a:r>
            <a:r>
              <a:rPr lang="en-US" dirty="0" err="1"/>
              <a:t>lampunya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27984" y="1160748"/>
            <a:ext cx="144016" cy="5112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el-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169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35</a:t>
            </a:fld>
            <a:endParaRPr lang="id-ID"/>
          </a:p>
        </p:txBody>
      </p:sp>
      <p:pic>
        <p:nvPicPr>
          <p:cNvPr id="5" name="Picture 4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pic>
        <p:nvPicPr>
          <p:cNvPr id="1064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42386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191683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24128" y="2492896"/>
            <a:ext cx="33123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smtClean="0"/>
              <a:t>R1 </a:t>
            </a:r>
            <a:r>
              <a:rPr lang="en-US" dirty="0"/>
              <a:t>= </a:t>
            </a:r>
            <a:r>
              <a:rPr lang="en-US" dirty="0" smtClean="0"/>
              <a:t>2 </a:t>
            </a:r>
            <a:r>
              <a:rPr lang="el-GR" dirty="0"/>
              <a:t>Ω</a:t>
            </a:r>
            <a:r>
              <a:rPr lang="en-US" dirty="0"/>
              <a:t>, </a:t>
            </a:r>
            <a:r>
              <a:rPr lang="en-US" dirty="0" smtClean="0"/>
              <a:t>R2 </a:t>
            </a:r>
            <a:r>
              <a:rPr lang="en-US" dirty="0"/>
              <a:t>=  </a:t>
            </a:r>
            <a:r>
              <a:rPr lang="en-US" dirty="0" smtClean="0"/>
              <a:t>4 </a:t>
            </a:r>
            <a:r>
              <a:rPr lang="el-GR" dirty="0"/>
              <a:t>Ω</a:t>
            </a:r>
            <a:r>
              <a:rPr lang="en-US" dirty="0"/>
              <a:t>, </a:t>
            </a:r>
            <a:r>
              <a:rPr lang="en-US" dirty="0" smtClean="0"/>
              <a:t>R3 </a:t>
            </a:r>
            <a:r>
              <a:rPr lang="en-US" dirty="0"/>
              <a:t>= </a:t>
            </a:r>
            <a:r>
              <a:rPr lang="en-US" dirty="0" smtClean="0"/>
              <a:t>8 </a:t>
            </a:r>
            <a:r>
              <a:rPr lang="el-GR" dirty="0"/>
              <a:t>Ω</a:t>
            </a:r>
            <a:r>
              <a:rPr lang="en-US" dirty="0"/>
              <a:t>, </a:t>
            </a:r>
            <a:r>
              <a:rPr lang="en-US" dirty="0" smtClean="0"/>
              <a:t>R4</a:t>
            </a:r>
            <a:r>
              <a:rPr lang="en-US" dirty="0"/>
              <a:t>= </a:t>
            </a:r>
            <a:r>
              <a:rPr lang="en-US" dirty="0" smtClean="0"/>
              <a:t>16 </a:t>
            </a:r>
            <a:r>
              <a:rPr lang="el-GR" dirty="0" smtClean="0"/>
              <a:t>Ω</a:t>
            </a:r>
            <a:r>
              <a:rPr lang="en-US" dirty="0" smtClean="0"/>
              <a:t>, R5= </a:t>
            </a:r>
            <a:r>
              <a:rPr lang="en-US" dirty="0"/>
              <a:t>20 </a:t>
            </a:r>
            <a:r>
              <a:rPr lang="el-GR" dirty="0"/>
              <a:t>Ω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Berapakah</a:t>
            </a:r>
            <a:r>
              <a:rPr lang="en-US" dirty="0"/>
              <a:t> :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 total </a:t>
            </a:r>
            <a:r>
              <a:rPr lang="en-US" dirty="0" err="1"/>
              <a:t>lampunya</a:t>
            </a:r>
            <a:endParaRPr lang="en-US" dirty="0"/>
          </a:p>
        </p:txBody>
      </p:sp>
      <p:pic>
        <p:nvPicPr>
          <p:cNvPr id="1064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653136"/>
            <a:ext cx="21431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91484" y="479715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076056" y="4752672"/>
            <a:ext cx="33123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Berapakah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R1, R2, R3, R4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Berapakah</a:t>
            </a:r>
            <a:r>
              <a:rPr lang="en-US" dirty="0"/>
              <a:t> :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 total 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resistor di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359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4" y="3145240"/>
            <a:ext cx="8229600" cy="57606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penghantar</a:t>
            </a:r>
            <a:r>
              <a:rPr lang="en-US" dirty="0"/>
              <a:t> </a:t>
            </a:r>
            <a:r>
              <a:rPr lang="en-US" dirty="0" err="1"/>
              <a:t>mengalir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0,75 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110 volt.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penghantar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36</a:t>
            </a:fld>
            <a:endParaRPr lang="id-ID"/>
          </a:p>
        </p:txBody>
      </p:sp>
      <p:sp>
        <p:nvSpPr>
          <p:cNvPr id="6" name="AutoShape 4" descr="https://encrypted-tbn3.gstatic.com/images?q=tbn:ANd9GcSWjPOQ3NnZ5uZ7Ix7oZzNbGYIpszjoFQ_9b23nQApYuNrM0sda"/>
          <p:cNvSpPr>
            <a:spLocks noChangeAspect="1" noChangeArrowheads="1"/>
          </p:cNvSpPr>
          <p:nvPr/>
        </p:nvSpPr>
        <p:spPr bwMode="auto">
          <a:xfrm>
            <a:off x="155575" y="-457200"/>
            <a:ext cx="40671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49" y="1628800"/>
            <a:ext cx="521788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802243" y="1667912"/>
            <a:ext cx="323425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Berapakah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 total 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resistor di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R1, R2, R3, R4, R5, R6, R7, R8 = 2 ohm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1464" y="155679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5575" y="3198167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9427" y="3831431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5 </a:t>
            </a:r>
            <a:r>
              <a:rPr lang="en-US" dirty="0" err="1"/>
              <a:t>lampu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100 watt, </a:t>
            </a:r>
            <a:r>
              <a:rPr lang="en-US" dirty="0" err="1"/>
              <a:t>menyala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5 jam </a:t>
            </a:r>
            <a:r>
              <a:rPr lang="en-US" dirty="0" err="1"/>
              <a:t>sehari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TV 150 watt </a:t>
            </a:r>
            <a:r>
              <a:rPr lang="en-US" dirty="0" err="1"/>
              <a:t>menyala</a:t>
            </a:r>
            <a:r>
              <a:rPr lang="en-US" dirty="0"/>
              <a:t> 6 jam </a:t>
            </a:r>
            <a:r>
              <a:rPr lang="en-US" dirty="0" err="1"/>
              <a:t>sehari</a:t>
            </a:r>
            <a:r>
              <a:rPr lang="en-US" dirty="0"/>
              <a:t>.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kWh </a:t>
            </a:r>
            <a:r>
              <a:rPr lang="en-US" dirty="0" err="1"/>
              <a:t>Rp</a:t>
            </a:r>
            <a:r>
              <a:rPr lang="en-US" dirty="0"/>
              <a:t> 500,00.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(30 </a:t>
            </a:r>
            <a:r>
              <a:rPr lang="en-US" dirty="0" err="1"/>
              <a:t>hari</a:t>
            </a:r>
            <a:r>
              <a:rPr lang="en-US" dirty="0"/>
              <a:t>) </a:t>
            </a:r>
            <a:r>
              <a:rPr lang="en-US" dirty="0" err="1"/>
              <a:t>adalah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5109" y="393305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95868" y="4941168"/>
            <a:ext cx="84481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seterika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yang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mengalirkan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0,5 ampere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440 ohm.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seterika</a:t>
            </a:r>
            <a:r>
              <a:rPr lang="en-US" dirty="0"/>
              <a:t> </a:t>
            </a:r>
            <a:r>
              <a:rPr lang="en-US" dirty="0" err="1"/>
              <a:t>dipasang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30 </a:t>
            </a:r>
            <a:r>
              <a:rPr lang="en-US" dirty="0" err="1"/>
              <a:t>menit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hitunglah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a. </a:t>
            </a:r>
            <a:r>
              <a:rPr lang="en-US" dirty="0" err="1"/>
              <a:t>tegangan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b.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c.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listrik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1461" y="494740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5837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Adel Sedra and Kenneth Smith. 1998. Microelectronics Circuits, 4th edition. Oxford University Press. New York.</a:t>
            </a:r>
          </a:p>
          <a:p>
            <a:r>
              <a:rPr lang="id-ID" dirty="0" smtClean="0"/>
              <a:t>Thomas L. Floyd and David M. Buchla. 2009. Electronics Fundamentals: Circuits, Devices &amp; Applications (8th Edition). Prentice-Hall.</a:t>
            </a:r>
          </a:p>
          <a:p>
            <a:r>
              <a:rPr lang="id-ID" dirty="0" smtClean="0"/>
              <a:t>Electrical &amp; electronic system pearson education limited 2004</a:t>
            </a:r>
          </a:p>
          <a:p>
            <a:r>
              <a:rPr lang="en-US" dirty="0" err="1" smtClean="0"/>
              <a:t>Jetking</a:t>
            </a:r>
            <a:r>
              <a:rPr lang="en-US" dirty="0" smtClean="0"/>
              <a:t> </a:t>
            </a:r>
            <a:r>
              <a:rPr lang="en-US" dirty="0" err="1" smtClean="0"/>
              <a:t>Infotrain</a:t>
            </a:r>
            <a:r>
              <a:rPr lang="en-US" dirty="0" smtClean="0"/>
              <a:t> Ltd</a:t>
            </a:r>
            <a:r>
              <a:rPr lang="id-ID" dirty="0" smtClean="0"/>
              <a:t> 2010</a:t>
            </a:r>
            <a:endParaRPr lang="en-US" dirty="0" smtClean="0"/>
          </a:p>
          <a:p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37</a:t>
            </a:fld>
            <a:endParaRPr lang="id-ID"/>
          </a:p>
        </p:txBody>
      </p:sp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Listrik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i="1" dirty="0" smtClean="0"/>
              <a:t>Potensial listrik </a:t>
            </a:r>
            <a:r>
              <a:rPr lang="id-ID" dirty="0" smtClean="0"/>
              <a:t>adalah berpindahnya unit muatan listrik dari satu titik ke titik lain</a:t>
            </a:r>
            <a:endParaRPr lang="en-US" dirty="0" smtClean="0"/>
          </a:p>
          <a:p>
            <a:endParaRPr lang="id-ID" dirty="0" smtClean="0"/>
          </a:p>
          <a:p>
            <a:r>
              <a:rPr lang="id-ID" b="1" i="1" dirty="0" smtClean="0"/>
              <a:t>Medan listrik </a:t>
            </a:r>
            <a:r>
              <a:rPr lang="id-ID" dirty="0" smtClean="0"/>
              <a:t>adalah ruang yang dikelilingi oleh partikel bermuatan listrik</a:t>
            </a:r>
            <a:endParaRPr lang="en-US" dirty="0" smtClean="0"/>
          </a:p>
          <a:p>
            <a:endParaRPr lang="id-ID" dirty="0" smtClean="0"/>
          </a:p>
          <a:p>
            <a:r>
              <a:rPr lang="id-ID" dirty="0" smtClean="0"/>
              <a:t>Interaksi partikel bermuatan menghasilkan medan elektromagnetik</a:t>
            </a:r>
          </a:p>
          <a:p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4</a:t>
            </a:fld>
            <a:endParaRPr lang="id-ID"/>
          </a:p>
        </p:txBody>
      </p:sp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T</a:t>
            </a:r>
            <a:r>
              <a:rPr lang="id-ID" sz="3400" dirty="0" smtClean="0"/>
              <a:t>egangan dan Arus</a:t>
            </a:r>
            <a:endParaRPr lang="id-ID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85000" lnSpcReduction="20000"/>
          </a:bodyPr>
          <a:lstStyle/>
          <a:p>
            <a:r>
              <a:rPr lang="id-ID" b="1" i="1" dirty="0" smtClean="0"/>
              <a:t>Tegangan listrik </a:t>
            </a:r>
            <a:r>
              <a:rPr lang="id-ID" dirty="0" smtClean="0"/>
              <a:t>dapat didefinisikan sebagai ukuran beda potensial atau gaya gerak listrik</a:t>
            </a:r>
          </a:p>
          <a:p>
            <a:pPr lvl="1"/>
            <a:r>
              <a:rPr lang="id-ID" dirty="0" smtClean="0"/>
              <a:t>Tegangan diukur dengan menggunakan alat ukur voltmeter. </a:t>
            </a:r>
          </a:p>
          <a:p>
            <a:pPr lvl="1"/>
            <a:r>
              <a:rPr lang="id-ID" dirty="0" smtClean="0"/>
              <a:t>Satuan tegangan adalah </a:t>
            </a:r>
            <a:r>
              <a:rPr lang="en-US" dirty="0" smtClean="0"/>
              <a:t>V</a:t>
            </a:r>
            <a:r>
              <a:rPr lang="id-ID" dirty="0" smtClean="0"/>
              <a:t>olt </a:t>
            </a:r>
          </a:p>
          <a:p>
            <a:pPr lvl="1"/>
            <a:r>
              <a:rPr lang="id-ID" dirty="0" smtClean="0"/>
              <a:t>Simbol "V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v</a:t>
            </a:r>
            <a:r>
              <a:rPr lang="id-ID" dirty="0" smtClean="0"/>
              <a:t>“</a:t>
            </a:r>
            <a:endParaRPr lang="en-US" dirty="0" smtClean="0"/>
          </a:p>
          <a:p>
            <a:pPr lvl="1"/>
            <a:endParaRPr lang="id-ID" dirty="0" smtClean="0"/>
          </a:p>
          <a:p>
            <a:r>
              <a:rPr lang="id-ID" b="1" i="1" dirty="0" smtClean="0"/>
              <a:t>Arus listrik </a:t>
            </a:r>
            <a:r>
              <a:rPr lang="id-ID" dirty="0" smtClean="0"/>
              <a:t>didefinisikan sebagai aliran muatan listrik dari satu titik ke titik lain</a:t>
            </a:r>
          </a:p>
          <a:p>
            <a:pPr lvl="1"/>
            <a:r>
              <a:rPr lang="id-ID" dirty="0" smtClean="0"/>
              <a:t>Arus  diukur dengan menggunakan alat ukur </a:t>
            </a:r>
            <a:r>
              <a:rPr lang="en-US" dirty="0" err="1" smtClean="0"/>
              <a:t>amperemeter</a:t>
            </a:r>
            <a:r>
              <a:rPr lang="en-US" dirty="0" smtClean="0"/>
              <a:t>/</a:t>
            </a:r>
            <a:r>
              <a:rPr lang="id-ID" dirty="0" smtClean="0"/>
              <a:t>ammeter. </a:t>
            </a:r>
          </a:p>
          <a:p>
            <a:pPr lvl="1"/>
            <a:r>
              <a:rPr lang="id-ID" dirty="0" smtClean="0"/>
              <a:t>Satuan arus adalah </a:t>
            </a:r>
            <a:r>
              <a:rPr lang="en-US" dirty="0" smtClean="0"/>
              <a:t>A</a:t>
            </a:r>
            <a:r>
              <a:rPr lang="id-ID" dirty="0" smtClean="0"/>
              <a:t>mpere</a:t>
            </a:r>
          </a:p>
          <a:p>
            <a:pPr lvl="1"/>
            <a:r>
              <a:rPr lang="id-ID" dirty="0" smtClean="0"/>
              <a:t>Simbol “</a:t>
            </a:r>
            <a:r>
              <a:rPr lang="en-US" dirty="0" err="1" smtClean="0"/>
              <a:t>i</a:t>
            </a:r>
            <a:r>
              <a:rPr lang="id-ID" dirty="0" smtClean="0"/>
              <a:t>"</a:t>
            </a:r>
          </a:p>
          <a:p>
            <a:pPr lvl="2"/>
            <a:endParaRPr lang="id-ID" dirty="0" smtClean="0"/>
          </a:p>
          <a:p>
            <a:pPr lvl="1"/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5</a:t>
            </a:fld>
            <a:endParaRPr lang="id-ID"/>
          </a:p>
        </p:txBody>
      </p:sp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Analogi </a:t>
            </a:r>
            <a:endParaRPr lang="id-ID" dirty="0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73239"/>
            <a:ext cx="3543300" cy="1441448"/>
          </a:xfrm>
        </p:spPr>
        <p:txBody>
          <a:bodyPr>
            <a:normAutofit/>
          </a:bodyPr>
          <a:lstStyle/>
          <a:p>
            <a:r>
              <a:rPr lang="id-ID" dirty="0" smtClean="0"/>
              <a:t>Rangkaian sederhana</a:t>
            </a:r>
            <a:endParaRPr lang="en-GB" dirty="0"/>
          </a:p>
        </p:txBody>
      </p:sp>
      <p:pic>
        <p:nvPicPr>
          <p:cNvPr id="203780" name="Picture 4" descr="C02NF0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448"/>
          <a:stretch>
            <a:fillRect/>
          </a:stretch>
        </p:blipFill>
        <p:spPr bwMode="auto">
          <a:xfrm>
            <a:off x="3642322" y="1071546"/>
            <a:ext cx="4858768" cy="2592403"/>
          </a:xfrm>
          <a:prstGeom prst="rect">
            <a:avLst/>
          </a:prstGeom>
          <a:noFill/>
        </p:spPr>
      </p:pic>
      <p:pic>
        <p:nvPicPr>
          <p:cNvPr id="203781" name="Picture 5" descr="C02NF0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72" y="4071942"/>
            <a:ext cx="5929322" cy="2668006"/>
          </a:xfrm>
          <a:prstGeom prst="rect">
            <a:avLst/>
          </a:prstGeom>
          <a:noFill/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14320" y="4572008"/>
            <a:ext cx="3543300" cy="14589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Analogi saluran air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6</a:t>
            </a:fld>
            <a:endParaRPr lang="id-ID"/>
          </a:p>
        </p:txBody>
      </p:sp>
      <p:pic>
        <p:nvPicPr>
          <p:cNvPr id="9" name="Picture 8" descr="Tel-U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3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3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build="p"/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Arus DC dan AC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Karakteristik nilai arus dalam rangkaian  listrik memiliki sifat </a:t>
            </a:r>
            <a:r>
              <a:rPr lang="id-ID" b="1" u="sng" dirty="0" smtClean="0"/>
              <a:t>konstan</a:t>
            </a:r>
            <a:r>
              <a:rPr lang="id-ID" dirty="0" smtClean="0"/>
              <a:t> atau juga </a:t>
            </a:r>
            <a:r>
              <a:rPr lang="id-ID" b="1" u="sng" dirty="0" smtClean="0"/>
              <a:t>berbeda terhadap waktu</a:t>
            </a:r>
            <a:endParaRPr lang="en-US" b="1" u="sng" dirty="0" smtClean="0"/>
          </a:p>
          <a:p>
            <a:endParaRPr lang="id-ID" dirty="0" smtClean="0"/>
          </a:p>
          <a:p>
            <a:r>
              <a:rPr lang="id-ID" dirty="0" smtClean="0"/>
              <a:t>Ketika nilai arus bervariasi terhadap waktu mereka dapat juga searah atau bolak-balik</a:t>
            </a:r>
            <a:endParaRPr lang="en-US" dirty="0" smtClean="0"/>
          </a:p>
          <a:p>
            <a:endParaRPr lang="id-ID" dirty="0" smtClean="0"/>
          </a:p>
          <a:p>
            <a:r>
              <a:rPr lang="id-ID" dirty="0" smtClean="0"/>
              <a:t>Ketika nilai arus yang mengalir dalam konduktor selalu mengalir dalam arah yang sama disebut arus searah/direct current (DC)</a:t>
            </a:r>
            <a:endParaRPr lang="en-US" dirty="0" smtClean="0"/>
          </a:p>
          <a:p>
            <a:endParaRPr lang="id-ID" dirty="0" smtClean="0"/>
          </a:p>
          <a:p>
            <a:r>
              <a:rPr lang="id-ID" dirty="0" smtClean="0"/>
              <a:t>Ketika nilai arah arus perubahan ini secara berkala (bolak-balik) maka disebut alternating current (AC)</a:t>
            </a:r>
          </a:p>
          <a:p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7</a:t>
            </a:fld>
            <a:endParaRPr lang="id-ID"/>
          </a:p>
        </p:txBody>
      </p:sp>
      <p:pic>
        <p:nvPicPr>
          <p:cNvPr id="6" name="Picture 5" descr="Tel-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Direct Current</a:t>
            </a:r>
            <a:r>
              <a:rPr lang="id-ID" sz="3200" dirty="0" smtClean="0"/>
              <a:t> (DC)</a:t>
            </a:r>
            <a:endParaRPr lang="en-US" sz="32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11270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5"/>
              </a:clrFrom>
              <a:clrTo>
                <a:srgbClr val="F7F7F5">
                  <a:alpha val="0"/>
                </a:srgbClr>
              </a:clrTo>
            </a:clrChange>
            <a:grayscl/>
            <a:lum contrast="20000"/>
          </a:blip>
          <a:srcRect/>
          <a:stretch>
            <a:fillRect/>
          </a:stretch>
        </p:blipFill>
        <p:spPr bwMode="auto">
          <a:xfrm>
            <a:off x="2555776" y="1844824"/>
            <a:ext cx="4021807" cy="398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8</a:t>
            </a:fld>
            <a:endParaRPr lang="id-ID"/>
          </a:p>
        </p:txBody>
      </p:sp>
      <p:pic>
        <p:nvPicPr>
          <p:cNvPr id="8" name="Picture 7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Alternating Current</a:t>
            </a:r>
            <a:r>
              <a:rPr lang="id-ID" sz="3200" dirty="0" smtClean="0"/>
              <a:t> (AC)</a:t>
            </a:r>
            <a:endParaRPr lang="en-US" sz="32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dirty="0" smtClean="0"/>
          </a:p>
        </p:txBody>
      </p:sp>
      <p:sp>
        <p:nvSpPr>
          <p:cNvPr id="12294" name="Rectangle 1"/>
          <p:cNvSpPr>
            <a:spLocks noChangeArrowheads="1"/>
          </p:cNvSpPr>
          <p:nvPr/>
        </p:nvSpPr>
        <p:spPr bwMode="auto">
          <a:xfrm>
            <a:off x="2370138" y="3244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IN"/>
          </a:p>
        </p:txBody>
      </p:sp>
      <p:pic>
        <p:nvPicPr>
          <p:cNvPr id="12295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1722959" y="2132856"/>
            <a:ext cx="579036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9C55-DF84-48B1-A654-5F0F2B7DCC05}" type="slidenum">
              <a:rPr lang="id-ID" smtClean="0"/>
              <a:pPr/>
              <a:t>9</a:t>
            </a:fld>
            <a:endParaRPr lang="id-ID"/>
          </a:p>
        </p:txBody>
      </p:sp>
      <p:pic>
        <p:nvPicPr>
          <p:cNvPr id="9" name="Picture 8" descr="Tel-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4290"/>
            <a:ext cx="1143008" cy="11430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1254</Words>
  <Application>Microsoft Office PowerPoint</Application>
  <PresentationFormat>On-screen Show (4:3)</PresentationFormat>
  <Paragraphs>257</Paragraphs>
  <Slides>37</Slides>
  <Notes>2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Office Theme</vt:lpstr>
      <vt:lpstr>Equation</vt:lpstr>
      <vt:lpstr>PENGANTAR ElektRonika 2</vt:lpstr>
      <vt:lpstr>Materi Perkuliahan</vt:lpstr>
      <vt:lpstr>Listrik</vt:lpstr>
      <vt:lpstr>Listrik</vt:lpstr>
      <vt:lpstr>Tegangan dan Arus</vt:lpstr>
      <vt:lpstr>Analogi </vt:lpstr>
      <vt:lpstr>Konsep Arus DC dan AC</vt:lpstr>
      <vt:lpstr>Direct Current (DC)</vt:lpstr>
      <vt:lpstr>Alternating Current (AC)</vt:lpstr>
      <vt:lpstr>Keuntungan Arus DC</vt:lpstr>
      <vt:lpstr>Kekurangan Arus DC</vt:lpstr>
      <vt:lpstr>Keuntungan Arus AC</vt:lpstr>
      <vt:lpstr>Kerugian Arus AC</vt:lpstr>
      <vt:lpstr>Rangkaian Seri dan Paralel Resistor</vt:lpstr>
      <vt:lpstr>Pengukuran Tegangan</vt:lpstr>
      <vt:lpstr>Pengukuran Tegangan</vt:lpstr>
      <vt:lpstr>Pengukuran sambungan</vt:lpstr>
      <vt:lpstr>PowerPoint Presentation</vt:lpstr>
      <vt:lpstr>Pengukuran Arus</vt:lpstr>
      <vt:lpstr>Pengukuran Tahanan</vt:lpstr>
      <vt:lpstr>Pengukuran Tahanan</vt:lpstr>
      <vt:lpstr>Simbol Rangkaian</vt:lpstr>
      <vt:lpstr>Simbol Rangkaian</vt:lpstr>
      <vt:lpstr>Energi Listrik</vt:lpstr>
      <vt:lpstr>Latihan 1</vt:lpstr>
      <vt:lpstr>Rumus-Rumus</vt:lpstr>
      <vt:lpstr>Energi Listrik</vt:lpstr>
      <vt:lpstr>Daya Listrik</vt:lpstr>
      <vt:lpstr>Latihan 2</vt:lpstr>
      <vt:lpstr>Rumus-Rumus</vt:lpstr>
      <vt:lpstr>Contoh Kasus 1</vt:lpstr>
      <vt:lpstr>Contoh Kasus 2</vt:lpstr>
      <vt:lpstr>Hubungan Satuan Energi  dan Daya </vt:lpstr>
      <vt:lpstr>Latihan</vt:lpstr>
      <vt:lpstr>Latihan </vt:lpstr>
      <vt:lpstr>Latihan </vt:lpstr>
      <vt:lpstr>Referensi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Faculty_Poltek</dc:creator>
  <cp:lastModifiedBy>Asus</cp:lastModifiedBy>
  <cp:revision>211</cp:revision>
  <dcterms:created xsi:type="dcterms:W3CDTF">2009-03-04T06:32:49Z</dcterms:created>
  <dcterms:modified xsi:type="dcterms:W3CDTF">2015-08-31T06:19:08Z</dcterms:modified>
</cp:coreProperties>
</file>