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7" r:id="rId2"/>
    <p:sldId id="362" r:id="rId3"/>
    <p:sldId id="302" r:id="rId4"/>
    <p:sldId id="311" r:id="rId5"/>
    <p:sldId id="314" r:id="rId6"/>
    <p:sldId id="338" r:id="rId7"/>
    <p:sldId id="317" r:id="rId8"/>
    <p:sldId id="331" r:id="rId9"/>
    <p:sldId id="332" r:id="rId10"/>
    <p:sldId id="320" r:id="rId11"/>
    <p:sldId id="334" r:id="rId12"/>
    <p:sldId id="335" r:id="rId13"/>
    <p:sldId id="323" r:id="rId14"/>
    <p:sldId id="336" r:id="rId15"/>
    <p:sldId id="352" r:id="rId16"/>
    <p:sldId id="353" r:id="rId17"/>
    <p:sldId id="354" r:id="rId18"/>
    <p:sldId id="355" r:id="rId19"/>
    <p:sldId id="351" r:id="rId20"/>
    <p:sldId id="339" r:id="rId21"/>
    <p:sldId id="340" r:id="rId22"/>
    <p:sldId id="341" r:id="rId23"/>
    <p:sldId id="342" r:id="rId24"/>
    <p:sldId id="344" r:id="rId25"/>
    <p:sldId id="343" r:id="rId26"/>
    <p:sldId id="345" r:id="rId27"/>
    <p:sldId id="324" r:id="rId28"/>
    <p:sldId id="325" r:id="rId29"/>
    <p:sldId id="326" r:id="rId30"/>
    <p:sldId id="346" r:id="rId31"/>
    <p:sldId id="347" r:id="rId32"/>
    <p:sldId id="348" r:id="rId33"/>
    <p:sldId id="350" r:id="rId34"/>
    <p:sldId id="349" r:id="rId35"/>
    <p:sldId id="356" r:id="rId36"/>
    <p:sldId id="357" r:id="rId37"/>
    <p:sldId id="358" r:id="rId38"/>
    <p:sldId id="359" r:id="rId39"/>
    <p:sldId id="360" r:id="rId40"/>
    <p:sldId id="361" r:id="rId41"/>
    <p:sldId id="330" r:id="rId4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B594-D264-41B9-874C-69A8BD6DBAD2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AAFB-7F23-416B-A080-4242705E8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0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Jelaskan kolom-kolom dari tabel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7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4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3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2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E7F0-951F-4F18-BC49-11D522244485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C427-72BF-4809-AF9E-7E0A47B8F10C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6D96-B330-492B-8EE2-4B2F4FC2765E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801-146D-44BC-9452-74E5ADA5D177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5093-A40C-4839-86EE-CEF090A43988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BA8B-CD4D-44D0-B2CC-8150F3022948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E8B9-D46F-4A72-A652-A8682BE8BFAE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5BBB-6A21-4DA0-B3AE-3137DA28501B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9AE7-3BE6-4122-8C95-CFD3D6F32A85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F6ED-E703-43E4-AA0C-DD090530E89A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426-6E77-4F8F-BED5-956BE5B0E542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89CF-A28F-4AAC-B8A4-E700FF3CF329}" type="datetime1">
              <a:rPr lang="id-ID" smtClean="0"/>
              <a:pPr/>
              <a:t>27/08/2015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ds@politekniktelkom.ac.i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iva.andriana@tass.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4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Alat%20Elektronik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Alat%20Elektronik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lat%20Elektronik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Alat%20Elektronik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2" y="2492896"/>
            <a:ext cx="4654870" cy="2141430"/>
          </a:xfrm>
        </p:spPr>
        <p:txBody>
          <a:bodyPr>
            <a:normAutofit fontScale="47500" lnSpcReduction="20000"/>
          </a:bodyPr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Disusun oleh:</a:t>
            </a:r>
          </a:p>
          <a:p>
            <a:r>
              <a:rPr lang="id-ID" sz="4000" b="1" dirty="0" smtClean="0">
                <a:solidFill>
                  <a:schemeClr val="tx1"/>
                </a:solidFill>
              </a:rPr>
              <a:t>Duddy Soegiarto, S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r>
              <a:rPr lang="id-ID" sz="4000" b="1" dirty="0" smtClean="0">
                <a:solidFill>
                  <a:schemeClr val="tx1"/>
                </a:solidFill>
              </a:rPr>
              <a:t>T.,M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r>
              <a:rPr lang="id-ID" sz="4000" b="1" dirty="0" smtClean="0">
                <a:solidFill>
                  <a:schemeClr val="tx1"/>
                </a:solidFill>
              </a:rPr>
              <a:t>T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id-ID" sz="4000" b="1" dirty="0" smtClean="0">
              <a:solidFill>
                <a:schemeClr val="tx1"/>
              </a:solidFill>
            </a:endParaRPr>
          </a:p>
          <a:p>
            <a:r>
              <a:rPr lang="id-ID" sz="4000" b="1" dirty="0" smtClean="0">
                <a:solidFill>
                  <a:schemeClr val="tx1"/>
                </a:solidFill>
                <a:hlinkClick r:id="rId2"/>
              </a:rPr>
              <a:t>dds@politekniktelkom.ac.id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Rini Handayani, S.T.,M.T.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rini.handayani@tass.telkomuniversity.ac.id</a:t>
            </a:r>
            <a:endParaRPr lang="id-ID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60648"/>
            <a:ext cx="399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TK2092 Elektronika Dasar</a:t>
            </a:r>
            <a:endParaRPr lang="id-ID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0151" y="764704"/>
            <a:ext cx="422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Semester Ganjil </a:t>
            </a:r>
            <a:r>
              <a:rPr lang="id-ID" sz="2800" b="1" dirty="0" smtClean="0"/>
              <a:t>2015/2016</a:t>
            </a:r>
            <a:endParaRPr lang="id-ID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67891" y="1844824"/>
            <a:ext cx="5577117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PENGANTAR Elekt</a:t>
            </a:r>
            <a:r>
              <a:rPr lang="en-US" dirty="0" smtClean="0"/>
              <a:t>R</a:t>
            </a:r>
            <a:r>
              <a:rPr lang="id-ID" dirty="0" smtClean="0"/>
              <a:t>onika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6438" y="6304070"/>
            <a:ext cx="922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Hanya dipergunakan untuk kepentingan pengajaran di lingkungan </a:t>
            </a:r>
            <a:r>
              <a:rPr lang="en-US" sz="2000" b="1" dirty="0" err="1" smtClean="0"/>
              <a:t>Universitas</a:t>
            </a:r>
            <a:r>
              <a:rPr lang="en-US" sz="2000" b="1" dirty="0" smtClean="0"/>
              <a:t> Telkom</a:t>
            </a:r>
            <a:endParaRPr lang="id-ID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28604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Fakultas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Terapan</a:t>
            </a:r>
            <a:endParaRPr lang="en-US" b="1" dirty="0" smtClean="0"/>
          </a:p>
          <a:p>
            <a:r>
              <a:rPr lang="en-US" b="1" dirty="0" err="1" smtClean="0"/>
              <a:t>Universitas</a:t>
            </a:r>
            <a:r>
              <a:rPr lang="en-US" b="1" dirty="0" smtClean="0"/>
              <a:t> Telkom </a:t>
            </a:r>
            <a:r>
              <a:rPr lang="id-ID" b="1" dirty="0" smtClean="0"/>
              <a:t>Bandung 201</a:t>
            </a:r>
            <a:r>
              <a:rPr lang="en-US" b="1" dirty="0" smtClean="0"/>
              <a:t>5</a:t>
            </a:r>
            <a:endParaRPr lang="id-ID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10" name="Picture 9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979712" y="5165576"/>
            <a:ext cx="4654870" cy="121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Revised</a:t>
            </a:r>
            <a:r>
              <a:rPr lang="id-ID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by</a:t>
            </a:r>
            <a:r>
              <a:rPr lang="id-ID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Giva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Andriana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Mutiara</a:t>
            </a:r>
            <a:r>
              <a:rPr lang="en-US" sz="4000" b="1" dirty="0" smtClean="0">
                <a:solidFill>
                  <a:schemeClr val="tx1"/>
                </a:solidFill>
              </a:rPr>
              <a:t>., ST., MT</a:t>
            </a:r>
            <a:endParaRPr lang="id-ID" sz="40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hlinkClick r:id="rId4"/>
              </a:rPr>
              <a:t>giva.andriana@tass.telkomuniversity.ac.id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id-ID" sz="4000" b="1" dirty="0" smtClean="0">
              <a:solidFill>
                <a:schemeClr val="tx1"/>
              </a:solidFill>
            </a:endParaRPr>
          </a:p>
          <a:p>
            <a:endParaRPr lang="en-US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Besaran Elektronika</a:t>
            </a:r>
            <a:endParaRPr lang="en-US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9395" y="1963738"/>
          <a:ext cx="8554629" cy="434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5768987" imgH="2929785" progId="Word.Document.12">
                  <p:embed/>
                </p:oleObj>
              </mc:Choice>
              <mc:Fallback>
                <p:oleObj name="Document" r:id="rId4" imgW="5768987" imgH="292978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95" y="1963738"/>
                        <a:ext cx="8554629" cy="4345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K</a:t>
            </a:r>
            <a:r>
              <a:rPr lang="id-ID" sz="3400" dirty="0" smtClean="0"/>
              <a:t>omponen-komponen elektronika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b="1" dirty="0" smtClean="0"/>
              <a:t>Komponen Pasif</a:t>
            </a:r>
          </a:p>
          <a:p>
            <a:pPr lvl="1"/>
            <a:r>
              <a:rPr lang="id-ID" dirty="0" smtClean="0"/>
              <a:t>Komponen pasif adalah komponen elektronika yang dalam pengoperasiannya tidak memerlukan sumber tegangan atau sumber arus tersendiri.</a:t>
            </a:r>
          </a:p>
          <a:p>
            <a:pPr lvl="1"/>
            <a:r>
              <a:rPr lang="id-ID" dirty="0" smtClean="0"/>
              <a:t>Komponen-komponen pasif di antaranya:</a:t>
            </a:r>
          </a:p>
          <a:p>
            <a:pPr lvl="2"/>
            <a:r>
              <a:rPr lang="id-ID" dirty="0" smtClean="0"/>
              <a:t>Resistor</a:t>
            </a:r>
          </a:p>
          <a:p>
            <a:pPr lvl="2"/>
            <a:r>
              <a:rPr lang="id-ID" dirty="0" smtClean="0"/>
              <a:t>Kapasitor</a:t>
            </a:r>
          </a:p>
          <a:p>
            <a:pPr lvl="2"/>
            <a:r>
              <a:rPr lang="id-ID" dirty="0" smtClean="0"/>
              <a:t>Induktor</a:t>
            </a:r>
          </a:p>
          <a:p>
            <a:r>
              <a:rPr lang="id-ID" b="1" dirty="0" smtClean="0"/>
              <a:t>Komponen Aktif</a:t>
            </a:r>
          </a:p>
          <a:p>
            <a:pPr lvl="1"/>
            <a:r>
              <a:rPr lang="id-ID" dirty="0" smtClean="0"/>
              <a:t>Komponen aktif adalah komponen elektronika yang dalam pengoperasiannya memerlukan sumber arus atau sumber tegangan tersendiri.</a:t>
            </a:r>
          </a:p>
          <a:p>
            <a:pPr lvl="1"/>
            <a:r>
              <a:rPr lang="id-ID" dirty="0" smtClean="0"/>
              <a:t>Komponen-komponen aktif di antaranya:</a:t>
            </a:r>
          </a:p>
          <a:p>
            <a:pPr lvl="2"/>
            <a:r>
              <a:rPr lang="id-ID" dirty="0" smtClean="0"/>
              <a:t>Dioda</a:t>
            </a:r>
          </a:p>
          <a:p>
            <a:pPr lvl="2"/>
            <a:r>
              <a:rPr lang="id-ID" dirty="0" smtClean="0"/>
              <a:t>Transistor</a:t>
            </a:r>
          </a:p>
          <a:p>
            <a:pPr lvl="2"/>
            <a:r>
              <a:rPr lang="id-ID" dirty="0" smtClean="0"/>
              <a:t>Sensor</a:t>
            </a:r>
          </a:p>
          <a:p>
            <a:pPr lvl="1"/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encrypted-tbn0.gstatic.com/images?q=tbn:ANd9GcS34F-rOqxHINIEfUM1MqlVtiGjw0BG2ZcCUnUDzdoa9pY0WJjn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Resistor</a:t>
            </a:r>
            <a:endParaRPr lang="id-ID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Resistor adalah suatu komponen elektronika yang fungsinya untuk menghambat arus listrik.</a:t>
            </a:r>
          </a:p>
          <a:p>
            <a:r>
              <a:rPr lang="id-ID" dirty="0" smtClean="0"/>
              <a:t>Resistor tetap</a:t>
            </a:r>
          </a:p>
          <a:p>
            <a:r>
              <a:rPr lang="id-ID" dirty="0" smtClean="0"/>
              <a:t>Resistor variable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10" name="Picture 9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Resistor</a:t>
            </a:r>
            <a:endParaRPr lang="id-ID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1"/>
            <a:ext cx="5728719" cy="51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Menghitung nilai tahanan</a:t>
            </a:r>
            <a:endParaRPr lang="id-ID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188695" cy="47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14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4, 5, 6 </a:t>
            </a:r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  <p:pic>
        <p:nvPicPr>
          <p:cNvPr id="5122" name="Picture 2" descr="http://4.bp.blogspot.com/-3ehc6j5KPxw/UdRJUeCfjAI/AAAAAAAAAcw/KkGcsbcep7U/s536/resis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3" y="1491951"/>
            <a:ext cx="4257675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-k8uAwCIew9w/UdRJSXJt_fI/AAAAAAAAAco/Yorp400kMsg/s445/resis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3" y="1485483"/>
            <a:ext cx="4238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" y="3861048"/>
            <a:ext cx="4566718" cy="203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7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</a:t>
            </a:r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883" y="4293096"/>
            <a:ext cx="6685597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Nilai</a:t>
            </a:r>
            <a:r>
              <a:rPr lang="en-US" sz="2000" dirty="0" smtClean="0"/>
              <a:t> resistor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 10 x 10^2 = 1000 </a:t>
            </a:r>
            <a:r>
              <a:rPr lang="el-GR" sz="2000" dirty="0" smtClean="0"/>
              <a:t>Ω</a:t>
            </a:r>
            <a:r>
              <a:rPr lang="en-US" sz="2000" dirty="0" smtClean="0"/>
              <a:t> = 1K</a:t>
            </a:r>
            <a:r>
              <a:rPr lang="el-GR" sz="2000" dirty="0"/>
              <a:t> </a:t>
            </a:r>
            <a:r>
              <a:rPr lang="el-GR" sz="2000" dirty="0" smtClean="0"/>
              <a:t>Ω</a:t>
            </a:r>
            <a:r>
              <a:rPr lang="en-US" sz="2000" dirty="0" smtClean="0"/>
              <a:t>  </a:t>
            </a:r>
            <a:r>
              <a:rPr lang="en-US" sz="2000" u="sng" dirty="0" smtClean="0"/>
              <a:t>+</a:t>
            </a:r>
            <a:r>
              <a:rPr lang="en-US" sz="2000" dirty="0" smtClean="0"/>
              <a:t> 5%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538471"/>
            <a:ext cx="1657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3227219"/>
            <a:ext cx="212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Gelang</a:t>
            </a:r>
            <a:r>
              <a:rPr lang="en-US" dirty="0"/>
              <a:t> 1 = </a:t>
            </a:r>
            <a:r>
              <a:rPr lang="en-US" dirty="0" err="1"/>
              <a:t>coklat</a:t>
            </a:r>
            <a:r>
              <a:rPr lang="en-US" dirty="0"/>
              <a:t>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3214048"/>
            <a:ext cx="210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Gelang</a:t>
            </a:r>
            <a:r>
              <a:rPr lang="en-US" dirty="0"/>
              <a:t> 2 = </a:t>
            </a:r>
            <a:r>
              <a:rPr lang="en-US" dirty="0" err="1"/>
              <a:t>Hitam</a:t>
            </a:r>
            <a:r>
              <a:rPr lang="en-US" dirty="0"/>
              <a:t> (0)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4781" y="3249010"/>
            <a:ext cx="24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Gelang</a:t>
            </a:r>
            <a:r>
              <a:rPr lang="en-US" dirty="0"/>
              <a:t> 3 = </a:t>
            </a:r>
            <a:r>
              <a:rPr lang="en-US" dirty="0" err="1"/>
              <a:t>merah</a:t>
            </a:r>
            <a:r>
              <a:rPr lang="en-US" dirty="0"/>
              <a:t> (10^2)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6256" y="3243029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Gelang</a:t>
            </a:r>
            <a:r>
              <a:rPr lang="en-US" dirty="0"/>
              <a:t> 4 = </a:t>
            </a:r>
            <a:r>
              <a:rPr lang="en-US" dirty="0" err="1"/>
              <a:t>Emas</a:t>
            </a:r>
            <a:r>
              <a:rPr lang="en-US" dirty="0"/>
              <a:t> (5%)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23928" y="1862321"/>
            <a:ext cx="0" cy="41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6800" y="2276872"/>
            <a:ext cx="2897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0"/>
          </p:cNvCxnSpPr>
          <p:nvPr/>
        </p:nvCxnSpPr>
        <p:spPr>
          <a:xfrm>
            <a:off x="1026800" y="2276872"/>
            <a:ext cx="0" cy="950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04781" y="1862321"/>
            <a:ext cx="0" cy="7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50063" y="2564904"/>
            <a:ext cx="1054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0"/>
          </p:cNvCxnSpPr>
          <p:nvPr/>
        </p:nvCxnSpPr>
        <p:spPr>
          <a:xfrm>
            <a:off x="3250063" y="2564904"/>
            <a:ext cx="0" cy="64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6016" y="1862321"/>
            <a:ext cx="0" cy="7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16016" y="2564904"/>
            <a:ext cx="684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Arrow Connector 6144"/>
          <p:cNvCxnSpPr/>
          <p:nvPr/>
        </p:nvCxnSpPr>
        <p:spPr>
          <a:xfrm>
            <a:off x="5400675" y="2564904"/>
            <a:ext cx="0" cy="64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/>
          <p:nvPr/>
        </p:nvCxnSpPr>
        <p:spPr>
          <a:xfrm>
            <a:off x="5220072" y="1862321"/>
            <a:ext cx="0" cy="35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Straight Connector 6153"/>
          <p:cNvCxnSpPr/>
          <p:nvPr/>
        </p:nvCxnSpPr>
        <p:spPr>
          <a:xfrm>
            <a:off x="5220072" y="22136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Arrow Connector 6155"/>
          <p:cNvCxnSpPr/>
          <p:nvPr/>
        </p:nvCxnSpPr>
        <p:spPr>
          <a:xfrm>
            <a:off x="7740352" y="2213612"/>
            <a:ext cx="0" cy="1000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5 </a:t>
            </a:r>
            <a:r>
              <a:rPr lang="en-US" dirty="0" err="1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3244403"/>
            <a:ext cx="1944375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1 = </a:t>
            </a:r>
            <a:r>
              <a:rPr lang="en-US" sz="1600" dirty="0" err="1" smtClean="0"/>
              <a:t>merah</a:t>
            </a:r>
            <a:r>
              <a:rPr lang="en-US" sz="1600" dirty="0" smtClean="0"/>
              <a:t> (2)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52" y="1493491"/>
            <a:ext cx="18573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779912" y="1862321"/>
            <a:ext cx="0" cy="41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82784" y="2276872"/>
            <a:ext cx="2897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99592" y="2276872"/>
            <a:ext cx="0" cy="950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9952" y="1862321"/>
            <a:ext cx="0" cy="7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59832" y="2564904"/>
            <a:ext cx="1054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59832" y="2564904"/>
            <a:ext cx="0" cy="64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32040" y="1862321"/>
            <a:ext cx="0" cy="7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8966" y="2578075"/>
            <a:ext cx="1594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03669" y="2578075"/>
            <a:ext cx="0" cy="64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4088" y="1862321"/>
            <a:ext cx="0" cy="35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64088" y="22136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84368" y="2213612"/>
            <a:ext cx="0" cy="1000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4339" y="1862321"/>
            <a:ext cx="0" cy="1351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763688" y="3227219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2 = </a:t>
            </a:r>
            <a:r>
              <a:rPr lang="en-US" sz="1600" dirty="0" err="1" smtClean="0"/>
              <a:t>Kuning</a:t>
            </a:r>
            <a:r>
              <a:rPr lang="en-US" sz="1600" dirty="0" smtClean="0"/>
              <a:t> (4)</a:t>
            </a:r>
            <a:endParaRPr lang="en-US" sz="16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35896" y="3230928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3= </a:t>
            </a:r>
            <a:r>
              <a:rPr lang="en-US" sz="1600" dirty="0" err="1" smtClean="0"/>
              <a:t>Hitam</a:t>
            </a:r>
            <a:r>
              <a:rPr lang="en-US" sz="1600" dirty="0" smtClean="0"/>
              <a:t> (0)</a:t>
            </a:r>
            <a:endParaRPr lang="en-US" sz="16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364088" y="3248284"/>
            <a:ext cx="237634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4 = </a:t>
            </a:r>
            <a:r>
              <a:rPr lang="en-US" sz="1600" dirty="0" err="1" smtClean="0"/>
              <a:t>merah</a:t>
            </a:r>
            <a:r>
              <a:rPr lang="en-US" sz="1600" dirty="0" smtClean="0"/>
              <a:t> (10^2)</a:t>
            </a:r>
            <a:endParaRPr lang="en-US" sz="16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596336" y="3230928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5 = </a:t>
            </a:r>
            <a:r>
              <a:rPr lang="en-US" sz="1600" dirty="0" err="1" smtClean="0"/>
              <a:t>hijau</a:t>
            </a:r>
            <a:r>
              <a:rPr lang="en-US" sz="1600" dirty="0" smtClean="0"/>
              <a:t> (0.5%)</a:t>
            </a:r>
            <a:endParaRPr lang="en-US" sz="16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99593" y="4293096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Nilai</a:t>
            </a:r>
            <a:r>
              <a:rPr lang="en-US" sz="2000" dirty="0" smtClean="0"/>
              <a:t> resistor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 240 x 10^2 = 24000 </a:t>
            </a:r>
            <a:r>
              <a:rPr lang="el-GR" sz="2000" dirty="0" smtClean="0"/>
              <a:t>Ω</a:t>
            </a:r>
            <a:r>
              <a:rPr lang="en-US" sz="2000" dirty="0" smtClean="0"/>
              <a:t> = 24K</a:t>
            </a:r>
            <a:r>
              <a:rPr lang="el-GR" sz="2000" dirty="0" smtClean="0"/>
              <a:t> Ω</a:t>
            </a:r>
            <a:r>
              <a:rPr lang="en-US" sz="2000" dirty="0" smtClean="0"/>
              <a:t>  </a:t>
            </a:r>
            <a:r>
              <a:rPr lang="en-US" sz="2000" u="sng" dirty="0" smtClean="0"/>
              <a:t>+</a:t>
            </a:r>
            <a:r>
              <a:rPr lang="en-US" sz="2000" dirty="0" smtClean="0"/>
              <a:t> 0,5%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6 </a:t>
            </a:r>
            <a:r>
              <a:rPr lang="en-US" dirty="0" err="1"/>
              <a:t>Warna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9055"/>
            <a:ext cx="1838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827584" y="1565028"/>
            <a:ext cx="2897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9952" y="1686674"/>
            <a:ext cx="0" cy="7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76148" y="2389257"/>
            <a:ext cx="1870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27584" y="1580980"/>
            <a:ext cx="2733" cy="1132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1742905"/>
            <a:ext cx="0" cy="70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8024" y="2445488"/>
            <a:ext cx="797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6056" y="1742905"/>
            <a:ext cx="0" cy="35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6056" y="210913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92280" y="2109136"/>
            <a:ext cx="0" cy="2255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9992" y="1686674"/>
            <a:ext cx="0" cy="2678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-36671" y="2708920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1 = </a:t>
            </a:r>
            <a:r>
              <a:rPr lang="en-US" sz="1600" dirty="0" err="1" smtClean="0"/>
              <a:t>merah</a:t>
            </a:r>
            <a:r>
              <a:rPr lang="en-US" sz="1600" dirty="0" smtClean="0"/>
              <a:t> (2)</a:t>
            </a:r>
            <a:endParaRPr lang="en-US" sz="16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303960" y="3608324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2 = </a:t>
            </a:r>
            <a:r>
              <a:rPr lang="en-US" sz="1600" dirty="0" err="1" smtClean="0"/>
              <a:t>Kuning</a:t>
            </a:r>
            <a:r>
              <a:rPr lang="en-US" sz="1600" dirty="0" smtClean="0"/>
              <a:t> (4)</a:t>
            </a:r>
            <a:endParaRPr lang="en-US" sz="16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56887" y="4365104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3= </a:t>
            </a:r>
            <a:r>
              <a:rPr lang="en-US" sz="1600" dirty="0" err="1" smtClean="0"/>
              <a:t>Hitam</a:t>
            </a:r>
            <a:r>
              <a:rPr lang="en-US" sz="1600" dirty="0" smtClean="0"/>
              <a:t> (0)</a:t>
            </a:r>
            <a:endParaRPr lang="en-US" sz="16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0" y="3739068"/>
            <a:ext cx="237634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4 = </a:t>
            </a:r>
            <a:r>
              <a:rPr lang="en-US" sz="1600" dirty="0" err="1" smtClean="0"/>
              <a:t>merah</a:t>
            </a:r>
            <a:r>
              <a:rPr lang="en-US" sz="1600" dirty="0" smtClean="0"/>
              <a:t> (10^2)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endCxn id="22" idx="0"/>
          </p:cNvCxnSpPr>
          <p:nvPr/>
        </p:nvCxnSpPr>
        <p:spPr>
          <a:xfrm>
            <a:off x="2276147" y="2389257"/>
            <a:ext cx="1" cy="1219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85375" y="2445488"/>
            <a:ext cx="0" cy="116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336196" y="4371490"/>
            <a:ext cx="194437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5 = </a:t>
            </a:r>
            <a:r>
              <a:rPr lang="en-US" sz="1600" dirty="0" err="1" smtClean="0"/>
              <a:t>hijau</a:t>
            </a:r>
            <a:r>
              <a:rPr lang="en-US" sz="1600" dirty="0" smtClean="0"/>
              <a:t> (0.5%)</a:t>
            </a:r>
            <a:endParaRPr lang="en-US" sz="1600" dirty="0"/>
          </a:p>
        </p:txBody>
      </p:sp>
      <p:cxnSp>
        <p:nvCxnSpPr>
          <p:cNvPr id="42" name="Straight Connector 41"/>
          <p:cNvCxnSpPr>
            <a:stCxn id="5" idx="3"/>
          </p:cNvCxnSpPr>
          <p:nvPr/>
        </p:nvCxnSpPr>
        <p:spPr>
          <a:xfrm>
            <a:off x="5546229" y="1580980"/>
            <a:ext cx="2734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280571" y="1580980"/>
            <a:ext cx="0" cy="1656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7092280" y="3248284"/>
            <a:ext cx="2376344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Gelang</a:t>
            </a:r>
            <a:r>
              <a:rPr lang="en-US" sz="1600" dirty="0" smtClean="0"/>
              <a:t> 6 = orange (15ppm/</a:t>
            </a:r>
            <a:r>
              <a:rPr lang="en-US" sz="1600" dirty="0" err="1" smtClean="0"/>
              <a:t>derajat</a:t>
            </a:r>
            <a:r>
              <a:rPr lang="en-US" sz="1600" dirty="0" smtClean="0"/>
              <a:t> </a:t>
            </a:r>
            <a:r>
              <a:rPr lang="en-US" sz="1600" dirty="0" err="1" smtClean="0"/>
              <a:t>celcius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21147" y="5661248"/>
            <a:ext cx="927538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Nilai</a:t>
            </a:r>
            <a:r>
              <a:rPr lang="en-US" sz="2000" dirty="0" smtClean="0"/>
              <a:t> resistor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 240 x 10^2 = 24000 </a:t>
            </a:r>
            <a:r>
              <a:rPr lang="el-GR" sz="2000" dirty="0" smtClean="0"/>
              <a:t>Ω</a:t>
            </a:r>
            <a:r>
              <a:rPr lang="en-US" sz="2000" dirty="0" smtClean="0"/>
              <a:t> = 24K</a:t>
            </a:r>
            <a:r>
              <a:rPr lang="el-GR" sz="2000" dirty="0" smtClean="0"/>
              <a:t> Ω</a:t>
            </a:r>
            <a:r>
              <a:rPr lang="en-US" sz="2000" dirty="0" smtClean="0"/>
              <a:t>  </a:t>
            </a:r>
            <a:r>
              <a:rPr lang="en-US" sz="2000" u="sng" dirty="0" smtClean="0"/>
              <a:t>+</a:t>
            </a:r>
            <a:r>
              <a:rPr lang="en-US" sz="2000" dirty="0" smtClean="0"/>
              <a:t> 0,5% 15 pp</a:t>
            </a:r>
            <a:r>
              <a:rPr lang="en-US" sz="2000" dirty="0"/>
              <a:t>m</a:t>
            </a:r>
            <a:r>
              <a:rPr lang="en-US" sz="2000" dirty="0" smtClean="0"/>
              <a:t>/</a:t>
            </a:r>
            <a:r>
              <a:rPr lang="en-US" sz="2000" dirty="0" err="1" smtClean="0"/>
              <a:t>derajat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7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Kapasitor dan Induktor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Kapasitor merupakan komponen bersifat kapasitansi</a:t>
            </a:r>
          </a:p>
          <a:p>
            <a:pPr lvl="1"/>
            <a:r>
              <a:rPr lang="id-ID" dirty="0" smtClean="0"/>
              <a:t>menyimpan energi dalam bentuk medan listrik</a:t>
            </a:r>
          </a:p>
          <a:p>
            <a:pPr lvl="1"/>
            <a:r>
              <a:rPr lang="id-ID" dirty="0" smtClean="0"/>
              <a:t>satuannya dalam Farads (F)</a:t>
            </a:r>
          </a:p>
          <a:p>
            <a:r>
              <a:rPr lang="id-ID" dirty="0" smtClean="0"/>
              <a:t>Induktor merupakan komponen bersifat induktansi</a:t>
            </a:r>
          </a:p>
          <a:p>
            <a:pPr lvl="1"/>
            <a:r>
              <a:rPr lang="id-ID" dirty="0" smtClean="0"/>
              <a:t>menyimpan energi dalam bentuk medan magnet</a:t>
            </a:r>
          </a:p>
          <a:p>
            <a:pPr lvl="1"/>
            <a:r>
              <a:rPr lang="id-ID" dirty="0" smtClean="0"/>
              <a:t>satuannya dalam Henry (H)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id-ID" dirty="0" smtClean="0"/>
              <a:t>Komponen-komponen tersebut akan dibahas pada materi kuliah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2538433"/>
            <a:ext cx="7200800" cy="2141430"/>
          </a:xfrm>
        </p:spPr>
        <p:txBody>
          <a:bodyPr>
            <a:noAutofit/>
          </a:bodyPr>
          <a:lstStyle/>
          <a:p>
            <a:r>
              <a:rPr lang="id-ID" sz="2400" b="1" dirty="0" smtClean="0">
                <a:solidFill>
                  <a:schemeClr val="tx1"/>
                </a:solidFill>
              </a:rPr>
              <a:t>M. Ikhsan Sani, </a:t>
            </a:r>
            <a:r>
              <a:rPr lang="id-ID" sz="2400" b="1" dirty="0" smtClean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id-ID" sz="2400" b="1" dirty="0" smtClean="0">
                <a:solidFill>
                  <a:schemeClr val="tx1"/>
                </a:solidFill>
              </a:rPr>
              <a:t>T</a:t>
            </a:r>
            <a:r>
              <a:rPr lang="id-ID" sz="2400" b="1" dirty="0" smtClean="0">
                <a:solidFill>
                  <a:schemeClr val="tx1"/>
                </a:solidFill>
              </a:rPr>
              <a:t>., M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id-ID" sz="2400" b="1" dirty="0" smtClean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id-ID" sz="2400" b="1" dirty="0" smtClean="0">
              <a:solidFill>
                <a:schemeClr val="tx1"/>
              </a:solidFill>
            </a:endParaRPr>
          </a:p>
          <a:p>
            <a:r>
              <a:rPr lang="id-ID" sz="2400" b="1" dirty="0" smtClean="0">
                <a:solidFill>
                  <a:schemeClr val="tx1"/>
                </a:solidFill>
              </a:rPr>
              <a:t>HP / WA : 0812-2282-4242</a:t>
            </a:r>
            <a:endParaRPr lang="id-ID" sz="2400" b="1" dirty="0" smtClean="0">
              <a:solidFill>
                <a:schemeClr val="tx1"/>
              </a:solidFill>
            </a:endParaRPr>
          </a:p>
          <a:p>
            <a:r>
              <a:rPr lang="id-ID" sz="2400" b="1" dirty="0" smtClean="0">
                <a:solidFill>
                  <a:schemeClr val="tx1"/>
                </a:solidFill>
              </a:rPr>
              <a:t>E-mail : m.ikhsan.sani</a:t>
            </a:r>
            <a:r>
              <a:rPr lang="id-ID" sz="2400" b="1" dirty="0" smtClean="0">
                <a:solidFill>
                  <a:schemeClr val="tx1"/>
                </a:solidFill>
              </a:rPr>
              <a:t>@tass.telkomuniversity.ac.id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60648"/>
            <a:ext cx="399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TK2092 Elektronika Dasar</a:t>
            </a:r>
            <a:endParaRPr lang="id-ID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0151" y="764704"/>
            <a:ext cx="422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Semester Ganjil </a:t>
            </a:r>
            <a:r>
              <a:rPr lang="id-ID" sz="2800" b="1" dirty="0" smtClean="0"/>
              <a:t>2015/2016</a:t>
            </a:r>
            <a:endParaRPr lang="id-ID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949962"/>
            <a:ext cx="5577117" cy="64807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Kontak dosen :</a:t>
            </a:r>
            <a:endParaRPr lang="id-ID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28604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Fakultas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Terapan</a:t>
            </a:r>
            <a:endParaRPr lang="en-US" b="1" dirty="0" smtClean="0"/>
          </a:p>
          <a:p>
            <a:r>
              <a:rPr lang="en-US" b="1" dirty="0" err="1" smtClean="0"/>
              <a:t>Universitas</a:t>
            </a:r>
            <a:r>
              <a:rPr lang="en-US" b="1" dirty="0" smtClean="0"/>
              <a:t> Telkom </a:t>
            </a:r>
            <a:r>
              <a:rPr lang="id-ID" b="1" dirty="0" smtClean="0"/>
              <a:t>Bandung 201</a:t>
            </a:r>
            <a:r>
              <a:rPr lang="en-US" b="1" dirty="0" smtClean="0"/>
              <a:t>5</a:t>
            </a:r>
            <a:endParaRPr lang="id-ID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10" name="Picture 9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Teknik Pengukuran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parameter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yang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distandarkan</a:t>
            </a:r>
            <a:r>
              <a:rPr lang="en-US" dirty="0" smtClean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deskriptif-kuantitatif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variabel-variabel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diukur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1m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1 kg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 pengukuran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Calibri" pitchFamily="34" charset="0"/>
              </a:rPr>
              <a:t>Tahap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Detektor</a:t>
            </a:r>
            <a:r>
              <a:rPr lang="en-US" b="1" dirty="0" smtClean="0">
                <a:latin typeface="Calibri" pitchFamily="34" charset="0"/>
              </a:rPr>
              <a:t> – </a:t>
            </a:r>
            <a:r>
              <a:rPr lang="en-US" b="1" dirty="0" err="1" smtClean="0">
                <a:latin typeface="Calibri" pitchFamily="34" charset="0"/>
              </a:rPr>
              <a:t>Transduser</a:t>
            </a:r>
            <a:endParaRPr lang="en-US" b="1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Fungsi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utama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adalah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mendeteksi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merasakan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adanya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perubahan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besaran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fisik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obyek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diukur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r>
              <a:rPr lang="en-US" b="1" dirty="0" err="1" smtClean="0">
                <a:latin typeface="Calibri" pitchFamily="34" charset="0"/>
              </a:rPr>
              <a:t>Tahap</a:t>
            </a:r>
            <a:r>
              <a:rPr lang="en-US" b="1" dirty="0" smtClean="0">
                <a:latin typeface="Calibri" pitchFamily="34" charset="0"/>
              </a:rPr>
              <a:t> Intermediate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adalah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penkondisian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sinyal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dihasilkan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pertama</a:t>
            </a:r>
            <a:r>
              <a:rPr lang="en-US" dirty="0" smtClean="0">
                <a:latin typeface="Calibri" pitchFamily="34" charset="0"/>
              </a:rPr>
              <a:t> agar </a:t>
            </a:r>
            <a:r>
              <a:rPr lang="en-US" dirty="0" err="1" smtClean="0">
                <a:latin typeface="Calibri" pitchFamily="34" charset="0"/>
              </a:rPr>
              <a:t>dapat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dinyatakan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terakhir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Perlakuan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dilakukan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biasanya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penyaringan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penguatan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transformasi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sinyal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 pengukuran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Tahap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Pembacaan</a:t>
            </a:r>
            <a:endParaRPr lang="en-US" b="1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Tahap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mengandung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informasi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dalam</a:t>
            </a:r>
            <a:r>
              <a:rPr lang="en-US" dirty="0" smtClean="0">
                <a:latin typeface="Calibri" pitchFamily="34" charset="0"/>
              </a:rPr>
              <a:t> level yang </a:t>
            </a:r>
            <a:r>
              <a:rPr lang="en-US" dirty="0" err="1" smtClean="0">
                <a:latin typeface="Calibri" pitchFamily="34" charset="0"/>
              </a:rPr>
              <a:t>dapat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disensor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manusia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perangkat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kendali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Jika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keluaran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diharapkan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dapat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dibaca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manusia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maka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lebih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sering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berbentuk</a:t>
            </a:r>
            <a:r>
              <a:rPr lang="en-US" dirty="0" smtClean="0">
                <a:latin typeface="Calibri" pitchFamily="34" charset="0"/>
              </a:rPr>
              <a:t> :</a:t>
            </a:r>
          </a:p>
          <a:p>
            <a:pPr lvl="2"/>
            <a:r>
              <a:rPr lang="en-US" dirty="0" err="1" smtClean="0">
                <a:latin typeface="Calibri" pitchFamily="34" charset="0"/>
              </a:rPr>
              <a:t>gerakan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relatif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misalnya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jarum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penunjuk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skala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gerakan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gelombang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osiloskop</a:t>
            </a:r>
            <a:r>
              <a:rPr lang="en-US" dirty="0" smtClean="0">
                <a:latin typeface="Calibri" pitchFamily="34" charset="0"/>
              </a:rPr>
              <a:t>,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digital, </a:t>
            </a:r>
            <a:r>
              <a:rPr lang="en-US" dirty="0" err="1" smtClean="0">
                <a:latin typeface="Calibri" pitchFamily="34" charset="0"/>
              </a:rPr>
              <a:t>bentuk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mempresentasikan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angka-angka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misalnya</a:t>
            </a:r>
            <a:r>
              <a:rPr lang="en-US" dirty="0" smtClean="0">
                <a:latin typeface="Calibri" pitchFamily="34" charset="0"/>
              </a:rPr>
              <a:t> odometer </a:t>
            </a:r>
            <a:r>
              <a:rPr lang="en-US" dirty="0" err="1" smtClean="0">
                <a:latin typeface="Calibri" pitchFamily="34" charset="0"/>
              </a:rPr>
              <a:t>mobil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termometer</a:t>
            </a:r>
            <a:r>
              <a:rPr lang="en-US" dirty="0" smtClean="0">
                <a:latin typeface="Calibri" pitchFamily="34" charset="0"/>
              </a:rPr>
              <a:t> digital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sebagainya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Pengukuran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</a:rPr>
              <a:t> :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alat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ukur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untuk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menentukan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nilai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besaran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suatu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kuantitas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variabel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Ketelitian</a:t>
            </a:r>
            <a:r>
              <a:rPr lang="en-US" dirty="0" smtClean="0">
                <a:latin typeface="Calibri" pitchFamily="34" charset="0"/>
              </a:rPr>
              <a:t> :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harga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terdekat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dengan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suatu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pembacaan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mendekati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harga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sebenarnya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variabel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diukur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Ketepatan</a:t>
            </a:r>
            <a:r>
              <a:rPr lang="en-US" dirty="0" smtClean="0">
                <a:latin typeface="Calibri" pitchFamily="34" charset="0"/>
              </a:rPr>
              <a:t> :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suatu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ukuran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kemampuan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untuk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hasil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pengukuran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serupa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Pengukuran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Sensitivitas</a:t>
            </a:r>
            <a:r>
              <a:rPr lang="en-US" dirty="0" smtClean="0">
                <a:latin typeface="Calibri" pitchFamily="34" charset="0"/>
              </a:rPr>
              <a:t> :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perbandingan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antara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sinyal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keluaran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respons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terhadap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perubahan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masukan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variabel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diukur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Resolusi</a:t>
            </a:r>
            <a:r>
              <a:rPr lang="en-US" dirty="0" smtClean="0">
                <a:latin typeface="Calibri" pitchFamily="34" charset="0"/>
              </a:rPr>
              <a:t> :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>
                <a:latin typeface="Calibri" pitchFamily="34" charset="0"/>
              </a:rPr>
              <a:t>perubahan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terkecil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dalam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nilai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diukur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mana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memberi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respon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tanggapan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sv-SE" dirty="0" smtClean="0">
                <a:latin typeface="Calibri" pitchFamily="34" charset="0"/>
              </a:rPr>
              <a:t>Kesalahan : </a:t>
            </a:r>
          </a:p>
          <a:p>
            <a:pPr lvl="1">
              <a:buFont typeface="Arial" charset="0"/>
              <a:buChar char="•"/>
            </a:pPr>
            <a:r>
              <a:rPr lang="sv-SE" dirty="0" smtClean="0">
                <a:latin typeface="Calibri" pitchFamily="34" charset="0"/>
              </a:rPr>
              <a:t>penyimpangan variabel yang diukur dari harga (nilai) yang </a:t>
            </a:r>
            <a:r>
              <a:rPr lang="en-US" dirty="0" err="1" smtClean="0">
                <a:latin typeface="Calibri" pitchFamily="34" charset="0"/>
              </a:rPr>
              <a:t>sebenarnya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 err="1" smtClean="0">
                <a:latin typeface="Calibri" pitchFamily="34" charset="0"/>
              </a:rPr>
              <a:t>Kesalahan-kesalahan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Umum</a:t>
            </a:r>
            <a:r>
              <a:rPr lang="en-US" b="1" dirty="0" smtClean="0">
                <a:latin typeface="Calibri" pitchFamily="34" charset="0"/>
              </a:rPr>
              <a:t> (</a:t>
            </a:r>
            <a:r>
              <a:rPr lang="en-US" b="1" i="1" dirty="0" smtClean="0">
                <a:latin typeface="Calibri" pitchFamily="34" charset="0"/>
              </a:rPr>
              <a:t>gross-errors)</a:t>
            </a:r>
          </a:p>
          <a:p>
            <a:pPr lvl="1" algn="just"/>
            <a:r>
              <a:rPr lang="en-US" dirty="0" err="1" smtClean="0">
                <a:latin typeface="Calibri" pitchFamily="34" charset="0"/>
              </a:rPr>
              <a:t>Kesalahan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kebanyakan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disebabkan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kesalahan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manusia</a:t>
            </a:r>
            <a:r>
              <a:rPr lang="en-US" dirty="0" smtClean="0">
                <a:latin typeface="Calibri" pitchFamily="34" charset="0"/>
              </a:rPr>
              <a:t>. </a:t>
            </a:r>
            <a:endParaRPr lang="id-ID" dirty="0" smtClean="0">
              <a:latin typeface="Calibri" pitchFamily="34" charset="0"/>
            </a:endParaRPr>
          </a:p>
          <a:p>
            <a:pPr lvl="1" algn="just"/>
            <a:r>
              <a:rPr lang="en-US" dirty="0" err="1" smtClean="0">
                <a:latin typeface="Calibri" pitchFamily="34" charset="0"/>
              </a:rPr>
              <a:t>Diantaranya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adalah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kesalahan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pembacaan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ukur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penyetelan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tidak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tepat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pemakaian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tidak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sesuai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kesalahan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penaksiran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>
                <a:latin typeface="Calibri" pitchFamily="34" charset="0"/>
              </a:rPr>
              <a:t>Kesalahan-kesalahan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sistematis</a:t>
            </a:r>
            <a:r>
              <a:rPr lang="en-US" b="1" dirty="0" smtClean="0">
                <a:latin typeface="Calibri" pitchFamily="34" charset="0"/>
              </a:rPr>
              <a:t> (</a:t>
            </a:r>
            <a:r>
              <a:rPr lang="en-US" b="1" i="1" dirty="0" smtClean="0">
                <a:latin typeface="Calibri" pitchFamily="34" charset="0"/>
              </a:rPr>
              <a:t>systematic errors)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Kesalahan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disebabkan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kekurangan-kekurangan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instrumen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sendiri</a:t>
            </a:r>
            <a:r>
              <a:rPr lang="en-US" dirty="0" smtClean="0">
                <a:latin typeface="Calibri" pitchFamily="34" charset="0"/>
              </a:rPr>
              <a:t>.</a:t>
            </a:r>
            <a:endParaRPr lang="id-ID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Seperti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kerusakan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adanya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bagianbagian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aus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pengaruh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lingkungan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terhadap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</a:rPr>
              <a:t>peralatan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pemakai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err="1" smtClean="0">
                <a:latin typeface="Calibri" pitchFamily="34" charset="0"/>
              </a:rPr>
              <a:t>Kesalahan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acak</a:t>
            </a:r>
            <a:r>
              <a:rPr lang="en-US" b="1" dirty="0" smtClean="0">
                <a:latin typeface="Calibri" pitchFamily="34" charset="0"/>
              </a:rPr>
              <a:t> yang </a:t>
            </a:r>
            <a:r>
              <a:rPr lang="en-US" b="1" dirty="0" err="1" smtClean="0">
                <a:latin typeface="Calibri" pitchFamily="34" charset="0"/>
              </a:rPr>
              <a:t>tak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disengaja</a:t>
            </a:r>
            <a:r>
              <a:rPr lang="en-US" b="1" dirty="0" smtClean="0">
                <a:latin typeface="Calibri" pitchFamily="34" charset="0"/>
              </a:rPr>
              <a:t> (</a:t>
            </a:r>
            <a:r>
              <a:rPr lang="en-US" b="1" i="1" dirty="0" smtClean="0">
                <a:latin typeface="Calibri" pitchFamily="34" charset="0"/>
              </a:rPr>
              <a:t>random errors)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Kesalahan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diakibatkan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penyebab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tidak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dapat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langsung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diketahui</a:t>
            </a:r>
            <a:r>
              <a:rPr lang="en-US" dirty="0" smtClean="0">
                <a:latin typeface="Calibri" pitchFamily="34" charset="0"/>
              </a:rPr>
              <a:t>. </a:t>
            </a:r>
            <a:endParaRPr lang="id-ID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Antara</a:t>
            </a:r>
            <a:r>
              <a:rPr lang="en-US" dirty="0" smtClean="0">
                <a:latin typeface="Calibri" pitchFamily="34" charset="0"/>
              </a:rPr>
              <a:t> lain </a:t>
            </a:r>
            <a:r>
              <a:rPr lang="en-US" dirty="0" err="1" smtClean="0">
                <a:latin typeface="Calibri" pitchFamily="34" charset="0"/>
              </a:rPr>
              <a:t>sebab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perubahan-perubahan</a:t>
            </a:r>
            <a:r>
              <a:rPr lang="en-US" dirty="0" smtClean="0">
                <a:latin typeface="Calibri" pitchFamily="34" charset="0"/>
              </a:rPr>
              <a:t> parameter </a:t>
            </a:r>
            <a:r>
              <a:rPr lang="en-US" dirty="0" err="1" smtClean="0">
                <a:latin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pengukuran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terjadi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secara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acak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Oscilloscope</a:t>
            </a:r>
            <a:endParaRPr lang="id-ID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Oscilloscope adalah alat ukur elektronik, digunakan untuk melihat bentuk gelombang dari tegangan, harga-harga momen tegangan dalam bentuk sinus maupun bukan sinus.</a:t>
            </a:r>
          </a:p>
          <a:p>
            <a:r>
              <a:rPr lang="id-ID" sz="2800" dirty="0" smtClean="0"/>
              <a:t>Melalui Oscilloscope dapat dilihat bentuk-bentuk gelombang sinyal audio dan video, bentuk gelombang tegangan listrik arus bolak balik yang berasal dari generator pembangkit tenaga listrik, maupun tegangan listrik arus searah yang berasal dari catu daya/baterai.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latin typeface="Calibri" pitchFamily="34" charset="0"/>
                <a:hlinkClick r:id="rId3" action="ppaction://hlinkfile"/>
              </a:rPr>
              <a:t>Oscilloscope</a:t>
            </a:r>
            <a:endParaRPr lang="id-ID" dirty="0"/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2354"/>
            <a:ext cx="8229600" cy="408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d-ID" dirty="0" smtClean="0"/>
              <a:t>Digunakan untuk pengukuran dasar besaran-besaran listrik  yang meliputi  pengukuran 3 besaran dasar yaitu: </a:t>
            </a:r>
          </a:p>
          <a:p>
            <a:pPr lvl="1">
              <a:lnSpc>
                <a:spcPct val="80000"/>
              </a:lnSpc>
            </a:pPr>
            <a:r>
              <a:rPr lang="id-ID" dirty="0" smtClean="0"/>
              <a:t>hambatan yang dinyatakan dengan satuan Ohm, </a:t>
            </a:r>
          </a:p>
          <a:p>
            <a:pPr lvl="1">
              <a:lnSpc>
                <a:spcPct val="80000"/>
              </a:lnSpc>
            </a:pPr>
            <a:r>
              <a:rPr lang="id-ID" dirty="0" smtClean="0"/>
              <a:t>tegangan yang dinyatakan dengan satuan Volt, dan </a:t>
            </a:r>
          </a:p>
          <a:p>
            <a:pPr lvl="1">
              <a:lnSpc>
                <a:spcPct val="80000"/>
              </a:lnSpc>
            </a:pPr>
            <a:r>
              <a:rPr lang="id-ID" dirty="0" smtClean="0"/>
              <a:t>kuat arus listrik yang dinyatakan dengan Ampere </a:t>
            </a:r>
          </a:p>
          <a:p>
            <a:pPr>
              <a:lnSpc>
                <a:spcPct val="80000"/>
              </a:lnSpc>
            </a:pPr>
            <a:r>
              <a:rPr lang="id-ID" dirty="0" smtClean="0"/>
              <a:t>Untuk menguji hubungan antara 2 titik apakah terputus atau tidak</a:t>
            </a:r>
          </a:p>
          <a:p>
            <a:pPr>
              <a:lnSpc>
                <a:spcPct val="80000"/>
              </a:lnSpc>
            </a:pPr>
            <a:r>
              <a:rPr lang="id-ID" dirty="0" smtClean="0"/>
              <a:t>Digunakan juga untuk mengukur beberapa besaran elektronik seperti frekuensi, capasitansi dsb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Multimeter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Aturan Perkuliahan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Presentase</a:t>
            </a:r>
            <a:r>
              <a:rPr lang="en-US" sz="2800" dirty="0" smtClean="0"/>
              <a:t> </a:t>
            </a:r>
            <a:r>
              <a:rPr lang="en-US" sz="2800" dirty="0" err="1" smtClean="0"/>
              <a:t>kehadiran</a:t>
            </a:r>
            <a:r>
              <a:rPr lang="en-US" sz="2800" dirty="0" smtClean="0"/>
              <a:t> &lt; 75%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tidak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bisa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ikut</a:t>
            </a:r>
            <a:r>
              <a:rPr lang="en-US" sz="2800" dirty="0" smtClean="0">
                <a:sym typeface="Wingdings" pitchFamily="2" charset="2"/>
              </a:rPr>
              <a:t> assessment.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err="1" smtClean="0">
                <a:sym typeface="Wingdings" pitchFamily="2" charset="2"/>
              </a:rPr>
              <a:t>Penilaian</a:t>
            </a:r>
            <a:r>
              <a:rPr lang="en-US" sz="2800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Assessment 1 : 10%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Assessment 2 : 15%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Assessment 3 : 15%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Tugas</a:t>
            </a:r>
            <a:r>
              <a:rPr lang="en-US" dirty="0" smtClean="0">
                <a:sym typeface="Wingdings" pitchFamily="2" charset="2"/>
              </a:rPr>
              <a:t> : 20%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Praktikum</a:t>
            </a:r>
            <a:r>
              <a:rPr lang="en-US" smtClean="0">
                <a:sym typeface="Wingdings" pitchFamily="2" charset="2"/>
              </a:rPr>
              <a:t> : 40%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2857496"/>
          <a:ext cx="414337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6"/>
                <a:gridCol w="2071686"/>
              </a:tblGrid>
              <a:tr h="2726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Skor</a:t>
                      </a:r>
                      <a:r>
                        <a:rPr lang="en-US" dirty="0" smtClean="0"/>
                        <a:t> Mata </a:t>
                      </a:r>
                      <a:r>
                        <a:rPr lang="en-US" dirty="0" err="1" smtClean="0"/>
                        <a:t>Kuliah</a:t>
                      </a:r>
                      <a:r>
                        <a:rPr lang="en-US" dirty="0" smtClean="0"/>
                        <a:t> (NSM)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Mata </a:t>
                      </a:r>
                      <a:r>
                        <a:rPr lang="en-US" dirty="0" err="1" smtClean="0"/>
                        <a:t>Kuliah</a:t>
                      </a:r>
                      <a:r>
                        <a:rPr lang="en-US" dirty="0" smtClean="0"/>
                        <a:t> (NMK)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NSM &gt;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r>
                        <a:rPr lang="en-US" baseline="0" dirty="0" smtClean="0"/>
                        <a:t> &lt; NSM  ≤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65 &lt; NSM  ≤ 70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&lt; NSM  ≤ 65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</a:t>
                      </a:r>
                      <a:r>
                        <a:rPr lang="en-US" baseline="0" dirty="0" smtClean="0"/>
                        <a:t> &lt; NSM  ≤ 60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&lt; NSM  ≤ 50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NSM ≤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hlinkClick r:id="rId2" action="ppaction://hlinkfile"/>
              </a:rPr>
              <a:t>Multimeter</a:t>
            </a:r>
            <a:endParaRPr lang="id-ID" dirty="0"/>
          </a:p>
        </p:txBody>
      </p:sp>
      <p:pic>
        <p:nvPicPr>
          <p:cNvPr id="4" name="Content Placeholder 3" descr="E:\sanwa-digital-multimeter-cd800a-japan-1103-11-technotools@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38437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Sinyal Generator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Signal generator adalah alat yang menghasilkan signal elektronik ataupun gelombang. </a:t>
            </a:r>
          </a:p>
          <a:p>
            <a:r>
              <a:rPr lang="id-ID" dirty="0" smtClean="0"/>
              <a:t>Signal generator ini dapat menghasilkan beberapa jenis gelombang seperti:</a:t>
            </a:r>
          </a:p>
          <a:p>
            <a:pPr lvl="1"/>
            <a:r>
              <a:rPr lang="id-ID" dirty="0" smtClean="0"/>
              <a:t>sine wave, </a:t>
            </a:r>
          </a:p>
          <a:p>
            <a:pPr lvl="1"/>
            <a:r>
              <a:rPr lang="id-ID" dirty="0" smtClean="0"/>
              <a:t>square wave, </a:t>
            </a:r>
          </a:p>
          <a:p>
            <a:pPr lvl="1"/>
            <a:r>
              <a:rPr lang="id-ID" dirty="0" smtClean="0"/>
              <a:t>triangle wave </a:t>
            </a:r>
          </a:p>
          <a:p>
            <a:pPr lvl="1"/>
            <a:r>
              <a:rPr lang="id-ID" dirty="0" smtClean="0"/>
              <a:t>sawtooth wave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31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hlinkClick r:id="rId2" action="ppaction://hlinkfile"/>
              </a:rPr>
              <a:t>Sinyal generator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Power Supply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sebuah piranti elektronika yang berguna sebagai sumber daya untuk piranti lain, terutama daya listrik</a:t>
            </a:r>
          </a:p>
          <a:p>
            <a:r>
              <a:rPr lang="id-ID" dirty="0" smtClean="0"/>
              <a:t>Power supply DC perangkat sumber daya yang mengubah sumber dari tegangan jala-jala listrik 220 V (AC) menjadi tegangan listrik searah (DC).</a:t>
            </a:r>
          </a:p>
          <a:p>
            <a:r>
              <a:rPr lang="id-ID" dirty="0" smtClean="0"/>
              <a:t>Besar tegangan dan arus  keluaran power supply tergantung desain rangkaiannya, disesuaikan untuk kebutuhan apa power supply tersebut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hlinkClick r:id="rId2" action="ppaction://hlinkfile"/>
              </a:rPr>
              <a:t>Power Supply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525658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34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LKM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54" y="1556792"/>
            <a:ext cx="8229600" cy="5040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oscilloscope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tombol-tombol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35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  <p:pic>
        <p:nvPicPr>
          <p:cNvPr id="6" name="Content Placeholder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229600" cy="408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8"/>
            <a:ext cx="8229600" cy="1143000"/>
          </a:xfrm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/>
              <a:t> </a:t>
            </a:r>
            <a:r>
              <a:rPr lang="en-US" dirty="0" smtClean="0"/>
              <a:t>LKM 1 </a:t>
            </a:r>
            <a:r>
              <a:rPr lang="en-US" dirty="0" err="1" smtClean="0"/>
              <a:t>menghitung</a:t>
            </a:r>
            <a:r>
              <a:rPr lang="en-US" dirty="0" smtClean="0"/>
              <a:t> resistor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36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304256" cy="7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5" y="2060848"/>
            <a:ext cx="28430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86102"/>
            <a:ext cx="2952328" cy="94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://skemaku.com/wp-content/uploads/2015/04/cara-menghitung-nilai-resis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34" y="3183865"/>
            <a:ext cx="2672835" cy="11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minimal 50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100 </a:t>
            </a:r>
            <a:r>
              <a:rPr lang="en-US" dirty="0" err="1" smtClean="0"/>
              <a:t>komponen</a:t>
            </a:r>
            <a:endParaRPr lang="en-US" dirty="0" smtClean="0"/>
          </a:p>
          <a:p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karton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id-ID" dirty="0" smtClean="0"/>
              <a:t>f</a:t>
            </a:r>
            <a:r>
              <a:rPr lang="en-US" dirty="0" err="1" smtClean="0"/>
              <a:t>igura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berilah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area </a:t>
            </a:r>
            <a:r>
              <a:rPr lang="en-US" dirty="0" err="1" smtClean="0"/>
              <a:t>penempelan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ke-3 </a:t>
            </a:r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37</a:t>
            </a:fld>
            <a:endParaRPr lang="id-ID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504456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38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5612"/>
            <a:ext cx="5095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" y="274638"/>
            <a:ext cx="5095875" cy="242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39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42755"/>
            <a:ext cx="50958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Jumlah Kajian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Kajian</a:t>
            </a:r>
            <a:r>
              <a:rPr lang="en-US" dirty="0" smtClean="0"/>
              <a:t> 1 : </a:t>
            </a:r>
            <a:endParaRPr lang="id-ID" dirty="0" smtClean="0"/>
          </a:p>
          <a:p>
            <a:pPr lvl="1"/>
            <a:r>
              <a:rPr lang="id-ID" dirty="0" smtClean="0"/>
              <a:t>Pengantar dan rangkaian komponen pasif  elektronika </a:t>
            </a:r>
          </a:p>
          <a:p>
            <a:r>
              <a:rPr lang="en-US" dirty="0" err="1" smtClean="0"/>
              <a:t>Kajian</a:t>
            </a:r>
            <a:r>
              <a:rPr lang="en-US" dirty="0" smtClean="0"/>
              <a:t> 2 : </a:t>
            </a:r>
            <a:endParaRPr lang="id-ID" dirty="0" smtClean="0"/>
          </a:p>
          <a:p>
            <a:pPr lvl="1"/>
            <a:r>
              <a:rPr lang="id-ID" dirty="0" smtClean="0"/>
              <a:t>Semikonduktor, dioda dan transistor</a:t>
            </a:r>
          </a:p>
          <a:p>
            <a:r>
              <a:rPr lang="en-US" dirty="0" err="1" smtClean="0"/>
              <a:t>Kajian</a:t>
            </a:r>
            <a:r>
              <a:rPr lang="en-US" dirty="0" smtClean="0"/>
              <a:t> 3 : </a:t>
            </a:r>
            <a:endParaRPr lang="id-ID" dirty="0" smtClean="0"/>
          </a:p>
          <a:p>
            <a:pPr lvl="1"/>
            <a:r>
              <a:rPr lang="nl-NL" dirty="0" smtClean="0"/>
              <a:t>Elektronika analog dan digital</a:t>
            </a:r>
            <a:r>
              <a:rPr lang="id-ID" dirty="0" smtClean="0"/>
              <a:t> 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6138"/>
            <a:ext cx="5855691" cy="27363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40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79" y="3789040"/>
            <a:ext cx="5348605" cy="24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Adel Sedra and Kenneth Smith. 1998. Microelectronics Circuits, 4th edition. Oxford University Press. New York.</a:t>
            </a:r>
          </a:p>
          <a:p>
            <a:r>
              <a:rPr lang="id-ID" dirty="0" smtClean="0"/>
              <a:t> Thomas L. Floyd and David M. Buchla. 2009. Electronics Fundamentals: Circuits, Devices &amp; Applications (8th Edition). Prentice-Hall.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41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Assessment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3 </a:t>
            </a:r>
            <a:r>
              <a:rPr lang="en-US" dirty="0" err="1" smtClean="0"/>
              <a:t>asse</a:t>
            </a:r>
            <a:r>
              <a:rPr lang="id-ID" dirty="0" smtClean="0"/>
              <a:t>ss</a:t>
            </a:r>
            <a:r>
              <a:rPr lang="en-US" dirty="0" err="1" smtClean="0"/>
              <a:t>ment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Assessment 1: </a:t>
            </a:r>
            <a:r>
              <a:rPr lang="en-US" dirty="0" err="1" smtClean="0"/>
              <a:t>Kajian</a:t>
            </a:r>
            <a:r>
              <a:rPr lang="en-US" dirty="0" smtClean="0"/>
              <a:t> 1</a:t>
            </a:r>
          </a:p>
          <a:p>
            <a:pPr lvl="1"/>
            <a:r>
              <a:rPr lang="id-ID" dirty="0" smtClean="0"/>
              <a:t>Assessment 2: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id-ID" dirty="0" smtClean="0"/>
              <a:t>2</a:t>
            </a:r>
            <a:endParaRPr lang="en-US" dirty="0" smtClean="0"/>
          </a:p>
          <a:p>
            <a:pPr lvl="1"/>
            <a:r>
              <a:rPr lang="id-ID" dirty="0" smtClean="0"/>
              <a:t>Assessmnet 3: Kajian 3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id-ID" sz="3200" dirty="0" smtClean="0"/>
              <a:t>Indikator Kajian 1 </a:t>
            </a:r>
            <a:br>
              <a:rPr lang="id-ID" sz="3200" dirty="0" smtClean="0"/>
            </a:br>
            <a:endParaRPr lang="id-ID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6</a:t>
            </a:fld>
            <a:endParaRPr lang="id-ID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3"/>
            <a:ext cx="8072494" cy="490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Satuan Elektronika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id-ID" dirty="0" smtClean="0"/>
          </a:p>
          <a:p>
            <a:pPr>
              <a:lnSpc>
                <a:spcPct val="80000"/>
              </a:lnSpc>
            </a:pPr>
            <a:endParaRPr lang="id-ID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6790" y="2348880"/>
          <a:ext cx="8481507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5788065" imgH="2162238" progId="Word.Document.12">
                  <p:embed/>
                </p:oleObj>
              </mc:Choice>
              <mc:Fallback>
                <p:oleObj name="Document" r:id="rId4" imgW="5788065" imgH="21622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90" y="2348880"/>
                        <a:ext cx="8481507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7</a:t>
            </a:fld>
            <a:endParaRPr lang="id-ID"/>
          </a:p>
        </p:txBody>
      </p:sp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Besaran Elektronika</a:t>
            </a:r>
            <a:endParaRPr lang="id-ID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37805" y="1553146"/>
          <a:ext cx="8810692" cy="468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5768987" imgH="3067670" progId="Word.Document.12">
                  <p:embed/>
                </p:oleObj>
              </mc:Choice>
              <mc:Fallback>
                <p:oleObj name="Document" r:id="rId4" imgW="5768987" imgH="306767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5" y="1553146"/>
                        <a:ext cx="8810692" cy="4684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Besaran Elektronika</a:t>
            </a:r>
            <a:endParaRPr lang="id-ID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0986" y="1844824"/>
          <a:ext cx="869581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5768987" imgH="3105112" progId="Word.Document.12">
                  <p:embed/>
                </p:oleObj>
              </mc:Choice>
              <mc:Fallback>
                <p:oleObj name="Document" r:id="rId4" imgW="5768987" imgH="310511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6" y="1844824"/>
                        <a:ext cx="8695812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1243</Words>
  <Application>Microsoft Office PowerPoint</Application>
  <PresentationFormat>On-screen Show (4:3)</PresentationFormat>
  <Paragraphs>242</Paragraphs>
  <Slides>41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Document</vt:lpstr>
      <vt:lpstr>PENGANTAR ElektRonika</vt:lpstr>
      <vt:lpstr>Kontak dosen :</vt:lpstr>
      <vt:lpstr>Aturan Perkuliahan</vt:lpstr>
      <vt:lpstr>Jumlah Kajian</vt:lpstr>
      <vt:lpstr>Assessment</vt:lpstr>
      <vt:lpstr>Indikator Kajian 1  </vt:lpstr>
      <vt:lpstr>Satuan Elektronika</vt:lpstr>
      <vt:lpstr>Besaran Elektronika</vt:lpstr>
      <vt:lpstr>Besaran Elektronika</vt:lpstr>
      <vt:lpstr>Besaran Elektronika</vt:lpstr>
      <vt:lpstr>Komponen-komponen elektronika</vt:lpstr>
      <vt:lpstr>Resistor</vt:lpstr>
      <vt:lpstr>Resistor</vt:lpstr>
      <vt:lpstr>Menghitung nilai tahanan</vt:lpstr>
      <vt:lpstr>Resistor 4, 5, 6 Warna</vt:lpstr>
      <vt:lpstr>Example 4 Warna</vt:lpstr>
      <vt:lpstr>Example 5 Warna</vt:lpstr>
      <vt:lpstr>Example 6 Warna</vt:lpstr>
      <vt:lpstr>Kapasitor dan Induktor</vt:lpstr>
      <vt:lpstr>Teknik Pengukuran</vt:lpstr>
      <vt:lpstr>Tahap pengukuran</vt:lpstr>
      <vt:lpstr>Tahap pengukuran</vt:lpstr>
      <vt:lpstr>Beberapa Istilah  Pengukuran</vt:lpstr>
      <vt:lpstr>Beberapa Istilah  Pengukuran</vt:lpstr>
      <vt:lpstr>Kesalahan Ukur</vt:lpstr>
      <vt:lpstr>Kesalahan Ukur</vt:lpstr>
      <vt:lpstr>Oscilloscope</vt:lpstr>
      <vt:lpstr>Oscilloscope</vt:lpstr>
      <vt:lpstr>Multimeter</vt:lpstr>
      <vt:lpstr>Multimeter</vt:lpstr>
      <vt:lpstr>Sinyal Generator</vt:lpstr>
      <vt:lpstr>Sinyal generator</vt:lpstr>
      <vt:lpstr>Power Supply</vt:lpstr>
      <vt:lpstr>Power Supply</vt:lpstr>
      <vt:lpstr>Tugas LKM 1</vt:lpstr>
      <vt:lpstr>Tugas LKM 1 menghitung resistor</vt:lpstr>
      <vt:lpstr>Tugas Kelompok </vt:lpstr>
      <vt:lpstr>PowerPoint Presentation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Faculty_Poltek</dc:creator>
  <cp:lastModifiedBy>Muhammad Ikhsan Sani</cp:lastModifiedBy>
  <cp:revision>172</cp:revision>
  <dcterms:created xsi:type="dcterms:W3CDTF">2009-03-04T06:32:49Z</dcterms:created>
  <dcterms:modified xsi:type="dcterms:W3CDTF">2015-08-27T12:07:19Z</dcterms:modified>
</cp:coreProperties>
</file>